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314" r:id="rId2"/>
    <p:sldId id="298" r:id="rId3"/>
    <p:sldId id="299" r:id="rId4"/>
    <p:sldId id="300" r:id="rId5"/>
    <p:sldId id="301" r:id="rId6"/>
    <p:sldId id="302" r:id="rId7"/>
    <p:sldId id="303" r:id="rId8"/>
    <p:sldId id="304" r:id="rId9"/>
    <p:sldId id="305" r:id="rId10"/>
    <p:sldId id="306" r:id="rId11"/>
    <p:sldId id="308" r:id="rId12"/>
    <p:sldId id="309" r:id="rId13"/>
    <p:sldId id="310" r:id="rId14"/>
    <p:sldId id="311" r:id="rId15"/>
    <p:sldId id="313" r:id="rId16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без заголовка" id="{A99AC3A3-916E-41A2-B6C0-288FCD5A834D}">
          <p14:sldIdLst>
            <p14:sldId id="314"/>
            <p14:sldId id="298"/>
            <p14:sldId id="299"/>
            <p14:sldId id="300"/>
            <p14:sldId id="301"/>
            <p14:sldId id="302"/>
            <p14:sldId id="303"/>
            <p14:sldId id="304"/>
            <p14:sldId id="305"/>
            <p14:sldId id="306"/>
            <p14:sldId id="308"/>
            <p14:sldId id="309"/>
            <p14:sldId id="310"/>
            <p14:sldId id="311"/>
            <p14:sldId id="31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BAB"/>
    <a:srgbClr val="E1E1E1"/>
    <a:srgbClr val="EAE9E2"/>
    <a:srgbClr val="9FC092"/>
    <a:srgbClr val="AEE4F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Средний стиль 3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82" autoAdjust="0"/>
    <p:restoredTop sz="94660"/>
  </p:normalViewPr>
  <p:slideViewPr>
    <p:cSldViewPr snapToGrid="0">
      <p:cViewPr varScale="1">
        <p:scale>
          <a:sx n="80" d="100"/>
          <a:sy n="80" d="100"/>
        </p:scale>
        <p:origin x="630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60" cy="498055"/>
          </a:xfrm>
          <a:prstGeom prst="rect">
            <a:avLst/>
          </a:prstGeom>
        </p:spPr>
        <p:txBody>
          <a:bodyPr vert="horz" lIns="91705" tIns="45853" rIns="91705" bIns="45853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60" cy="498055"/>
          </a:xfrm>
          <a:prstGeom prst="rect">
            <a:avLst/>
          </a:prstGeom>
        </p:spPr>
        <p:txBody>
          <a:bodyPr vert="horz" lIns="91705" tIns="45853" rIns="91705" bIns="45853" rtlCol="0"/>
          <a:lstStyle>
            <a:lvl1pPr algn="r">
              <a:defRPr sz="1200"/>
            </a:lvl1pPr>
          </a:lstStyle>
          <a:p>
            <a:fld id="{7A6E5D96-B7BC-4B32-8CDA-5BCBC46837DC}" type="datetimeFigureOut">
              <a:rPr lang="ru-RU" smtClean="0"/>
              <a:t>20.10.2017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5"/>
            <a:ext cx="2945660" cy="498054"/>
          </a:xfrm>
          <a:prstGeom prst="rect">
            <a:avLst/>
          </a:prstGeom>
        </p:spPr>
        <p:txBody>
          <a:bodyPr vert="horz" lIns="91705" tIns="45853" rIns="91705" bIns="45853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5"/>
            <a:ext cx="2945660" cy="498054"/>
          </a:xfrm>
          <a:prstGeom prst="rect">
            <a:avLst/>
          </a:prstGeom>
        </p:spPr>
        <p:txBody>
          <a:bodyPr vert="horz" lIns="91705" tIns="45853" rIns="91705" bIns="45853" rtlCol="0" anchor="b"/>
          <a:lstStyle>
            <a:lvl1pPr algn="r">
              <a:defRPr sz="1200"/>
            </a:lvl1pPr>
          </a:lstStyle>
          <a:p>
            <a:fld id="{3548AFAC-6D7F-4380-B30F-738CBCFE7D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4800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D55195-8024-4828-A4AB-94804750020F}" type="datetimeFigureOut">
              <a:rPr lang="ru-RU" smtClean="0"/>
              <a:t>20.10.2017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C723E3-0E16-4209-AF12-F3C9D5C553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55621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C723E3-0E16-4209-AF12-F3C9D5C5532A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78335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92367-354E-45A2-9BAB-25D05B3EED6C}" type="datetime1">
              <a:rPr lang="ru-RU" smtClean="0"/>
              <a:t>20.10.2017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C94F9-FFAB-4B7A-B441-D00AA3D768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69143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397B9-CD09-411A-AF85-F1603D756F02}" type="datetime1">
              <a:rPr lang="ru-RU" smtClean="0"/>
              <a:t>20.10.2017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C94F9-FFAB-4B7A-B441-D00AA3D768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5713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A2A03-E110-4692-A976-26BC0DB11996}" type="datetime1">
              <a:rPr lang="ru-RU" smtClean="0"/>
              <a:t>20.10.2017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C94F9-FFAB-4B7A-B441-D00AA3D768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2949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8FCC8-94BB-4C9B-8D49-596CA9261879}" type="datetime1">
              <a:rPr lang="ru-RU" smtClean="0"/>
              <a:t>20.10.2017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C94F9-FFAB-4B7A-B441-D00AA3D768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99931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39B8B-547E-457F-96B2-B229AC1B35B4}" type="datetime1">
              <a:rPr lang="ru-RU" smtClean="0"/>
              <a:t>20.10.2017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C94F9-FFAB-4B7A-B441-D00AA3D768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0958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09D9E-BD77-4367-A3AA-5324AC1D1D76}" type="datetime1">
              <a:rPr lang="ru-RU" smtClean="0"/>
              <a:t>20.10.2017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C94F9-FFAB-4B7A-B441-D00AA3D768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30971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74BE2-363D-4BB1-8CFF-0D9FEB0B0652}" type="datetime1">
              <a:rPr lang="ru-RU" smtClean="0"/>
              <a:t>20.10.2017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C94F9-FFAB-4B7A-B441-D00AA3D768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69384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788A6-406E-4DF1-A1E5-043C633E0490}" type="datetime1">
              <a:rPr lang="ru-RU" smtClean="0"/>
              <a:t>20.10.2017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C94F9-FFAB-4B7A-B441-D00AA3D768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73920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40562-E9D2-48D5-911B-F14864585EEE}" type="datetime1">
              <a:rPr lang="ru-RU" smtClean="0"/>
              <a:t>20.10.2017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C94F9-FFAB-4B7A-B441-D00AA3D768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00402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A4680-1323-4AED-AB97-954650FD0132}" type="datetime1">
              <a:rPr lang="ru-RU" smtClean="0"/>
              <a:t>20.10.2017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C94F9-FFAB-4B7A-B441-D00AA3D768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63816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5C3CB-2CBA-4AB0-B430-8B1355F1715F}" type="datetime1">
              <a:rPr lang="ru-RU" smtClean="0"/>
              <a:t>20.10.2017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C94F9-FFAB-4B7A-B441-D00AA3D768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6819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A4FDC4-CE58-41ED-B420-04276CAA4CBB}" type="datetime1">
              <a:rPr lang="ru-RU" smtClean="0"/>
              <a:t>20.10.2017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EC94F9-FFAB-4B7A-B441-D00AA3D768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7508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" y="1376127"/>
            <a:ext cx="12191998" cy="5481873"/>
          </a:xfrm>
        </p:spPr>
        <p:txBody>
          <a:bodyPr>
            <a:normAutofit/>
          </a:bodyPr>
          <a:lstStyle/>
          <a:p>
            <a:endParaRPr lang="ru-RU" sz="3200" b="1" dirty="0" smtClean="0"/>
          </a:p>
          <a:p>
            <a:r>
              <a:rPr lang="ru-RU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МАРЦЕНКО</a:t>
            </a:r>
          </a:p>
          <a:p>
            <a:r>
              <a:rPr lang="ru-RU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Виктор Васильевич</a:t>
            </a:r>
            <a:r>
              <a:rPr lang="ru-RU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ru-RU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Заместитель </a:t>
            </a:r>
            <a:r>
              <a:rPr lang="ru-RU" sz="2600" b="1" dirty="0">
                <a:latin typeface="Arial" panose="020B0604020202020204" pitchFamily="34" charset="0"/>
                <a:cs typeface="Arial" panose="020B0604020202020204" pitchFamily="34" charset="0"/>
              </a:rPr>
              <a:t>Председателя Правительства </a:t>
            </a:r>
            <a:endParaRPr lang="ru-RU" sz="2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ru-RU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Хабаровского </a:t>
            </a:r>
            <a:r>
              <a:rPr lang="ru-RU" sz="2600" b="1" dirty="0">
                <a:latin typeface="Arial" panose="020B0604020202020204" pitchFamily="34" charset="0"/>
                <a:cs typeface="Arial" panose="020B0604020202020204" pitchFamily="34" charset="0"/>
              </a:rPr>
              <a:t>края </a:t>
            </a:r>
            <a:r>
              <a:rPr lang="ru-RU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 </a:t>
            </a:r>
            <a:r>
              <a:rPr lang="ru-RU" sz="2600" b="1" dirty="0">
                <a:latin typeface="Arial" panose="020B0604020202020204" pitchFamily="34" charset="0"/>
                <a:cs typeface="Arial" panose="020B0604020202020204" pitchFamily="34" charset="0"/>
              </a:rPr>
              <a:t>вопросам внутренней </a:t>
            </a:r>
            <a:r>
              <a:rPr lang="ru-RU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политики</a:t>
            </a:r>
            <a:endParaRPr lang="ru-RU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C94F9-FFAB-4B7A-B441-D00AA3D7682F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4470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314" y="297703"/>
            <a:ext cx="11758612" cy="634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Третий этап развития: 2016 – 2017 гг.</a:t>
            </a:r>
          </a:p>
        </p:txBody>
      </p:sp>
      <p:sp>
        <p:nvSpPr>
          <p:cNvPr id="6" name="Овал 5"/>
          <p:cNvSpPr/>
          <p:nvPr/>
        </p:nvSpPr>
        <p:spPr>
          <a:xfrm>
            <a:off x="412982" y="1548620"/>
            <a:ext cx="2158134" cy="206843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742531" y="1586200"/>
            <a:ext cx="621321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Развитие </a:t>
            </a:r>
            <a:r>
              <a:rPr lang="ru-RU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общественных инициатив в </a:t>
            </a:r>
            <a:r>
              <a:rPr lang="ru-RU" sz="3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 </a:t>
            </a:r>
            <a:r>
              <a:rPr lang="ru-RU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вовлечение </a:t>
            </a:r>
            <a:r>
              <a:rPr lang="ru-RU" sz="3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населения </a:t>
            </a:r>
            <a:r>
              <a:rPr lang="ru-RU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социально полезную </a:t>
            </a:r>
            <a:r>
              <a:rPr lang="ru-RU" sz="3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деятельность:</a:t>
            </a:r>
            <a:endParaRPr lang="ru-RU" sz="3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Овал 11"/>
          <p:cNvSpPr/>
          <p:nvPr/>
        </p:nvSpPr>
        <p:spPr>
          <a:xfrm flipH="1">
            <a:off x="1275898" y="4104786"/>
            <a:ext cx="432305" cy="414337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742531" y="3871017"/>
            <a:ext cx="648762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Софинансирование</a:t>
            </a:r>
            <a:r>
              <a:rPr lang="ru-R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муниципальных программ;</a:t>
            </a:r>
            <a:endParaRPr lang="ru-RU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Овал 14"/>
          <p:cNvSpPr/>
          <p:nvPr/>
        </p:nvSpPr>
        <p:spPr>
          <a:xfrm flipH="1">
            <a:off x="1302218" y="5102630"/>
            <a:ext cx="432305" cy="414337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2742531" y="4928690"/>
            <a:ext cx="606818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«Экспертные десанты», </a:t>
            </a:r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онлайн-консультирование районных </a:t>
            </a:r>
            <a:r>
              <a:rPr lang="ru-R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СОНКО и ОМСУ.</a:t>
            </a:r>
            <a:endParaRPr lang="ru-RU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330" y="1864401"/>
            <a:ext cx="3128759" cy="162551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470" y="1633670"/>
            <a:ext cx="2901945" cy="193179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470" y="3948780"/>
            <a:ext cx="2942670" cy="1959819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C94F9-FFAB-4B7A-B441-D00AA3D7682F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8363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827" y="228810"/>
            <a:ext cx="11758612" cy="17173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Качественные изменения сектора по итогам программных мероприятий </a:t>
            </a:r>
            <a:br>
              <a:rPr lang="ru-RU" altLang="ru-RU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2013 – 2017 гг.</a:t>
            </a:r>
          </a:p>
        </p:txBody>
      </p:sp>
      <p:sp>
        <p:nvSpPr>
          <p:cNvPr id="6" name="Овал 5"/>
          <p:cNvSpPr/>
          <p:nvPr/>
        </p:nvSpPr>
        <p:spPr>
          <a:xfrm>
            <a:off x="412985" y="1795991"/>
            <a:ext cx="2158134" cy="206843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740762" y="2110101"/>
            <a:ext cx="613653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Расширение географии </a:t>
            </a:r>
            <a:r>
              <a:rPr lang="ru-RU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деятельности краевых и районных </a:t>
            </a:r>
            <a:r>
              <a:rPr lang="ru-RU" sz="3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СОНКО.</a:t>
            </a:r>
            <a:endParaRPr lang="ru-RU" sz="3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412985" y="4027543"/>
            <a:ext cx="2158134" cy="206843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2740762" y="4041391"/>
            <a:ext cx="6136538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Улучшение материально-технической базы, увеличение охвата целевой группы, расширение спектра услуг СОНКО-участников конкурса.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686" y="1946203"/>
            <a:ext cx="1674732" cy="167473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0386" y="4159473"/>
            <a:ext cx="3464876" cy="180014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6943" y="4159473"/>
            <a:ext cx="3074058" cy="204937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6943" y="1936555"/>
            <a:ext cx="3074058" cy="2049372"/>
          </a:xfrm>
          <a:prstGeom prst="rect">
            <a:avLst/>
          </a:prstGeom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C94F9-FFAB-4B7A-B441-D00AA3D7682F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9552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827" y="228810"/>
            <a:ext cx="11758612" cy="17173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Качественные изменения сектора по итогам программных мероприятий </a:t>
            </a:r>
            <a:br>
              <a:rPr lang="ru-RU" altLang="ru-RU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2013 – 2017 гг.</a:t>
            </a:r>
          </a:p>
        </p:txBody>
      </p:sp>
      <p:sp>
        <p:nvSpPr>
          <p:cNvPr id="6" name="Овал 5"/>
          <p:cNvSpPr/>
          <p:nvPr/>
        </p:nvSpPr>
        <p:spPr>
          <a:xfrm>
            <a:off x="412985" y="1795991"/>
            <a:ext cx="2158134" cy="206843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740762" y="2110101"/>
            <a:ext cx="583173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Отработка услуги в рамках социального проекта и последующее ее «производство».</a:t>
            </a:r>
            <a:endParaRPr lang="ru-RU" sz="3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412985" y="4027543"/>
            <a:ext cx="2158134" cy="206843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2740762" y="4341402"/>
            <a:ext cx="583173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Формирование собственного добровольческого ресурса, создание устойчивого сообщества сторонников.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9391" y="1795991"/>
            <a:ext cx="3576249" cy="185800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9391" y="4130971"/>
            <a:ext cx="3457311" cy="179621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2763" y="4170293"/>
            <a:ext cx="3166388" cy="2110101"/>
          </a:xfrm>
          <a:prstGeom prst="rect">
            <a:avLst/>
          </a:prstGeom>
        </p:spPr>
      </p:pic>
      <p:pic>
        <p:nvPicPr>
          <p:cNvPr id="1026" name="Picture 2" descr="https://pp.userapi.com/c841022/v841022510/1bd7f/F9jf9R1YzH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2763" y="1866948"/>
            <a:ext cx="3114675" cy="2075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C94F9-FFAB-4B7A-B441-D00AA3D7682F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6937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827" y="228810"/>
            <a:ext cx="11758612" cy="17173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Качественные изменения сектора по итогам программных мероприятий </a:t>
            </a:r>
            <a:br>
              <a:rPr lang="ru-RU" altLang="ru-RU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2013 – 2017 гг.</a:t>
            </a:r>
          </a:p>
        </p:txBody>
      </p:sp>
      <p:sp>
        <p:nvSpPr>
          <p:cNvPr id="6" name="Овал 5"/>
          <p:cNvSpPr/>
          <p:nvPr/>
        </p:nvSpPr>
        <p:spPr>
          <a:xfrm>
            <a:off x="412985" y="1795991"/>
            <a:ext cx="2158134" cy="206843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740762" y="2091545"/>
            <a:ext cx="585078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Расширение межсекторных </a:t>
            </a:r>
            <a:r>
              <a:rPr lang="ru-RU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3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внутрисекторных</a:t>
            </a:r>
            <a:r>
              <a:rPr lang="ru-RU" sz="3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связей СОНКО.</a:t>
            </a:r>
            <a:endParaRPr lang="ru-RU" sz="3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412985" y="4027543"/>
            <a:ext cx="2158134" cy="206843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2740762" y="4553929"/>
            <a:ext cx="600318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Усиление инфраструктуры </a:t>
            </a:r>
            <a:r>
              <a:rPr lang="ru-RU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поддержки СОНКО </a:t>
            </a:r>
            <a:r>
              <a:rPr lang="ru-RU" sz="3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края.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506" y="1868663"/>
            <a:ext cx="1923092" cy="192309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4701" y="4211402"/>
            <a:ext cx="3273506" cy="170071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1193" y="4411466"/>
            <a:ext cx="3226246" cy="2109663"/>
          </a:xfrm>
          <a:prstGeom prst="rect">
            <a:avLst/>
          </a:prstGeom>
        </p:spPr>
      </p:pic>
      <p:pic>
        <p:nvPicPr>
          <p:cNvPr id="1026" name="Picture 2" descr="https://pp.userapi.com/c837333/v837333319/5df94/_-TwCMks0CU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3950" y="1966326"/>
            <a:ext cx="3226246" cy="2149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C94F9-FFAB-4B7A-B441-D00AA3D7682F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8843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827" y="228810"/>
            <a:ext cx="11758612" cy="17173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Качественные изменения сектора по итогам программных мероприятий </a:t>
            </a:r>
            <a:br>
              <a:rPr lang="ru-RU" altLang="ru-RU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2013 – 2017 гг.</a:t>
            </a:r>
          </a:p>
        </p:txBody>
      </p:sp>
      <p:sp>
        <p:nvSpPr>
          <p:cNvPr id="6" name="Овал 5"/>
          <p:cNvSpPr/>
          <p:nvPr/>
        </p:nvSpPr>
        <p:spPr>
          <a:xfrm>
            <a:off x="412985" y="1795991"/>
            <a:ext cx="2158134" cy="206843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740762" y="2091544"/>
            <a:ext cx="586298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СОНКО края </a:t>
            </a:r>
            <a:r>
              <a:rPr lang="ru-RU" sz="3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 носители собственных </a:t>
            </a:r>
            <a:r>
              <a:rPr lang="ru-RU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инновационных разработок</a:t>
            </a:r>
            <a:r>
              <a:rPr lang="ru-RU" sz="3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412985" y="4027543"/>
            <a:ext cx="2158134" cy="206843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2676754" y="4009678"/>
            <a:ext cx="5990996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Рост активности </a:t>
            </a:r>
            <a:r>
              <a:rPr lang="ru-RU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3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профессионализма  СОНКО-сектора. Готовность </a:t>
            </a:r>
            <a:r>
              <a:rPr lang="ru-RU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НКО края конкурировать на федеральном </a:t>
            </a:r>
            <a:r>
              <a:rPr lang="ru-RU" sz="3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уровне.</a:t>
            </a:r>
            <a:endParaRPr lang="ru-RU" sz="3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4853" y="1943403"/>
            <a:ext cx="3413809" cy="177361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798" y="4219508"/>
            <a:ext cx="1684505" cy="1684505"/>
          </a:xfrm>
          <a:prstGeom prst="rect">
            <a:avLst/>
          </a:prstGeom>
        </p:spPr>
      </p:pic>
      <p:pic>
        <p:nvPicPr>
          <p:cNvPr id="2050" name="Picture 2" descr="https://pp.userapi.com/c841126/v841126319/30a2d/5h68WpRvIQ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3384" y="1795991"/>
            <a:ext cx="3156392" cy="2231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s://pp.userapi.com/c840632/v840632345/6fd3/0BdWHTl7nZ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3384" y="4351252"/>
            <a:ext cx="3156392" cy="2104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C94F9-FFAB-4B7A-B441-D00AA3D7682F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741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extBox 50"/>
          <p:cNvSpPr txBox="1"/>
          <p:nvPr/>
        </p:nvSpPr>
        <p:spPr>
          <a:xfrm>
            <a:off x="-90698" y="-82648"/>
            <a:ext cx="1215850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Система взаимодействия с СОНКО края</a:t>
            </a:r>
            <a:endParaRPr lang="ru-RU" sz="3400" b="1" dirty="0">
              <a:solidFill>
                <a:srgbClr val="00206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9686631"/>
              </p:ext>
            </p:extLst>
          </p:nvPr>
        </p:nvGraphicFramePr>
        <p:xfrm>
          <a:off x="90696" y="519458"/>
          <a:ext cx="11977111" cy="6217519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786975"/>
                <a:gridCol w="3106270"/>
                <a:gridCol w="3630706"/>
                <a:gridCol w="2453160"/>
              </a:tblGrid>
              <a:tr h="415190"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/>
                        <a:t>2013 – 2014 гг.</a:t>
                      </a:r>
                      <a:endParaRPr lang="ru-RU" sz="2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/>
                        <a:t>2015 г.</a:t>
                      </a:r>
                      <a:endParaRPr lang="ru-RU" sz="2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/>
                        <a:t>2016 – 2017 гг.</a:t>
                      </a:r>
                      <a:endParaRPr lang="ru-RU" sz="2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/>
                        <a:t>2018 – 2020 гг.</a:t>
                      </a:r>
                      <a:endParaRPr lang="ru-RU" sz="2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609199">
                <a:tc>
                  <a:txBody>
                    <a:bodyPr/>
                    <a:lstStyle/>
                    <a:p>
                      <a:r>
                        <a:rPr lang="ru-RU" sz="1550" b="1" dirty="0" smtClean="0"/>
                        <a:t>Формирование</a:t>
                      </a:r>
                      <a:r>
                        <a:rPr lang="ru-RU" sz="1550" b="1" baseline="0" dirty="0" smtClean="0"/>
                        <a:t> основ проектной культуры СОНКО</a:t>
                      </a:r>
                      <a:endParaRPr lang="ru-RU" sz="155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50" b="1" dirty="0" smtClean="0"/>
                        <a:t>Развитие навыков управления</a:t>
                      </a:r>
                      <a:r>
                        <a:rPr lang="ru-RU" sz="1550" b="1" baseline="0" dirty="0" smtClean="0"/>
                        <a:t> проектами и ресурсами</a:t>
                      </a:r>
                      <a:endParaRPr lang="ru-RU" sz="155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50" b="1" dirty="0" smtClean="0"/>
                        <a:t>Развитие компетенций</a:t>
                      </a:r>
                      <a:r>
                        <a:rPr lang="ru-RU" sz="1550" b="1" baseline="0" dirty="0" smtClean="0"/>
                        <a:t> СОНКО как поставщиков услуг в социальной сфере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550" b="1" dirty="0" smtClean="0"/>
                        <a:t>Профессионализация и специализация сектора</a:t>
                      </a:r>
                      <a:endParaRPr lang="ru-RU" sz="1550" b="1" dirty="0"/>
                    </a:p>
                  </a:txBody>
                  <a:tcPr/>
                </a:tc>
              </a:tr>
              <a:tr h="91935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50" b="1" dirty="0" smtClean="0"/>
                        <a:t>Запуск</a:t>
                      </a:r>
                      <a:r>
                        <a:rPr lang="ru-RU" sz="1550" b="1" baseline="0" dirty="0" smtClean="0"/>
                        <a:t> конкурса проектов СОНКО</a:t>
                      </a:r>
                      <a:endParaRPr lang="ru-RU" sz="155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50" b="1" dirty="0" smtClean="0"/>
                        <a:t>Внедрение новых форм  финансовой поддержки</a:t>
                      </a:r>
                      <a:endParaRPr lang="ru-RU" sz="155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50" b="1" dirty="0" smtClean="0"/>
                        <a:t>Переформатирование</a:t>
                      </a:r>
                      <a:r>
                        <a:rPr lang="ru-RU" sz="1550" b="1" baseline="0" dirty="0" smtClean="0"/>
                        <a:t> конкурса СОНКО: -апробация социальных услуг</a:t>
                      </a:r>
                    </a:p>
                    <a:p>
                      <a:r>
                        <a:rPr lang="ru-RU" sz="1550" b="1" baseline="0" dirty="0" smtClean="0"/>
                        <a:t>-активизация гражданских инициатив на местах</a:t>
                      </a:r>
                      <a:endParaRPr lang="ru-RU" sz="155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50" b="1" dirty="0" smtClean="0"/>
                        <a:t>Совершенствование</a:t>
                      </a:r>
                      <a:r>
                        <a:rPr lang="ru-RU" sz="1550" b="1" baseline="0" dirty="0" smtClean="0"/>
                        <a:t> форм имущественной и информационной поддержки</a:t>
                      </a:r>
                      <a:endParaRPr lang="ru-RU" sz="1550" b="1" dirty="0"/>
                    </a:p>
                  </a:txBody>
                  <a:tcPr/>
                </a:tc>
              </a:tr>
              <a:tr h="1126945">
                <a:tc>
                  <a:txBody>
                    <a:bodyPr/>
                    <a:lstStyle/>
                    <a:p>
                      <a:r>
                        <a:rPr lang="ru-RU" sz="1550" b="1" dirty="0" smtClean="0"/>
                        <a:t>Налаживание системы</a:t>
                      </a:r>
                      <a:r>
                        <a:rPr lang="ru-RU" sz="1550" b="1" baseline="0" dirty="0" smtClean="0"/>
                        <a:t> поддержки «ресурсных» организаций</a:t>
                      </a:r>
                      <a:endParaRPr lang="ru-RU" sz="155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50" b="1" dirty="0" smtClean="0"/>
                        <a:t>Развитие краевых РЦ, оказывающих </a:t>
                      </a:r>
                      <a:r>
                        <a:rPr lang="ru-RU" sz="1550" b="1" dirty="0" err="1" smtClean="0"/>
                        <a:t>тренинговые</a:t>
                      </a:r>
                      <a:r>
                        <a:rPr lang="ru-RU" sz="1550" b="1" dirty="0" smtClean="0"/>
                        <a:t> и консультационные услуги, специализированных информационных РЦ</a:t>
                      </a:r>
                      <a:endParaRPr lang="ru-RU" sz="155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50" b="1" dirty="0" smtClean="0"/>
                        <a:t>Укрепление</a:t>
                      </a:r>
                      <a:r>
                        <a:rPr lang="ru-RU" sz="1550" b="1" baseline="0" dirty="0" smtClean="0"/>
                        <a:t> «профильных» РЦ (для СОНКО поставщиков услуг, по информационной поддержке, РЦ, ориентированный на работу в МО)</a:t>
                      </a:r>
                      <a:endParaRPr lang="ru-RU" sz="155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50" b="1" dirty="0" smtClean="0"/>
                        <a:t>Расширение географии и специализации РЦ</a:t>
                      </a:r>
                      <a:endParaRPr lang="ru-RU" sz="1550" b="1" dirty="0"/>
                    </a:p>
                  </a:txBody>
                  <a:tcPr/>
                </a:tc>
              </a:tr>
              <a:tr h="919350">
                <a:tc>
                  <a:txBody>
                    <a:bodyPr/>
                    <a:lstStyle/>
                    <a:p>
                      <a:r>
                        <a:rPr lang="ru-RU" sz="1550" b="1" dirty="0" smtClean="0"/>
                        <a:t>Создание</a:t>
                      </a:r>
                      <a:r>
                        <a:rPr lang="ru-RU" sz="1550" b="1" baseline="0" dirty="0" smtClean="0"/>
                        <a:t> Совета по поддержке СОНКО при Правительстве края</a:t>
                      </a:r>
                      <a:endParaRPr lang="ru-RU" sz="155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50" b="1" dirty="0" smtClean="0">
                          <a:solidFill>
                            <a:schemeClr val="tx1"/>
                          </a:solidFill>
                        </a:rPr>
                        <a:t>Становление</a:t>
                      </a:r>
                      <a:r>
                        <a:rPr lang="ru-RU" sz="1550" b="1" baseline="0" dirty="0" smtClean="0">
                          <a:solidFill>
                            <a:schemeClr val="tx1"/>
                          </a:solidFill>
                        </a:rPr>
                        <a:t> Совета как эффективного инструмента межсекторного и межведомственного взаимодействия</a:t>
                      </a:r>
                      <a:endParaRPr lang="ru-RU" sz="155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50" b="1" dirty="0" smtClean="0"/>
                        <a:t>Совет</a:t>
                      </a:r>
                      <a:r>
                        <a:rPr lang="ru-RU" sz="1550" b="1" baseline="0" dirty="0" smtClean="0"/>
                        <a:t> как </a:t>
                      </a:r>
                      <a:r>
                        <a:rPr lang="ru-RU" sz="1550" b="1" dirty="0" smtClean="0"/>
                        <a:t>координационный орган по обеспечению доступа СОНКО к оказанию социальных услуг</a:t>
                      </a:r>
                    </a:p>
                    <a:p>
                      <a:endParaRPr lang="ru-RU" sz="155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50" b="1" baseline="0" dirty="0" smtClean="0"/>
                        <a:t>Деятельность рабочей группы по мониторингу комплексного плана по обеспечению доступа</a:t>
                      </a:r>
                      <a:endParaRPr lang="ru-RU" sz="1550" b="1" dirty="0" smtClean="0"/>
                    </a:p>
                    <a:p>
                      <a:endParaRPr lang="ru-RU" sz="1550" b="1" dirty="0"/>
                    </a:p>
                  </a:txBody>
                  <a:tcPr/>
                </a:tc>
              </a:tr>
              <a:tr h="900952">
                <a:tc>
                  <a:txBody>
                    <a:bodyPr/>
                    <a:lstStyle/>
                    <a:p>
                      <a:r>
                        <a:rPr lang="ru-RU" sz="1550" b="1" dirty="0" smtClean="0"/>
                        <a:t>Консультационная и методическая поддержка ОМСУ и местных СОНКО</a:t>
                      </a:r>
                      <a:endParaRPr lang="ru-RU" sz="155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50" b="1" baseline="0" dirty="0" smtClean="0"/>
                        <a:t>Расширение профессиональных компетенций ОМСУ и местных СОНКО</a:t>
                      </a:r>
                      <a:endParaRPr lang="ru-RU" sz="155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50" b="1" baseline="0" dirty="0" err="1" smtClean="0"/>
                        <a:t>Софинансирование</a:t>
                      </a:r>
                      <a:r>
                        <a:rPr lang="ru-RU" sz="1550" b="1" baseline="0" dirty="0" smtClean="0"/>
                        <a:t> муниципальных программ поддержки СОНКО</a:t>
                      </a:r>
                    </a:p>
                    <a:p>
                      <a:r>
                        <a:rPr lang="ru-RU" sz="1550" b="1" baseline="0" dirty="0" smtClean="0"/>
                        <a:t>Муниципальные площадки ГФ</a:t>
                      </a:r>
                      <a:endParaRPr lang="ru-RU" sz="155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50" b="1" dirty="0" smtClean="0"/>
                        <a:t>Развитие РЦ и «точек роста» на местах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50" b="1" dirty="0" smtClean="0"/>
                        <a:t>Расширение практики Муниципального этапа ГФ</a:t>
                      </a:r>
                      <a:endParaRPr lang="ru-RU" sz="1550" b="1" dirty="0"/>
                    </a:p>
                  </a:txBody>
                  <a:tcPr/>
                </a:tc>
              </a:tr>
              <a:tr h="489708">
                <a:tc>
                  <a:txBody>
                    <a:bodyPr/>
                    <a:lstStyle/>
                    <a:p>
                      <a:r>
                        <a:rPr lang="ru-RU" sz="1550" b="1" dirty="0" smtClean="0"/>
                        <a:t>Мониторинг состояния НКО-сектора края</a:t>
                      </a:r>
                      <a:endParaRPr lang="ru-RU" sz="155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50" b="1" dirty="0" smtClean="0"/>
                        <a:t>Мониторинг и оценка проектной деятельности СОНКО</a:t>
                      </a:r>
                      <a:endParaRPr lang="ru-RU" sz="155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50" b="1" dirty="0" smtClean="0"/>
                        <a:t>Оценка потенциала НКО-сектора</a:t>
                      </a:r>
                      <a:endParaRPr lang="ru-RU" sz="155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50" b="1" dirty="0" smtClean="0"/>
                        <a:t>Оценка влияния мероприятий</a:t>
                      </a:r>
                      <a:r>
                        <a:rPr lang="ru-RU" sz="1550" b="1" baseline="0" dirty="0" smtClean="0"/>
                        <a:t> программы </a:t>
                      </a:r>
                      <a:endParaRPr lang="ru-RU" sz="155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C94F9-FFAB-4B7A-B441-D00AA3D7682F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6337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0081" y="341698"/>
            <a:ext cx="11878569" cy="18651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Государственная программа </a:t>
            </a:r>
            <a:br>
              <a:rPr lang="ru-RU" alt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«Содействие развитию институтов и инициатив гражданского общества в Хабаровском крае» </a:t>
            </a:r>
          </a:p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2013 – 2020 г.</a:t>
            </a:r>
            <a:endParaRPr lang="ru-RU" alt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361379" y="2848234"/>
            <a:ext cx="2807482" cy="269079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168861" y="2793249"/>
            <a:ext cx="835704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400" b="1" dirty="0" smtClean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6600" b="1" dirty="0" smtClean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66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472140" y="3225486"/>
            <a:ext cx="805376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Создание максимально благоприятной среды </a:t>
            </a:r>
            <a:r>
              <a:rPr lang="ru-RU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формирования устойчивой и профессиональной деятельности некоммерческих организаций.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856" y="3009367"/>
            <a:ext cx="2368528" cy="2368528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C94F9-FFAB-4B7A-B441-D00AA3D7682F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7468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вал 5"/>
          <p:cNvSpPr/>
          <p:nvPr/>
        </p:nvSpPr>
        <p:spPr>
          <a:xfrm>
            <a:off x="413046" y="1942350"/>
            <a:ext cx="2158134" cy="206843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168861" y="2793249"/>
            <a:ext cx="835704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400" b="1" dirty="0" smtClean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6600" b="1" dirty="0" smtClean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66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782407" y="2237904"/>
            <a:ext cx="507318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Повышение </a:t>
            </a:r>
            <a:r>
              <a:rPr lang="ru-RU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уровня проектной культуры </a:t>
            </a:r>
            <a:r>
              <a:rPr lang="ru-RU" sz="3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НКО.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739254" y="4538390"/>
            <a:ext cx="515949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Формирование </a:t>
            </a:r>
            <a:r>
              <a:rPr lang="ru-RU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доверия к органам государственной </a:t>
            </a:r>
            <a:r>
              <a:rPr lang="ru-RU" sz="3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власти.</a:t>
            </a:r>
            <a:endParaRPr lang="ru-RU" sz="3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413047" y="4242837"/>
            <a:ext cx="2158134" cy="206843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33558" y="4318499"/>
            <a:ext cx="1917111" cy="1917111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0" y="583661"/>
            <a:ext cx="12192000" cy="634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Первый этап развития: 2013 – 2014 гг.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3274" y="2108729"/>
            <a:ext cx="3248367" cy="215852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3274" y="4428407"/>
            <a:ext cx="3248367" cy="2162402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582" y="2108729"/>
            <a:ext cx="1651168" cy="1651168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C94F9-FFAB-4B7A-B441-D00AA3D7682F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7300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314" y="297703"/>
            <a:ext cx="11758612" cy="634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Первый этап развития: 2013 – 2014 гг.</a:t>
            </a:r>
          </a:p>
        </p:txBody>
      </p:sp>
      <p:sp>
        <p:nvSpPr>
          <p:cNvPr id="6" name="Овал 5"/>
          <p:cNvSpPr/>
          <p:nvPr/>
        </p:nvSpPr>
        <p:spPr>
          <a:xfrm>
            <a:off x="413047" y="1500826"/>
            <a:ext cx="2158134" cy="206843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771731" y="1636302"/>
            <a:ext cx="552149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Создание Совета </a:t>
            </a:r>
            <a:r>
              <a:rPr lang="ru-RU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поддержке </a:t>
            </a:r>
            <a:r>
              <a:rPr lang="ru-RU" sz="3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СОНКО при Правительстве края.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814350" y="4309828"/>
            <a:ext cx="543625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Софинансирование</a:t>
            </a:r>
            <a:r>
              <a:rPr lang="ru-RU" sz="3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программы из федерального бюджета </a:t>
            </a:r>
            <a:br>
              <a:rPr lang="ru-RU" sz="3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 + 16,0 млн. руб.).</a:t>
            </a:r>
            <a:endParaRPr lang="ru-RU" sz="3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413047" y="4242837"/>
            <a:ext cx="2158134" cy="206843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5873" y="1694436"/>
            <a:ext cx="3235971" cy="168121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806" y="4293303"/>
            <a:ext cx="1786614" cy="178661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7825" y="4090421"/>
            <a:ext cx="3294367" cy="219237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92"/>
          <a:stretch/>
        </p:blipFill>
        <p:spPr>
          <a:xfrm>
            <a:off x="8657826" y="1636302"/>
            <a:ext cx="3294367" cy="2001524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C94F9-FFAB-4B7A-B441-D00AA3D7682F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1970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6722" y="593539"/>
            <a:ext cx="11758612" cy="634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Второй этап развития: 2015 г.</a:t>
            </a:r>
          </a:p>
        </p:txBody>
      </p:sp>
      <p:sp>
        <p:nvSpPr>
          <p:cNvPr id="6" name="Овал 5"/>
          <p:cNvSpPr/>
          <p:nvPr/>
        </p:nvSpPr>
        <p:spPr>
          <a:xfrm>
            <a:off x="455848" y="1938016"/>
            <a:ext cx="2158134" cy="206843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842545" y="2071687"/>
            <a:ext cx="596817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Формирование основ </a:t>
            </a:r>
            <a:r>
              <a:rPr lang="ru-RU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инфраструктурной поддержки деятельности </a:t>
            </a:r>
            <a:r>
              <a:rPr lang="ru-RU" sz="3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СОНКО.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842545" y="4767274"/>
            <a:ext cx="596817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Проведение оценки потенциала активных СОНКО края.</a:t>
            </a:r>
            <a:endParaRPr lang="ru-RU" sz="3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413047" y="4242837"/>
            <a:ext cx="2158134" cy="206843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76" y="2071687"/>
            <a:ext cx="1827587" cy="182758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522" y="4452991"/>
            <a:ext cx="3164781" cy="164423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9"/>
          <a:stretch/>
        </p:blipFill>
        <p:spPr>
          <a:xfrm>
            <a:off x="9039283" y="1933674"/>
            <a:ext cx="2926051" cy="207277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4285" y="4242837"/>
            <a:ext cx="2951049" cy="2213287"/>
          </a:xfrm>
          <a:prstGeom prst="rect">
            <a:avLst/>
          </a:prstGeom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C94F9-FFAB-4B7A-B441-D00AA3D7682F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4004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5358" y="539750"/>
            <a:ext cx="11758612" cy="634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Второй этап развития: 2015 г.</a:t>
            </a:r>
          </a:p>
        </p:txBody>
      </p:sp>
      <p:sp>
        <p:nvSpPr>
          <p:cNvPr id="6" name="Овал 5"/>
          <p:cNvSpPr/>
          <p:nvPr/>
        </p:nvSpPr>
        <p:spPr>
          <a:xfrm>
            <a:off x="455848" y="1938016"/>
            <a:ext cx="2158134" cy="206843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934687" y="1948773"/>
            <a:ext cx="562520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Софинансирование</a:t>
            </a:r>
            <a:r>
              <a:rPr lang="ru-RU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программы из </a:t>
            </a:r>
            <a:r>
              <a:rPr lang="ru-RU" sz="3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федерального бюджета </a:t>
            </a:r>
            <a:r>
              <a:rPr lang="ru-RU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 + </a:t>
            </a:r>
            <a:r>
              <a:rPr lang="ru-RU" sz="3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11,6 </a:t>
            </a:r>
            <a:r>
              <a:rPr lang="ru-RU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млн. руб</a:t>
            </a:r>
            <a:r>
              <a:rPr lang="ru-RU" sz="3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.).</a:t>
            </a:r>
            <a:endParaRPr lang="ru-RU" sz="3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934687" y="4535397"/>
            <a:ext cx="622525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Прирост НКО-сектора </a:t>
            </a:r>
          </a:p>
          <a:p>
            <a:pPr algn="just"/>
            <a:r>
              <a:rPr lang="ru-RU" sz="3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(2015 г. + 104 НКО, </a:t>
            </a:r>
          </a:p>
          <a:p>
            <a:pPr algn="just"/>
            <a:r>
              <a:rPr lang="ru-RU" sz="3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 г. + 106 НКО).</a:t>
            </a:r>
            <a:endParaRPr lang="ru-RU" sz="3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413047" y="4242837"/>
            <a:ext cx="2158134" cy="206843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896" y="2064639"/>
            <a:ext cx="1707261" cy="170726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41" y="4527580"/>
            <a:ext cx="2885146" cy="149894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0720" y="1870519"/>
            <a:ext cx="3143250" cy="20955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9676" y="4242837"/>
            <a:ext cx="3143250" cy="2099593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C94F9-FFAB-4B7A-B441-D00AA3D7682F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7627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314" y="297703"/>
            <a:ext cx="11758612" cy="634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Второй этап развития: 2015 г.</a:t>
            </a:r>
          </a:p>
        </p:txBody>
      </p:sp>
      <p:sp>
        <p:nvSpPr>
          <p:cNvPr id="6" name="Овал 5"/>
          <p:cNvSpPr/>
          <p:nvPr/>
        </p:nvSpPr>
        <p:spPr>
          <a:xfrm>
            <a:off x="455847" y="1570376"/>
            <a:ext cx="2158134" cy="206843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051639" y="1658664"/>
            <a:ext cx="487270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Формирование </a:t>
            </a:r>
            <a:r>
              <a:rPr lang="ru-RU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бренда Гражданского форума Хабаровского </a:t>
            </a:r>
            <a:r>
              <a:rPr lang="ru-RU" sz="3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края.</a:t>
            </a:r>
            <a:endParaRPr lang="ru-RU" sz="3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0006" y="1672061"/>
            <a:ext cx="3589840" cy="186506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2003" y="4129486"/>
            <a:ext cx="3777840" cy="251856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1574" y="4139253"/>
            <a:ext cx="3763190" cy="250879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2003" y="1570376"/>
            <a:ext cx="3719743" cy="247868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592" y="4169364"/>
            <a:ext cx="3719743" cy="2478683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C94F9-FFAB-4B7A-B441-D00AA3D7682F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1067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314" y="297703"/>
            <a:ext cx="11758612" cy="634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Третий этап развития: 2016 – 2017 гг.</a:t>
            </a:r>
          </a:p>
        </p:txBody>
      </p:sp>
      <p:sp>
        <p:nvSpPr>
          <p:cNvPr id="6" name="Овал 5"/>
          <p:cNvSpPr/>
          <p:nvPr/>
        </p:nvSpPr>
        <p:spPr>
          <a:xfrm>
            <a:off x="455848" y="1938016"/>
            <a:ext cx="2158134" cy="206843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915695" y="2011444"/>
            <a:ext cx="5968176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Совет </a:t>
            </a:r>
            <a:r>
              <a:rPr lang="ru-RU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поддержке </a:t>
            </a:r>
            <a:r>
              <a:rPr lang="ru-RU" sz="3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СОНКО, как координационный орган </a:t>
            </a:r>
            <a:r>
              <a:rPr lang="ru-RU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обеспечению доступа </a:t>
            </a:r>
            <a:r>
              <a:rPr lang="ru-RU" sz="3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СОНКО </a:t>
            </a:r>
            <a:r>
              <a:rPr lang="ru-RU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оказанию социальных </a:t>
            </a:r>
            <a:r>
              <a:rPr lang="ru-RU" sz="3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услуг.</a:t>
            </a:r>
            <a:endParaRPr lang="ru-RU" sz="3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915695" y="4542950"/>
            <a:ext cx="596817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Финансирование РЦ по поддержке </a:t>
            </a:r>
            <a:r>
              <a:rPr lang="ru-RU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выхода СОНКО на рынок услуг социальной </a:t>
            </a:r>
            <a:r>
              <a:rPr lang="ru-RU" sz="3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сферы.</a:t>
            </a:r>
            <a:endParaRPr lang="ru-RU" sz="3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455847" y="4413506"/>
            <a:ext cx="2158134" cy="206843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3866" y="1938016"/>
            <a:ext cx="3737561" cy="194181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930" y="4459438"/>
            <a:ext cx="3679688" cy="191174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000" y="1938016"/>
            <a:ext cx="3078259" cy="205122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000" y="4164071"/>
            <a:ext cx="3090495" cy="2317871"/>
          </a:xfrm>
          <a:prstGeom prst="rect">
            <a:avLst/>
          </a:prstGeom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C94F9-FFAB-4B7A-B441-D00AA3D7682F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3480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314" y="297703"/>
            <a:ext cx="11758612" cy="634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Третий этап развития: 2016 – 2017 гг.</a:t>
            </a:r>
          </a:p>
        </p:txBody>
      </p:sp>
      <p:sp>
        <p:nvSpPr>
          <p:cNvPr id="6" name="Овал 5"/>
          <p:cNvSpPr/>
          <p:nvPr/>
        </p:nvSpPr>
        <p:spPr>
          <a:xfrm>
            <a:off x="443614" y="1678004"/>
            <a:ext cx="2158134" cy="206843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817117" y="1762922"/>
            <a:ext cx="579046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Изменение формата краевого конкурса проектов СОНКО, запуск новых форм поддержки.</a:t>
            </a:r>
            <a:endParaRPr lang="ru-RU" sz="3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863141" y="3994221"/>
            <a:ext cx="5790468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Информационная поддержка </a:t>
            </a:r>
            <a:r>
              <a:rPr lang="ru-RU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некоммерческих организаций и </a:t>
            </a:r>
            <a:r>
              <a:rPr lang="ru-RU" sz="3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благотворительной деятельности.</a:t>
            </a:r>
            <a:endParaRPr lang="ru-RU" sz="3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498417" y="4140778"/>
            <a:ext cx="2158134" cy="206843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5231" y="1707412"/>
            <a:ext cx="4120287" cy="214065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526" y="4272591"/>
            <a:ext cx="1843916" cy="184391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3609" y="3994221"/>
            <a:ext cx="3379112" cy="22541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7227" y="1587057"/>
            <a:ext cx="3375494" cy="2250329"/>
          </a:xfrm>
          <a:prstGeom prst="rect">
            <a:avLst/>
          </a:prstGeom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C94F9-FFAB-4B7A-B441-D00AA3D7682F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6097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1931</TotalTime>
  <Words>580</Words>
  <Application>Microsoft Office PowerPoint</Application>
  <PresentationFormat>Широкоэкранный</PresentationFormat>
  <Paragraphs>97</Paragraphs>
  <Slides>15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Aharoni</vt:lpstr>
      <vt:lpstr>Arial</vt:lpstr>
      <vt:lpstr>Arial Black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Правительство Хабаровского края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Потапова Антонина Константиновна</dc:creator>
  <cp:lastModifiedBy>Потапова Антонина Константиновна</cp:lastModifiedBy>
  <cp:revision>173</cp:revision>
  <cp:lastPrinted>2017-10-16T10:13:25Z</cp:lastPrinted>
  <dcterms:created xsi:type="dcterms:W3CDTF">2017-06-26T04:50:50Z</dcterms:created>
  <dcterms:modified xsi:type="dcterms:W3CDTF">2017-10-19T23:42:14Z</dcterms:modified>
</cp:coreProperties>
</file>