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  <p:sldMasterId id="2147483785" r:id="rId2"/>
  </p:sldMasterIdLst>
  <p:sldIdLst>
    <p:sldId id="256" r:id="rId3"/>
    <p:sldId id="261" r:id="rId4"/>
    <p:sldId id="263" r:id="rId5"/>
    <p:sldId id="276" r:id="rId6"/>
    <p:sldId id="281" r:id="rId7"/>
    <p:sldId id="292" r:id="rId8"/>
    <p:sldId id="272" r:id="rId9"/>
    <p:sldId id="273" r:id="rId10"/>
    <p:sldId id="293" r:id="rId11"/>
    <p:sldId id="300" r:id="rId12"/>
    <p:sldId id="294" r:id="rId13"/>
    <p:sldId id="295" r:id="rId14"/>
    <p:sldId id="298" r:id="rId15"/>
    <p:sldId id="299" r:id="rId16"/>
    <p:sldId id="309" r:id="rId17"/>
    <p:sldId id="310" r:id="rId18"/>
    <p:sldId id="311" r:id="rId19"/>
    <p:sldId id="31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2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494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470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22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832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779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292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055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5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010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683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593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635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999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7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09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88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1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71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966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62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14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41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D840C38-39ED-4B66-88BD-53A577B8E993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C32ED-97C6-4428-BF92-ABED82DF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6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poraz.ru/" TargetMode="External"/><Relationship Id="rId2" Type="http://schemas.openxmlformats.org/officeDocument/2006/relationships/hyperlink" Target="mailto:ano.raz@mail.ru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facebook.com/anodporazviti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http://dobryegoroda.ru/about/project/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Развитие </a:t>
            </a:r>
            <a:r>
              <a:rPr lang="ru-RU" dirty="0" smtClean="0"/>
              <a:t>местных сообществ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0848" y="4205542"/>
            <a:ext cx="9144000" cy="165576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1"/>
                </a:solidFill>
              </a:rPr>
              <a:t>о</a:t>
            </a:r>
            <a:r>
              <a:rPr lang="ru-RU" sz="3200" b="1" dirty="0" smtClean="0">
                <a:solidFill>
                  <a:schemeClr val="tx1"/>
                </a:solidFill>
              </a:rPr>
              <a:t>т социальных инициатив </a:t>
            </a:r>
            <a:endParaRPr lang="ru-RU" sz="3200" b="1" dirty="0" smtClean="0">
              <a:solidFill>
                <a:schemeClr val="tx1"/>
              </a:solidFill>
            </a:endParaRPr>
          </a:p>
          <a:p>
            <a:r>
              <a:rPr lang="ru-RU" sz="3200" b="1" dirty="0" smtClean="0">
                <a:solidFill>
                  <a:schemeClr val="tx1"/>
                </a:solidFill>
              </a:rPr>
              <a:t>устойчивому </a:t>
            </a:r>
            <a:r>
              <a:rPr lang="ru-RU" sz="3200" b="1" dirty="0" smtClean="0">
                <a:solidFill>
                  <a:schemeClr val="tx1"/>
                </a:solidFill>
              </a:rPr>
              <a:t>развитию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83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021" y="374725"/>
            <a:ext cx="10515600" cy="1325562"/>
          </a:xfrm>
        </p:spPr>
        <p:txBody>
          <a:bodyPr/>
          <a:lstStyle/>
          <a:p>
            <a:r>
              <a:rPr lang="ru-RU" dirty="0" smtClean="0"/>
              <a:t>Благотворительный фонд развития </a:t>
            </a:r>
            <a:r>
              <a:rPr lang="ru-RU" b="1" dirty="0" smtClean="0">
                <a:solidFill>
                  <a:srgbClr val="FFC000"/>
                </a:solidFill>
              </a:rPr>
              <a:t>Северного</a:t>
            </a:r>
            <a:r>
              <a:rPr lang="ru-RU" dirty="0" smtClean="0"/>
              <a:t> Приморья</a:t>
            </a:r>
            <a:endParaRPr lang="ru-RU" dirty="0"/>
          </a:p>
        </p:txBody>
      </p:sp>
      <p:pic>
        <p:nvPicPr>
          <p:cNvPr id="2050" name="Picture 2" descr="http://www.fondprim.ru/gallery/1/0/1/1015/79717/2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7" y="2148637"/>
            <a:ext cx="5200479" cy="34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fondprim.ru/gallery/1/0/1/1015/79717/DSC02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156" y="2135854"/>
            <a:ext cx="5271206" cy="350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21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Как этого </a:t>
            </a:r>
            <a:r>
              <a:rPr lang="ru-RU" dirty="0" smtClean="0">
                <a:solidFill>
                  <a:srgbClr val="FFC000"/>
                </a:solidFill>
              </a:rPr>
              <a:t>добиться?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5127" y="1485900"/>
            <a:ext cx="10515600" cy="225482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Начинать с небольших, но актуальных проектов</a:t>
            </a:r>
          </a:p>
          <a:p>
            <a:pPr marL="0" indent="0" algn="ctr">
              <a:buNone/>
            </a:pPr>
            <a:r>
              <a:rPr lang="ru-RU" dirty="0" smtClean="0"/>
              <a:t>Вовлекать как можно больше людей</a:t>
            </a:r>
          </a:p>
          <a:p>
            <a:pPr marL="0" indent="0" algn="ctr">
              <a:buNone/>
            </a:pPr>
            <a:r>
              <a:rPr lang="ru-RU" dirty="0" smtClean="0"/>
              <a:t>Постоянно информировать </a:t>
            </a:r>
          </a:p>
          <a:p>
            <a:pPr marL="0" indent="0" algn="ctr">
              <a:buNone/>
            </a:pPr>
            <a:r>
              <a:rPr lang="ru-RU" dirty="0" smtClean="0"/>
              <a:t>Праздновать успехи</a:t>
            </a:r>
            <a:endParaRPr lang="ru-RU" dirty="0"/>
          </a:p>
        </p:txBody>
      </p:sp>
      <p:pic>
        <p:nvPicPr>
          <p:cNvPr id="3074" name="Picture 2" descr="https://im0-tub-ru.yandex.net/i?id=b09c8c8c94b491e2b85f9f74d3a2da82&amp;n=33&amp;h=215&amp;w=2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3" y="3537382"/>
            <a:ext cx="4156363" cy="311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757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588" y="4243806"/>
            <a:ext cx="2483512" cy="22652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918" y="25590"/>
            <a:ext cx="10952018" cy="1325562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Чем отличается «просто проект» от «</a:t>
            </a:r>
            <a:r>
              <a:rPr lang="ru-RU" sz="3200" dirty="0">
                <a:solidFill>
                  <a:srgbClr val="FFC000"/>
                </a:solidFill>
              </a:rPr>
              <a:t>социального </a:t>
            </a:r>
            <a:r>
              <a:rPr lang="ru-RU" sz="3200" dirty="0"/>
              <a:t>проекта»?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53" y="1020017"/>
            <a:ext cx="2544227" cy="12863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516" y="1020017"/>
            <a:ext cx="3247671" cy="21615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4674" y="3437144"/>
            <a:ext cx="1572768" cy="8985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0243" y="4649156"/>
            <a:ext cx="1200340" cy="1234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5887" y="1051284"/>
            <a:ext cx="2127076" cy="18038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4423" y="1219380"/>
            <a:ext cx="2178860" cy="16341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733" y="2502514"/>
            <a:ext cx="2830760" cy="14153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4493" y="2903246"/>
            <a:ext cx="2543175" cy="17716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918" y="4148916"/>
            <a:ext cx="1750842" cy="10004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3511" y="2994437"/>
            <a:ext cx="2057921" cy="15434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8370" y="4610961"/>
            <a:ext cx="2633853" cy="18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90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Проект?!?</a:t>
            </a:r>
            <a:endParaRPr lang="ru-RU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97" y="4753190"/>
            <a:ext cx="4572396" cy="17801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817" y="1691322"/>
            <a:ext cx="4054191" cy="40359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635" y="4232640"/>
            <a:ext cx="3616092" cy="16950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161678" y="2630623"/>
            <a:ext cx="1133954" cy="981541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 rot="19203504">
            <a:off x="2627923" y="3122187"/>
            <a:ext cx="1414272" cy="200138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454531" y="2366304"/>
            <a:ext cx="1249788" cy="829128"/>
          </a:xfrm>
          <a:prstGeom prst="rect">
            <a:avLst/>
          </a:prstGeom>
        </p:spPr>
      </p:pic>
      <p:sp>
        <p:nvSpPr>
          <p:cNvPr id="10" name="Стрелка влево 9"/>
          <p:cNvSpPr/>
          <p:nvPr/>
        </p:nvSpPr>
        <p:spPr>
          <a:xfrm rot="1873570">
            <a:off x="8238563" y="2946468"/>
            <a:ext cx="1402080" cy="207955"/>
          </a:xfrm>
          <a:prstGeom prst="lef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4528685" y="5983234"/>
            <a:ext cx="2304488" cy="231668"/>
          </a:xfrm>
          <a:prstGeom prst="rect">
            <a:avLst/>
          </a:prstGeom>
        </p:spPr>
      </p:pic>
      <p:sp>
        <p:nvSpPr>
          <p:cNvPr id="12" name="Стрелка влево 11"/>
          <p:cNvSpPr/>
          <p:nvPr/>
        </p:nvSpPr>
        <p:spPr>
          <a:xfrm>
            <a:off x="4484632" y="5659555"/>
            <a:ext cx="2287190" cy="195674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68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Эффективность???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2987" y="1539261"/>
            <a:ext cx="5455408" cy="43513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56019" y="58905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Социальный эффект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Социальное влияние</a:t>
            </a:r>
          </a:p>
        </p:txBody>
      </p:sp>
    </p:spTree>
    <p:extLst>
      <p:ext uri="{BB962C8B-B14F-4D97-AF65-F5344CB8AC3E}">
        <p14:creationId xmlns:p14="http://schemas.microsoft.com/office/powerpoint/2010/main" val="1435657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127" y="365759"/>
            <a:ext cx="10515600" cy="2969111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Где взять </a:t>
            </a:r>
            <a:r>
              <a:rPr lang="ru-RU" sz="6000" b="1" dirty="0" smtClean="0"/>
              <a:t>деньги?</a:t>
            </a:r>
            <a:endParaRPr lang="ru-RU" sz="6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064" y="3016063"/>
            <a:ext cx="4135811" cy="309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5127" y="824754"/>
            <a:ext cx="10515600" cy="53553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Где найти ресурсы</a:t>
            </a:r>
            <a:r>
              <a:rPr lang="ru-RU" sz="3600" b="1" dirty="0" smtClean="0"/>
              <a:t>?</a:t>
            </a:r>
          </a:p>
          <a:p>
            <a:pPr marL="0" indent="0" algn="ctr">
              <a:buNone/>
            </a:pPr>
            <a:endParaRPr lang="ru-RU" sz="3600" b="1" dirty="0"/>
          </a:p>
        </p:txBody>
      </p:sp>
      <p:sp>
        <p:nvSpPr>
          <p:cNvPr id="4" name="AutoShape 2" descr="Картинки по запросу ресурс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259" y="2187390"/>
            <a:ext cx="7408336" cy="347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54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ресурсов для НКО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Учредители организации</a:t>
            </a:r>
          </a:p>
          <a:p>
            <a:r>
              <a:rPr lang="ru-RU" dirty="0" smtClean="0"/>
              <a:t>Попечительский совет</a:t>
            </a:r>
          </a:p>
          <a:p>
            <a:r>
              <a:rPr lang="ru-RU" dirty="0" smtClean="0"/>
              <a:t>Физические лица </a:t>
            </a:r>
          </a:p>
          <a:p>
            <a:r>
              <a:rPr lang="ru-RU" dirty="0" smtClean="0"/>
              <a:t>Корпоративные благотворители</a:t>
            </a:r>
          </a:p>
          <a:p>
            <a:r>
              <a:rPr lang="ru-RU" dirty="0" smtClean="0"/>
              <a:t>Гранты частных фондов</a:t>
            </a:r>
          </a:p>
          <a:p>
            <a:r>
              <a:rPr lang="ru-RU" dirty="0" smtClean="0"/>
              <a:t>Субсидии региональных и муниципальных властей</a:t>
            </a:r>
          </a:p>
          <a:p>
            <a:r>
              <a:rPr lang="ru-RU" dirty="0" smtClean="0"/>
              <a:t>Субсидии Фонда президентских грантов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3738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Контактная информация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5127" y="1470212"/>
            <a:ext cx="10515600" cy="470992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+79025053312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ano.raz@mail.ru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Баженова Светлана</a:t>
            </a:r>
          </a:p>
          <a:p>
            <a:pPr marL="0" indent="0">
              <a:buNone/>
            </a:pPr>
            <a:r>
              <a:rPr lang="ru-RU" dirty="0" smtClean="0"/>
              <a:t>Генеральный директор АНО ДПО и К «Развитие»</a:t>
            </a:r>
          </a:p>
          <a:p>
            <a:pPr marL="0" indent="0">
              <a:buNone/>
            </a:pPr>
            <a:r>
              <a:rPr lang="ru-RU" dirty="0" smtClean="0"/>
              <a:t>Сайт </a:t>
            </a:r>
            <a:r>
              <a:rPr lang="ru-RU" dirty="0" err="1" smtClean="0"/>
              <a:t>органиазции</a:t>
            </a:r>
            <a:r>
              <a:rPr lang="ru-RU" dirty="0" smtClean="0"/>
              <a:t>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://dporaz.ru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Страница в Фейсбуке  </a:t>
            </a:r>
            <a:r>
              <a:rPr lang="en-US" dirty="0">
                <a:hlinkClick r:id="rId4"/>
              </a:rPr>
              <a:t>https://www.facebook.com/anodporazvitie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6056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Чьи проблемы </a:t>
            </a:r>
            <a:r>
              <a:rPr lang="ru-RU" dirty="0" smtClean="0">
                <a:solidFill>
                  <a:srgbClr val="FFC000"/>
                </a:solidFill>
              </a:rPr>
              <a:t>будем</a:t>
            </a:r>
            <a:r>
              <a:rPr lang="ru-RU" dirty="0" smtClean="0"/>
              <a:t> решать?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784" y="2076522"/>
            <a:ext cx="3719550" cy="27864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018" y="1881365"/>
            <a:ext cx="4650103" cy="30952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54727" y="1691322"/>
            <a:ext cx="7387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Целевая группа                                Местное сообщество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45127" y="4623171"/>
            <a:ext cx="3778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группа людей, объединённых общими признаками или объединённой ради какой-либо цели или задачи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26018" y="4623171"/>
            <a:ext cx="52805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это общность людей, объединенная по территориальному признаку (например, поселок, небольшой город, микрорайон или округ города)</a:t>
            </a:r>
          </a:p>
        </p:txBody>
      </p:sp>
    </p:spTree>
    <p:extLst>
      <p:ext uri="{BB962C8B-B14F-4D97-AF65-F5344CB8AC3E}">
        <p14:creationId xmlns:p14="http://schemas.microsoft.com/office/powerpoint/2010/main" val="3422881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 smtClean="0"/>
              <a:t>Что произойдет - ожидаемые </a:t>
            </a:r>
            <a:r>
              <a:rPr lang="ru-RU" altLang="ru-RU" b="1" dirty="0" smtClean="0">
                <a:solidFill>
                  <a:schemeClr val="accent2"/>
                </a:solidFill>
              </a:rPr>
              <a:t>результаты</a:t>
            </a:r>
            <a:r>
              <a:rPr lang="en-US" altLang="ru-RU" b="1" dirty="0">
                <a:solidFill>
                  <a:schemeClr val="accent2"/>
                </a:solidFill>
              </a:rPr>
              <a:t/>
            </a:r>
            <a:br>
              <a:rPr lang="en-US" altLang="ru-RU" b="1" dirty="0">
                <a:solidFill>
                  <a:schemeClr val="accent2"/>
                </a:solidFill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2052" name="Picture 4" descr="https://opennov.ru/files/news/56abb63bd0810b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85" y="2188492"/>
            <a:ext cx="7420567" cy="371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049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Технологии и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практики развития </a:t>
            </a:r>
            <a:r>
              <a:rPr lang="ru-RU" dirty="0" smtClean="0"/>
              <a:t>местных и городских сообществ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ru-RU" sz="2200" dirty="0" smtClean="0"/>
              <a:t>В. </a:t>
            </a:r>
            <a:r>
              <a:rPr lang="ru-RU" sz="2200" dirty="0" err="1" smtClean="0"/>
              <a:t>Бахмин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1800" dirty="0" smtClean="0"/>
              <a:t>https</a:t>
            </a:r>
            <a:r>
              <a:rPr lang="en-US" sz="1800" dirty="0"/>
              <a:t>://komitetgi.ru/analytics/3177</a:t>
            </a:r>
            <a:r>
              <a:rPr lang="en-US" sz="1800" dirty="0" smtClean="0"/>
              <a:t>/</a:t>
            </a:r>
            <a:br>
              <a:rPr lang="en-US" sz="1800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4751294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Фонд местного сообщества</a:t>
            </a:r>
          </a:p>
          <a:p>
            <a:r>
              <a:rPr lang="ru-RU" dirty="0" smtClean="0"/>
              <a:t>Территориальное общественное  самоуправление – ТОС</a:t>
            </a:r>
          </a:p>
          <a:p>
            <a:r>
              <a:rPr lang="ru-RU" dirty="0" smtClean="0"/>
              <a:t>Новая модель эффективного самоуправления муниципальным образованием</a:t>
            </a:r>
          </a:p>
          <a:p>
            <a:r>
              <a:rPr lang="ru-RU" dirty="0" smtClean="0"/>
              <a:t>Соседские центры</a:t>
            </a:r>
            <a:endParaRPr lang="en-US" dirty="0" smtClean="0"/>
          </a:p>
          <a:p>
            <a:r>
              <a:rPr lang="ru-RU" dirty="0"/>
              <a:t>Экономика сотрудничества или </a:t>
            </a:r>
            <a:r>
              <a:rPr lang="ru-RU" dirty="0" err="1"/>
              <a:t>sharing</a:t>
            </a:r>
            <a:r>
              <a:rPr lang="ru-RU" dirty="0"/>
              <a:t> </a:t>
            </a:r>
            <a:r>
              <a:rPr lang="ru-RU" dirty="0" err="1"/>
              <a:t>economy</a:t>
            </a:r>
            <a:endParaRPr lang="ru-RU" dirty="0" smtClean="0"/>
          </a:p>
          <a:p>
            <a:r>
              <a:rPr lang="ru-RU" dirty="0" smtClean="0"/>
              <a:t>Технологии жилищного просвещения</a:t>
            </a:r>
          </a:p>
          <a:p>
            <a:r>
              <a:rPr lang="ru-RU" dirty="0" smtClean="0"/>
              <a:t>Социальные аниматоры</a:t>
            </a:r>
          </a:p>
          <a:p>
            <a:r>
              <a:rPr lang="ru-RU" dirty="0" smtClean="0"/>
              <a:t>Центра активных людей (ЦАЛ)</a:t>
            </a:r>
          </a:p>
          <a:p>
            <a:r>
              <a:rPr lang="ru-RU" dirty="0" smtClean="0"/>
              <a:t>Общественная служба поддержки городских инициатив</a:t>
            </a:r>
          </a:p>
          <a:p>
            <a:r>
              <a:rPr lang="ru-RU" dirty="0" smtClean="0"/>
              <a:t>Добрые города</a:t>
            </a:r>
          </a:p>
          <a:p>
            <a:r>
              <a:rPr lang="ru-RU" dirty="0" smtClean="0"/>
              <a:t>Банк времени</a:t>
            </a:r>
          </a:p>
          <a:p>
            <a:r>
              <a:rPr lang="ru-RU" dirty="0" smtClean="0"/>
              <a:t>Общественно активные школы (ОАШ)</a:t>
            </a:r>
          </a:p>
          <a:p>
            <a:r>
              <a:rPr lang="ru-RU" dirty="0"/>
              <a:t>Подход к развитию местного сообщества на основе выявления и мобилизации внутренних ресурсов (ABCD </a:t>
            </a:r>
            <a:r>
              <a:rPr lang="ru-RU" dirty="0" err="1"/>
              <a:t>approach</a:t>
            </a:r>
            <a:r>
              <a:rPr lang="ru-RU" dirty="0"/>
              <a:t>)</a:t>
            </a:r>
            <a:endParaRPr lang="ru-RU" dirty="0" smtClean="0"/>
          </a:p>
          <a:p>
            <a:r>
              <a:rPr lang="ru-RU" dirty="0" smtClean="0"/>
              <a:t>Технология </a:t>
            </a:r>
            <a:r>
              <a:rPr lang="en-US" dirty="0" smtClean="0"/>
              <a:t>Engage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879" y="3007176"/>
            <a:ext cx="3052953" cy="20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90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6979" y="497735"/>
            <a:ext cx="5014833" cy="1325562"/>
          </a:xfrm>
        </p:spPr>
        <p:txBody>
          <a:bodyPr/>
          <a:lstStyle/>
          <a:p>
            <a:pPr algn="ctr"/>
            <a:r>
              <a:rPr lang="ru-RU" dirty="0" smtClean="0"/>
              <a:t>Добрые города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4012" y="1797012"/>
            <a:ext cx="10515600" cy="473336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Технология организации и проведения в городе фестиваля «Добрый город». Фестиваль «Добрый город» — это праздник для горожан, где каждый может сделать доброе дело, стать благотворителем и узнать больше о городских НКО и адресах помощи. С помощью таких фестивалей преодолевается недоверие людей к благотворительности, и мы все вместе делаем наши города добрее. Сегодня «Добрые города» — это еще и содружество некоммерческих организаций из разных городов России. Каждый из членов содружества проводит благотворительный городской фестиваль для жителей и вместе с жителями. </a:t>
            </a:r>
            <a:endParaRPr lang="ru-RU" dirty="0" smtClean="0"/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://dobryegoroda.ru/about/project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79" y="313833"/>
            <a:ext cx="1444700" cy="225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99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81" y="332191"/>
            <a:ext cx="1797627" cy="29668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                  </a:t>
            </a:r>
            <a:r>
              <a:rPr lang="ru-RU" sz="4000" dirty="0" smtClean="0"/>
              <a:t>Благотворительный фестиваль</a:t>
            </a:r>
            <a:br>
              <a:rPr lang="ru-RU" sz="4000" dirty="0" smtClean="0"/>
            </a:br>
            <a:r>
              <a:rPr lang="ru-RU" sz="4000" dirty="0">
                <a:solidFill>
                  <a:schemeClr val="accent2"/>
                </a:solidFill>
              </a:rPr>
              <a:t> </a:t>
            </a:r>
            <a:r>
              <a:rPr lang="ru-RU" sz="4000" dirty="0" smtClean="0">
                <a:solidFill>
                  <a:schemeClr val="accent2"/>
                </a:solidFill>
              </a:rPr>
              <a:t>                 </a:t>
            </a:r>
            <a:r>
              <a:rPr lang="en-US" sz="4000" b="1" dirty="0" smtClean="0">
                <a:solidFill>
                  <a:schemeClr val="accent2"/>
                </a:solidFill>
              </a:rPr>
              <a:t>#</a:t>
            </a:r>
            <a:r>
              <a:rPr lang="ru-RU" sz="4000" b="1" dirty="0" err="1" smtClean="0">
                <a:solidFill>
                  <a:schemeClr val="accent2"/>
                </a:solidFill>
              </a:rPr>
              <a:t>ДоброеПриморье</a:t>
            </a:r>
            <a:r>
              <a:rPr lang="ru-RU" sz="4000" b="1" dirty="0" smtClean="0">
                <a:solidFill>
                  <a:schemeClr val="accent2"/>
                </a:solidFill>
              </a:rPr>
              <a:t> </a:t>
            </a:r>
            <a:r>
              <a:rPr lang="en-US" sz="4000" b="1" dirty="0" smtClean="0"/>
              <a:t>#</a:t>
            </a:r>
            <a:r>
              <a:rPr lang="ru-RU" sz="4000" b="1" dirty="0" err="1" smtClean="0"/>
              <a:t>ДобрыйВладик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976" y="1799904"/>
            <a:ext cx="3654919" cy="207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62" y="1799904"/>
            <a:ext cx="3064517" cy="207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9" descr="F:\Документы О.П\Desktop\Добрый Город\Рождественская ярмарка\12360029_10203528648975498_700606607394723877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94" y="4103184"/>
            <a:ext cx="2976268" cy="243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3" descr="F:\Документы О.П\Desktop\Добрый Город\Рождественская ярмарка\12341031_10203527180898797_3036072707614679379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28" y="4103184"/>
            <a:ext cx="1902270" cy="243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Фото Благотворительный фонд Александра Монастырёва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668" y="4103184"/>
            <a:ext cx="4305227" cy="242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976" y="1828800"/>
            <a:ext cx="3654919" cy="207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62" y="1828800"/>
            <a:ext cx="3064517" cy="207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9" descr="F:\Документы О.П\Desktop\Добрый Город\Рождественская ярмарка\12360029_10203528648975498_700606607394723877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94" y="4132080"/>
            <a:ext cx="2976268" cy="243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F:\Документы О.П\Desktop\Добрый Город\Рождественская ярмарка\12341031_10203527180898797_3036072707614679379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28" y="4132080"/>
            <a:ext cx="1902270" cy="243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296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Дормидонтовка – фестиваль </a:t>
            </a:r>
            <a:r>
              <a:rPr lang="ru-RU" b="1" dirty="0" smtClean="0">
                <a:solidFill>
                  <a:schemeClr val="accent2"/>
                </a:solidFill>
              </a:rPr>
              <a:t>варенья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2050" name="Picture 2" descr="https://im1-tub-ru.yandex.net/i?id=2945955171d9c4ec10c6cd160c4fa4b0&amp;n=33&amp;h=215&amp;w=3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5" y="1691322"/>
            <a:ext cx="3020436" cy="215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552" y="1691321"/>
            <a:ext cx="3154503" cy="2157455"/>
          </a:xfrm>
          <a:prstGeom prst="rect">
            <a:avLst/>
          </a:prstGeom>
        </p:spPr>
      </p:pic>
      <p:pic>
        <p:nvPicPr>
          <p:cNvPr id="2052" name="Picture 4" descr="http://luxa.ru/upload/file/festial_varenya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529" y="1691320"/>
            <a:ext cx="3335197" cy="215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regions.kidsreview.ru/sites/default/files/styles/card_600_400/public/08/15/2016_-_1554/vare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552" y="4065059"/>
            <a:ext cx="3207470" cy="21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travel.khv.ru/uploads/picture/file/672/fancybox_IMG_16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6" y="4132272"/>
            <a:ext cx="3011190" cy="225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dvhab.ru/afisha/uploads/events/0f6/56562_ca1_big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529" y="4065059"/>
            <a:ext cx="3335197" cy="250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229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212" y="157212"/>
            <a:ext cx="8596668" cy="1320800"/>
          </a:xfrm>
        </p:spPr>
        <p:txBody>
          <a:bodyPr>
            <a:normAutofit/>
          </a:bodyPr>
          <a:lstStyle/>
          <a:p>
            <a:r>
              <a:rPr lang="ru-RU" b="1" cap="all" dirty="0" smtClean="0"/>
              <a:t>Алексей – никольское </a:t>
            </a:r>
            <a:br>
              <a:rPr lang="ru-RU" b="1" cap="all" dirty="0" smtClean="0"/>
            </a:br>
            <a:r>
              <a:rPr lang="ru-RU" b="1" cap="all" dirty="0" smtClean="0">
                <a:solidFill>
                  <a:schemeClr val="accent2"/>
                </a:solidFill>
              </a:rPr>
              <a:t>приморское чудо </a:t>
            </a:r>
            <a:r>
              <a:rPr lang="ru-RU" b="1" cap="all" dirty="0" smtClean="0"/>
              <a:t>из сыра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41704" y="4475470"/>
            <a:ext cx="6096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cap="all" dirty="0" smtClean="0">
                <a:solidFill>
                  <a:srgbClr val="1F7F5C"/>
                </a:solidFill>
                <a:latin typeface="PT Sans Narrow"/>
              </a:rPr>
              <a:t>социальный ЭФФЕКТ</a:t>
            </a:r>
          </a:p>
          <a:p>
            <a:pPr algn="ctr"/>
            <a:r>
              <a:rPr lang="ru-RU" sz="1400" cap="all" dirty="0" smtClean="0">
                <a:latin typeface="PT Sans Narrow"/>
              </a:rPr>
              <a:t>Рабочие места для жителей отдаленной деревни, возможность продавать фермерские продукты</a:t>
            </a:r>
            <a:endParaRPr lang="en-US" sz="1400" cap="all" dirty="0" smtClean="0">
              <a:latin typeface="PT Sans Narrow"/>
            </a:endParaRPr>
          </a:p>
          <a:p>
            <a:pPr algn="ctr"/>
            <a:endParaRPr lang="en-US" b="1" cap="all" dirty="0">
              <a:solidFill>
                <a:srgbClr val="1F7F5C"/>
              </a:solidFill>
              <a:latin typeface="PT Sans Narrow"/>
            </a:endParaRPr>
          </a:p>
          <a:p>
            <a:pPr algn="ctr"/>
            <a:endParaRPr lang="ru-RU" b="1" cap="all" dirty="0">
              <a:solidFill>
                <a:srgbClr val="1F7F5C"/>
              </a:solidFill>
              <a:latin typeface="PT Sans Narrow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6279" y="385010"/>
            <a:ext cx="3569421" cy="26770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278" y="3395698"/>
            <a:ext cx="3569421" cy="24339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1263" y="1616575"/>
            <a:ext cx="639794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«Веселая сыроварня»</a:t>
            </a:r>
            <a:endParaRPr lang="ru-RU" dirty="0"/>
          </a:p>
          <a:p>
            <a:pPr algn="ctr"/>
            <a:r>
              <a:rPr lang="ru-RU" b="1" dirty="0"/>
              <a:t>Фольклорный праздник  с дегустацией сыров</a:t>
            </a:r>
            <a:endParaRPr lang="ru-RU" dirty="0"/>
          </a:p>
          <a:p>
            <a:endParaRPr lang="ru-RU" dirty="0">
              <a:solidFill>
                <a:srgbClr val="262626"/>
              </a:solidFill>
              <a:latin typeface="Open Sans"/>
            </a:endParaRPr>
          </a:p>
          <a:p>
            <a:r>
              <a:rPr lang="ru-RU" dirty="0" smtClean="0">
                <a:solidFill>
                  <a:srgbClr val="262626"/>
                </a:solidFill>
                <a:latin typeface="Open Sans"/>
              </a:rPr>
              <a:t>Проект </a:t>
            </a:r>
            <a:r>
              <a:rPr lang="ru-RU" dirty="0">
                <a:solidFill>
                  <a:srgbClr val="262626"/>
                </a:solidFill>
                <a:latin typeface="Open Sans"/>
              </a:rPr>
              <a:t>"Веселая сыроварня" из села Алексей-Никольское Уссурийского городского округа занял первое место на </a:t>
            </a:r>
            <a:r>
              <a:rPr lang="ru-RU" dirty="0" smtClean="0">
                <a:solidFill>
                  <a:srgbClr val="262626"/>
                </a:solidFill>
                <a:latin typeface="Open Sans"/>
              </a:rPr>
              <a:t>федеральном и региональном </a:t>
            </a:r>
            <a:r>
              <a:rPr lang="ru-RU" dirty="0">
                <a:solidFill>
                  <a:srgbClr val="262626"/>
                </a:solidFill>
                <a:latin typeface="Open Sans"/>
              </a:rPr>
              <a:t>этапе Национальной премии </a:t>
            </a:r>
            <a:r>
              <a:rPr lang="ru-RU" b="1" dirty="0">
                <a:solidFill>
                  <a:srgbClr val="262626"/>
                </a:solidFill>
                <a:latin typeface="Open Sans"/>
              </a:rPr>
              <a:t>"</a:t>
            </a:r>
            <a:r>
              <a:rPr lang="ru-RU" b="1" dirty="0" err="1">
                <a:solidFill>
                  <a:srgbClr val="262626"/>
                </a:solidFill>
                <a:latin typeface="Open Sans"/>
              </a:rPr>
              <a:t>Russian</a:t>
            </a:r>
            <a:r>
              <a:rPr lang="ru-RU" b="1" dirty="0">
                <a:solidFill>
                  <a:srgbClr val="262626"/>
                </a:solidFill>
                <a:latin typeface="Open Sans"/>
              </a:rPr>
              <a:t> </a:t>
            </a:r>
            <a:r>
              <a:rPr lang="ru-RU" b="1" dirty="0" err="1">
                <a:solidFill>
                  <a:srgbClr val="262626"/>
                </a:solidFill>
                <a:latin typeface="Open Sans"/>
              </a:rPr>
              <a:t>Event</a:t>
            </a:r>
            <a:r>
              <a:rPr lang="ru-RU" b="1" dirty="0">
                <a:solidFill>
                  <a:srgbClr val="262626"/>
                </a:solidFill>
                <a:latin typeface="Open Sans"/>
              </a:rPr>
              <a:t> </a:t>
            </a:r>
            <a:r>
              <a:rPr lang="ru-RU" b="1" dirty="0" err="1" smtClean="0">
                <a:solidFill>
                  <a:srgbClr val="262626"/>
                </a:solidFill>
                <a:latin typeface="Open Sans"/>
              </a:rPr>
              <a:t>Awards</a:t>
            </a:r>
            <a:r>
              <a:rPr lang="ru-RU" b="1" dirty="0" smtClean="0">
                <a:solidFill>
                  <a:srgbClr val="262626"/>
                </a:solidFill>
                <a:latin typeface="Open Sans"/>
              </a:rPr>
              <a:t> 2015" </a:t>
            </a:r>
            <a:r>
              <a:rPr lang="ru-RU" dirty="0">
                <a:solidFill>
                  <a:srgbClr val="262626"/>
                </a:solidFill>
                <a:latin typeface="Open Sans"/>
              </a:rPr>
              <a:t>в номинации "Лучшая площадка для развития событийного туризма". </a:t>
            </a:r>
            <a:endParaRPr lang="ru-RU" dirty="0" smtClean="0">
              <a:solidFill>
                <a:srgbClr val="262626"/>
              </a:solidFill>
              <a:latin typeface="Open Sans"/>
            </a:endParaRPr>
          </a:p>
          <a:p>
            <a:r>
              <a:rPr lang="ru-RU" dirty="0">
                <a:solidFill>
                  <a:srgbClr val="262626"/>
                </a:solidFill>
                <a:latin typeface="Open Sans"/>
              </a:rPr>
              <a:t/>
            </a:r>
            <a:br>
              <a:rPr lang="ru-RU" dirty="0">
                <a:solidFill>
                  <a:srgbClr val="262626"/>
                </a:solidFill>
                <a:latin typeface="Open Sans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191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127" y="217650"/>
            <a:ext cx="10515600" cy="13255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Премия</a:t>
            </a:r>
            <a:r>
              <a:rPr lang="ru-RU" dirty="0" smtClean="0"/>
              <a:t> Неравнодушный гражданин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585" y="1354683"/>
            <a:ext cx="3689818" cy="2469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220" y="1354683"/>
            <a:ext cx="4375801" cy="24903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139" y="3958459"/>
            <a:ext cx="3492264" cy="25072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220" y="3958459"/>
            <a:ext cx="3963248" cy="261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67646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600</TotalTime>
  <Words>361</Words>
  <Application>Microsoft Office PowerPoint</Application>
  <PresentationFormat>Широкоэкранный</PresentationFormat>
  <Paragraphs>70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Open Sans</vt:lpstr>
      <vt:lpstr>PT Sans Narrow</vt:lpstr>
      <vt:lpstr>Wingdings 2</vt:lpstr>
      <vt:lpstr>HDOfficeLightV0</vt:lpstr>
      <vt:lpstr>1_HDOfficeLightV0</vt:lpstr>
      <vt:lpstr>Развитие местных сообществ</vt:lpstr>
      <vt:lpstr>Чьи проблемы будем решать?</vt:lpstr>
      <vt:lpstr>Что произойдет - ожидаемые результаты </vt:lpstr>
      <vt:lpstr>Технологии и практики развития местных и городских сообществ  В. Бахмин https://komitetgi.ru/analytics/3177/ </vt:lpstr>
      <vt:lpstr>Добрые города</vt:lpstr>
      <vt:lpstr>                     Благотворительный фестиваль                   #ДоброеПриморье #ДобрыйВладик</vt:lpstr>
      <vt:lpstr>Дормидонтовка – фестиваль варенья</vt:lpstr>
      <vt:lpstr>Алексей – никольское  приморское чудо из сыра</vt:lpstr>
      <vt:lpstr>Премия Неравнодушный гражданин</vt:lpstr>
      <vt:lpstr>Благотворительный фонд развития Северного Приморья</vt:lpstr>
      <vt:lpstr>Как этого добиться?</vt:lpstr>
      <vt:lpstr>Чем отличается «просто проект» от «социального проекта»? </vt:lpstr>
      <vt:lpstr>Проект?!?</vt:lpstr>
      <vt:lpstr>Эффективность???</vt:lpstr>
      <vt:lpstr>Где взять деньги?</vt:lpstr>
      <vt:lpstr>Презентация PowerPoint</vt:lpstr>
      <vt:lpstr>Источники ресурсов для НКО</vt:lpstr>
      <vt:lpstr>Контактная информация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местных сообществ</dc:title>
  <dc:creator>Светлана Баженова</dc:creator>
  <cp:lastModifiedBy>Svetlana</cp:lastModifiedBy>
  <cp:revision>41</cp:revision>
  <dcterms:created xsi:type="dcterms:W3CDTF">2017-01-27T14:38:14Z</dcterms:created>
  <dcterms:modified xsi:type="dcterms:W3CDTF">2018-09-04T04:15:19Z</dcterms:modified>
</cp:coreProperties>
</file>