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3" r:id="rId3"/>
    <p:sldId id="269" r:id="rId4"/>
    <p:sldId id="277" r:id="rId5"/>
    <p:sldId id="262" r:id="rId6"/>
    <p:sldId id="263" r:id="rId7"/>
    <p:sldId id="257" r:id="rId8"/>
    <p:sldId id="259" r:id="rId9"/>
    <p:sldId id="260" r:id="rId10"/>
    <p:sldId id="272" r:id="rId11"/>
    <p:sldId id="265" r:id="rId12"/>
    <p:sldId id="271" r:id="rId13"/>
    <p:sldId id="261" r:id="rId14"/>
    <p:sldId id="267" r:id="rId15"/>
    <p:sldId id="266" r:id="rId16"/>
    <p:sldId id="274" r:id="rId17"/>
    <p:sldId id="282" r:id="rId18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1E6"/>
    <a:srgbClr val="D4ECBA"/>
    <a:srgbClr val="ECEADC"/>
    <a:srgbClr val="FEF1E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3834-3F13-4554-98E4-7F6DF956BA17}" type="datetimeFigureOut">
              <a:rPr lang="ru-RU" smtClean="0">
                <a:solidFill>
                  <a:srgbClr val="696464"/>
                </a:solidFill>
              </a:rPr>
              <a:pPr/>
              <a:t>15.10.2015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A8CC-FBE3-452D-BAAC-230991DCB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3834-3F13-4554-98E4-7F6DF956BA17}" type="datetimeFigureOut">
              <a:rPr lang="ru-RU" smtClean="0">
                <a:solidFill>
                  <a:srgbClr val="696464"/>
                </a:solidFill>
              </a:rPr>
              <a:pPr/>
              <a:t>15.10.2015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A8CC-FBE3-452D-BAAC-230991DCB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3834-3F13-4554-98E4-7F6DF956BA17}" type="datetimeFigureOut">
              <a:rPr lang="ru-RU" smtClean="0">
                <a:solidFill>
                  <a:srgbClr val="696464"/>
                </a:solidFill>
              </a:rPr>
              <a:pPr/>
              <a:t>15.10.2015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A8CC-FBE3-452D-BAAC-230991DCB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3834-3F13-4554-98E4-7F6DF956BA17}" type="datetimeFigureOut">
              <a:rPr lang="ru-RU" smtClean="0">
                <a:solidFill>
                  <a:srgbClr val="696464"/>
                </a:solidFill>
              </a:rPr>
              <a:pPr/>
              <a:t>15.10.2015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A8CC-FBE3-452D-BAAC-230991DCB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3834-3F13-4554-98E4-7F6DF956BA17}" type="datetimeFigureOut">
              <a:rPr lang="ru-RU" smtClean="0">
                <a:solidFill>
                  <a:srgbClr val="696464"/>
                </a:solidFill>
              </a:rPr>
              <a:pPr/>
              <a:t>15.10.2015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A8CC-FBE3-452D-BAAC-230991DCB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3834-3F13-4554-98E4-7F6DF956BA17}" type="datetimeFigureOut">
              <a:rPr lang="ru-RU" smtClean="0">
                <a:solidFill>
                  <a:srgbClr val="696464"/>
                </a:solidFill>
              </a:rPr>
              <a:pPr/>
              <a:t>15.10.2015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A8CC-FBE3-452D-BAAC-230991DCB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3834-3F13-4554-98E4-7F6DF956BA17}" type="datetimeFigureOut">
              <a:rPr lang="ru-RU" smtClean="0">
                <a:solidFill>
                  <a:srgbClr val="696464"/>
                </a:solidFill>
              </a:rPr>
              <a:pPr/>
              <a:t>15.10.2015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A8CC-FBE3-452D-BAAC-230991DCB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3834-3F13-4554-98E4-7F6DF956BA17}" type="datetimeFigureOut">
              <a:rPr lang="ru-RU" smtClean="0">
                <a:solidFill>
                  <a:srgbClr val="696464"/>
                </a:solidFill>
              </a:rPr>
              <a:pPr/>
              <a:t>15.10.2015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A8CC-FBE3-452D-BAAC-230991DCB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3834-3F13-4554-98E4-7F6DF956BA17}" type="datetimeFigureOut">
              <a:rPr lang="ru-RU" smtClean="0">
                <a:solidFill>
                  <a:srgbClr val="696464"/>
                </a:solidFill>
              </a:rPr>
              <a:pPr/>
              <a:t>15.10.2015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A8CC-FBE3-452D-BAAC-230991DCB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3834-3F13-4554-98E4-7F6DF956BA17}" type="datetimeFigureOut">
              <a:rPr lang="ru-RU" smtClean="0">
                <a:solidFill>
                  <a:srgbClr val="696464"/>
                </a:solidFill>
              </a:rPr>
              <a:pPr/>
              <a:t>15.10.2015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A8CC-FBE3-452D-BAAC-230991DCB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3834-3F13-4554-98E4-7F6DF956BA17}" type="datetimeFigureOut">
              <a:rPr lang="ru-RU" smtClean="0">
                <a:solidFill>
                  <a:srgbClr val="696464"/>
                </a:solidFill>
              </a:rPr>
              <a:pPr/>
              <a:t>15.10.2015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A8CC-FBE3-452D-BAAC-230991DCB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93834-3F13-4554-98E4-7F6DF956BA17}" type="datetimeFigureOut">
              <a:rPr lang="ru-RU" smtClean="0">
                <a:solidFill>
                  <a:srgbClr val="696464"/>
                </a:solidFill>
              </a:rPr>
              <a:pPr/>
              <a:t>15.10.2015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4A8CC-FBE3-452D-BAAC-230991DCB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142984"/>
            <a:ext cx="7486648" cy="178595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КОРПОРАТИВНАЯ СОЦИАЛЬНАЯ ОТВЕТСТВЕННОСТЬ: ИЗМЕРЕНИЯ И ОЦЕНКИ. ОПЫТ ПОСТРОЕНИЯ ИНДЕКСОВ КСО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714620"/>
            <a:ext cx="8286808" cy="1643074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Распутина Милана Юрьевна – Генеральный директор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Исполнительной дирекции Регионального объединения работодателей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«Союз работодателей Хабаровского края»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4357694"/>
            <a:ext cx="43577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FFC000"/>
                </a:solidFill>
              </a:rPr>
              <a:t>Проект поддерживается Комитетом РСПП по корпоративной социальной ответственности и демографической политике. Прикладные исследования в рамках проекта выполняются при поддержке Компании «</a:t>
            </a:r>
            <a:r>
              <a:rPr lang="ru-RU" b="1" dirty="0" err="1" smtClean="0">
                <a:solidFill>
                  <a:srgbClr val="FFC000"/>
                </a:solidFill>
              </a:rPr>
              <a:t>Металлоинвест</a:t>
            </a:r>
            <a:r>
              <a:rPr lang="ru-RU" b="1" dirty="0" smtClean="0">
                <a:solidFill>
                  <a:srgbClr val="FFC000"/>
                </a:solidFill>
              </a:rPr>
              <a:t>» </a:t>
            </a:r>
          </a:p>
          <a:p>
            <a:endParaRPr lang="ru-RU" b="1" dirty="0" smtClean="0">
              <a:solidFill>
                <a:srgbClr val="FFC000"/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г. Хабаровск                               16.10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.2015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72074"/>
            <a:ext cx="2452686" cy="919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5357826"/>
            <a:ext cx="2285984" cy="63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0"/>
            <a:ext cx="2897880" cy="1093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65881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53984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65881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285852" y="357166"/>
            <a:ext cx="71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ИНДЕКС «ВЕКТОР УСТОЙЧИВОГО </a:t>
            </a:r>
            <a:r>
              <a:rPr lang="ru-RU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РАЗВИТИЯ»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1500174"/>
            <a:ext cx="37862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     Задача – уловить за </a:t>
            </a:r>
          </a:p>
          <a:p>
            <a:r>
              <a:rPr lang="ru-RU" dirty="0" smtClean="0"/>
              <a:t>показателями корпоративной отчетности развитие общей ситуации, реальное движение жизни. </a:t>
            </a:r>
          </a:p>
          <a:p>
            <a:endParaRPr lang="ru-RU" dirty="0" smtClean="0"/>
          </a:p>
          <a:p>
            <a:r>
              <a:rPr lang="ru-RU" dirty="0" smtClean="0"/>
              <a:t>•     Индекс «Вектор устойчивого развития», как и предыдущий индекс, не ранжирует </a:t>
            </a:r>
          </a:p>
          <a:p>
            <a:r>
              <a:rPr lang="ru-RU" dirty="0" smtClean="0"/>
              <a:t>компании. </a:t>
            </a:r>
          </a:p>
          <a:p>
            <a:endParaRPr lang="ru-RU" dirty="0" smtClean="0"/>
          </a:p>
          <a:p>
            <a:r>
              <a:rPr lang="ru-RU" dirty="0" smtClean="0"/>
              <a:t>•     При этом он дает возможность достаточно отчетливо увидеть группу компаний, задающих перспективные модели деятельности в этих областях.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357298"/>
            <a:ext cx="440497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Прямоугольник 15"/>
          <p:cNvSpPr/>
          <p:nvPr/>
        </p:nvSpPr>
        <p:spPr>
          <a:xfrm>
            <a:off x="4786314" y="4357694"/>
            <a:ext cx="4000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Вектор – направленность движения, определенность ориентира.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776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65881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714480" y="357166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ПОДХОДЫ И ОГРАНИЧЕНИЯ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1071546"/>
            <a:ext cx="80724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Индекс базируется на идее «индекса направленного развития», который используется в торговых системах для определения трендов на рынке. </a:t>
            </a:r>
          </a:p>
          <a:p>
            <a:endParaRPr lang="ru-RU" sz="1000" b="1" dirty="0" smtClean="0"/>
          </a:p>
          <a:p>
            <a:r>
              <a:rPr lang="ru-RU" b="1" dirty="0" smtClean="0"/>
              <a:t>Единицы измерения </a:t>
            </a:r>
          </a:p>
          <a:p>
            <a:endParaRPr lang="ru-RU" sz="1000" dirty="0" smtClean="0"/>
          </a:p>
          <a:p>
            <a:pPr lvl="1"/>
            <a:r>
              <a:rPr lang="ru-RU" dirty="0" smtClean="0"/>
              <a:t>Сигнал = количественный показатель, указывающий на позитивную (D+) либо негативную (D -) динамику за трехлетний период. «Серая зона» – отсутствие информации = (D -): рассматривается как негативный показатель</a:t>
            </a:r>
          </a:p>
          <a:p>
            <a:pPr lvl="1"/>
            <a:endParaRPr lang="ru-RU" sz="800" dirty="0" smtClean="0"/>
          </a:p>
          <a:p>
            <a:pPr lvl="1"/>
            <a:r>
              <a:rPr lang="ru-RU" dirty="0" smtClean="0"/>
              <a:t>Среднее значение индекса рассчитано как отношение разности позитивных и негативных сигналов к произведению количества показателей (M) на число компаний (N):</a:t>
            </a:r>
          </a:p>
          <a:p>
            <a:endParaRPr lang="ru-RU" sz="1000" b="1" dirty="0" smtClean="0"/>
          </a:p>
          <a:p>
            <a:endParaRPr lang="ru-RU" b="1" dirty="0" smtClean="0"/>
          </a:p>
          <a:p>
            <a:r>
              <a:rPr lang="ru-RU" b="1" dirty="0" smtClean="0"/>
              <a:t>Ограничения и задачи </a:t>
            </a:r>
          </a:p>
          <a:p>
            <a:r>
              <a:rPr lang="ru-RU" dirty="0" smtClean="0"/>
              <a:t>•      «Сигнал» имеет значение «0», 1 или (-1), что несколько упрощает картину. </a:t>
            </a:r>
          </a:p>
          <a:p>
            <a:r>
              <a:rPr lang="ru-RU" dirty="0" smtClean="0"/>
              <a:t>•      Задачи на перспективу: </a:t>
            </a:r>
          </a:p>
          <a:p>
            <a:pPr lvl="1"/>
            <a:r>
              <a:rPr lang="ru-RU" dirty="0" smtClean="0"/>
              <a:t>–включение развернутого блока показателей экономической устойчивости </a:t>
            </a:r>
          </a:p>
          <a:p>
            <a:pPr lvl="1"/>
            <a:r>
              <a:rPr lang="ru-RU" dirty="0" smtClean="0"/>
              <a:t>–определение комплекса контекстных показателей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071942"/>
            <a:ext cx="242025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33004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65881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214414" y="357166"/>
            <a:ext cx="7000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ИНДЕКС «ВЕКТОР УСТОЙЧИВОГО РАЗВИТИЯ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1357298"/>
            <a:ext cx="507209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•     42 компании: 20 лидеров Индекса «Ответственность и открытость» </a:t>
            </a:r>
          </a:p>
          <a:p>
            <a:endParaRPr lang="ru-RU" sz="1000" b="1" dirty="0" smtClean="0"/>
          </a:p>
          <a:p>
            <a:r>
              <a:rPr lang="ru-RU" b="1" dirty="0" smtClean="0"/>
              <a:t>+ Компании, которые являются </a:t>
            </a:r>
          </a:p>
          <a:p>
            <a:r>
              <a:rPr lang="ru-RU" b="1" dirty="0" smtClean="0"/>
              <a:t>лидерами в своих отраслях, но не </a:t>
            </a:r>
          </a:p>
          <a:p>
            <a:r>
              <a:rPr lang="ru-RU" b="1" dirty="0" smtClean="0"/>
              <a:t>вошли в топ-20 Индекса</a:t>
            </a:r>
          </a:p>
          <a:p>
            <a:endParaRPr lang="ru-RU" sz="1000" b="1" dirty="0" smtClean="0"/>
          </a:p>
          <a:p>
            <a:r>
              <a:rPr lang="ru-RU" b="1" dirty="0" smtClean="0"/>
              <a:t>•     9 показателей, которые описываются количественными индикаторами: </a:t>
            </a:r>
          </a:p>
          <a:p>
            <a:r>
              <a:rPr lang="ru-RU" dirty="0" smtClean="0"/>
              <a:t>–     Оплата труда и социальная поддержка персонала </a:t>
            </a:r>
          </a:p>
          <a:p>
            <a:r>
              <a:rPr lang="ru-RU" dirty="0" smtClean="0"/>
              <a:t>–     Текучесть кадров </a:t>
            </a:r>
          </a:p>
          <a:p>
            <a:r>
              <a:rPr lang="ru-RU" dirty="0" smtClean="0"/>
              <a:t>–     Уровень травматизма </a:t>
            </a:r>
          </a:p>
          <a:p>
            <a:r>
              <a:rPr lang="ru-RU" dirty="0" smtClean="0"/>
              <a:t>–     Обучение персонала </a:t>
            </a:r>
          </a:p>
          <a:p>
            <a:r>
              <a:rPr lang="ru-RU" dirty="0" smtClean="0"/>
              <a:t>–     Инвестиции в сообщества </a:t>
            </a:r>
          </a:p>
          <a:p>
            <a:r>
              <a:rPr lang="ru-RU" dirty="0" smtClean="0"/>
              <a:t>–     Энергопотребление и </a:t>
            </a:r>
            <a:r>
              <a:rPr lang="ru-RU" dirty="0" err="1" smtClean="0"/>
              <a:t>энергоэффективность</a:t>
            </a:r>
            <a:r>
              <a:rPr lang="ru-RU" dirty="0" smtClean="0"/>
              <a:t> </a:t>
            </a:r>
          </a:p>
          <a:p>
            <a:r>
              <a:rPr lang="ru-RU" dirty="0" smtClean="0"/>
              <a:t>–     Воздействие на водные источники </a:t>
            </a:r>
          </a:p>
          <a:p>
            <a:r>
              <a:rPr lang="ru-RU" dirty="0" smtClean="0"/>
              <a:t>–     Выбросы в атмосферу, включая выбросы ПГ </a:t>
            </a:r>
          </a:p>
          <a:p>
            <a:r>
              <a:rPr lang="ru-RU" dirty="0" smtClean="0"/>
              <a:t>–     Образование отходов и обращение с ними.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46988" y="1357298"/>
            <a:ext cx="367317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98726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65881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714480" y="357166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РАСПРЕДЕЛЕНИЕ «СИГНАЛОВ», %</a:t>
            </a:r>
            <a:endParaRPr lang="ru-RU" sz="2800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778" y="1347787"/>
            <a:ext cx="8892378" cy="536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93043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65881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714480" y="357166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ИНДЕКС «ПЕРСПЕКТИВА»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285860"/>
            <a:ext cx="85725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     Чтобы более ясно определить направление изменений, индекс «Вектор устойчивого развития» (индекс результативности) дополняется «управленческим» измерением. </a:t>
            </a:r>
          </a:p>
          <a:p>
            <a:r>
              <a:rPr lang="ru-RU" dirty="0" smtClean="0"/>
              <a:t>•     Интегральным индикатором качества управления КСО может служить наличие конкретных измеряемых целевых показателей в этой сфере. </a:t>
            </a:r>
          </a:p>
          <a:p>
            <a:r>
              <a:rPr lang="ru-RU" dirty="0" smtClean="0"/>
              <a:t>•     Анализ заявлений о целях: наличие и ясность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•     Индекс рассчитывался как отношение реальной суммы баллов по всей выборке к максимально возможному количеству баллов: </a:t>
            </a:r>
          </a:p>
          <a:p>
            <a:pPr lvl="1"/>
            <a:r>
              <a:rPr lang="ru-RU" b="1" dirty="0" smtClean="0"/>
              <a:t>I=Q/2N, где Q – подсчитанная сумма баллов по всей выборке, N – число компаний в выборке 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071810"/>
            <a:ext cx="5643602" cy="232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105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65881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714480" y="357166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КООРДИНАТЫ ЛИДЕРСТВА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443840"/>
            <a:ext cx="30003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     Совмещение шкал дает возможность увидеть группу компаний, задающих перспективные модели деятельности в этих областях: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Балтика, Газпром, </a:t>
            </a:r>
            <a:r>
              <a:rPr lang="ru-RU" b="1" dirty="0" err="1" smtClean="0">
                <a:solidFill>
                  <a:srgbClr val="C00000"/>
                </a:solidFill>
              </a:rPr>
              <a:t>ЕвроХим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ИнтерРАО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Металлоинвест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Нижнекамскнефтехим</a:t>
            </a:r>
            <a:r>
              <a:rPr lang="ru-RU" b="1" dirty="0" smtClean="0">
                <a:solidFill>
                  <a:srgbClr val="C00000"/>
                </a:solidFill>
              </a:rPr>
              <a:t>, НЛМК, Норильский никель, РЖД, РУСАЛ, Северсталь, </a:t>
            </a:r>
            <a:r>
              <a:rPr lang="ru-RU" b="1" dirty="0" err="1" smtClean="0">
                <a:solidFill>
                  <a:srgbClr val="C00000"/>
                </a:solidFill>
              </a:rPr>
              <a:t>Сургутнефтегаз</a:t>
            </a:r>
            <a:r>
              <a:rPr lang="ru-RU" b="1" dirty="0" smtClean="0">
                <a:solidFill>
                  <a:srgbClr val="C00000"/>
                </a:solidFill>
              </a:rPr>
              <a:t>, СУЭК, </a:t>
            </a:r>
            <a:r>
              <a:rPr lang="ru-RU" b="1" dirty="0" err="1" smtClean="0">
                <a:solidFill>
                  <a:srgbClr val="C00000"/>
                </a:solidFill>
              </a:rPr>
              <a:t>Татнефть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(в алфавитном порядке). </a:t>
            </a:r>
          </a:p>
          <a:p>
            <a:r>
              <a:rPr lang="ru-RU" dirty="0" smtClean="0"/>
              <a:t>•     Очевидна невозможность линейного ранжирования.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357298"/>
            <a:ext cx="554916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52347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42852"/>
            <a:ext cx="65881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86116" y="357166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ЧТО В ИТОГЕ?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357298"/>
            <a:ext cx="864399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•     Социальные и экологические показатели заняли заметное место в публичной корпоративной отчетности значительной доли крупнейших российских компаний, социальные и экологические отчеты, специальные разделы в годовых отчетах стали признанной «хорошей практикой». Это может рассматриваться как одно из свидетельств трансформации моделей управления компаниями, ориентированной на новые технологические и социальные вызовы. </a:t>
            </a:r>
          </a:p>
          <a:p>
            <a:endParaRPr lang="ru-RU" sz="2000" dirty="0" smtClean="0"/>
          </a:p>
          <a:p>
            <a:r>
              <a:rPr lang="ru-RU" sz="2000" dirty="0" smtClean="0"/>
              <a:t>•     Структура раскрытия информации крупными российскими компаниями в целом соответствует мировой практике. </a:t>
            </a:r>
          </a:p>
          <a:p>
            <a:endParaRPr lang="ru-RU" sz="2000" dirty="0" smtClean="0"/>
          </a:p>
          <a:p>
            <a:r>
              <a:rPr lang="ru-RU" sz="2000" dirty="0" smtClean="0"/>
              <a:t>•      При этом практика стратегического планирования и управления эффективностью в сфере КСО ограничена узким кругом компаний, и о выраженной позитивной динамике результативности в рамках «топ-100» российских компаний говорить рано, отмечается явное расхождение между декларациями и результатами. </a:t>
            </a:r>
          </a:p>
        </p:txBody>
      </p:sp>
    </p:spTree>
    <p:extLst>
      <p:ext uri="{BB962C8B-B14F-4D97-AF65-F5344CB8AC3E}">
        <p14:creationId xmlns:p14="http://schemas.microsoft.com/office/powerpoint/2010/main" xmlns="" val="3056724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2132856"/>
            <a:ext cx="7772400" cy="16561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Спасибо за внимание!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669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214290"/>
            <a:ext cx="8429684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ЦЕЛИ ПРОЕКТА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endParaRPr lang="ru-RU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ru-RU" sz="2300" b="1" dirty="0" smtClean="0">
                <a:latin typeface="+mj-lt"/>
              </a:rPr>
              <a:t>Создать комплекс инструментов независимой оценки </a:t>
            </a:r>
          </a:p>
          <a:p>
            <a:r>
              <a:rPr lang="ru-RU" sz="2300" b="1" dirty="0" smtClean="0">
                <a:latin typeface="+mj-lt"/>
              </a:rPr>
              <a:t>социальной ответственности компаний, который послужит:</a:t>
            </a:r>
          </a:p>
          <a:p>
            <a:endParaRPr lang="ru-RU" sz="1200" b="1" dirty="0" smtClean="0">
              <a:latin typeface="+mj-lt"/>
            </a:endParaRPr>
          </a:p>
          <a:p>
            <a:pPr>
              <a:buFont typeface="Calibri" pitchFamily="34" charset="0"/>
              <a:buChar char="―"/>
            </a:pPr>
            <a:r>
              <a:rPr lang="ru-RU" sz="2300" dirty="0" smtClean="0">
                <a:latin typeface="+mj-lt"/>
              </a:rPr>
              <a:t>     продвижению системного представления о КСО как общей </a:t>
            </a:r>
          </a:p>
          <a:p>
            <a:r>
              <a:rPr lang="ru-RU" sz="2300" dirty="0" smtClean="0">
                <a:latin typeface="+mj-lt"/>
              </a:rPr>
              <a:t>платформы для справедливого признания </a:t>
            </a:r>
            <a:r>
              <a:rPr lang="ru-RU" sz="2300" u="sng" dirty="0" smtClean="0">
                <a:latin typeface="+mj-lt"/>
              </a:rPr>
              <a:t>вклада бизнеса в общественное развитие</a:t>
            </a:r>
          </a:p>
          <a:p>
            <a:endParaRPr lang="ru-RU" sz="1200" u="sng" dirty="0" smtClean="0">
              <a:latin typeface="+mj-lt"/>
            </a:endParaRPr>
          </a:p>
          <a:p>
            <a:pPr>
              <a:buFont typeface="Calibri" pitchFamily="34" charset="0"/>
              <a:buChar char="―"/>
            </a:pPr>
            <a:r>
              <a:rPr lang="ru-RU" sz="2300" dirty="0" smtClean="0">
                <a:latin typeface="+mj-lt"/>
              </a:rPr>
              <a:t>     переводу разговора о социальной ответственности бизнеса на язык конкретных, сравнимых и верифицируемых показателей</a:t>
            </a:r>
          </a:p>
          <a:p>
            <a:endParaRPr lang="ru-RU" sz="1200" dirty="0" smtClean="0">
              <a:latin typeface="+mj-lt"/>
            </a:endParaRPr>
          </a:p>
          <a:p>
            <a:pPr>
              <a:buFont typeface="Calibri" pitchFamily="34" charset="0"/>
              <a:buChar char="―"/>
            </a:pPr>
            <a:r>
              <a:rPr lang="ru-RU" sz="2300" dirty="0" smtClean="0">
                <a:latin typeface="+mj-lt"/>
              </a:rPr>
              <a:t>     повышению корпоративной прозрачности и качества управления в сфере КСО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5214950"/>
            <a:ext cx="7286676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anchor="ctr">
            <a:spAutoFit/>
          </a:bodyPr>
          <a:lstStyle/>
          <a:p>
            <a:r>
              <a:rPr lang="ru-RU" sz="2000" b="1" dirty="0" smtClean="0"/>
              <a:t>Проект базируется на понимании корпоративной социальной ответственности в соответствии с пониманием, зафиксированным в международном и российском стандартах – Руководство. по социальной ответственности </a:t>
            </a:r>
            <a:endParaRPr lang="ru-RU" sz="2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142852"/>
            <a:ext cx="65881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71538" y="142852"/>
            <a:ext cx="76438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ЕСТЬ ЛИ СПРОС? 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КТО ЗАИНТЕРЕСОВАН В РАЗРАБОТКЕ И ПУБЛИКАЦИИ ИНДЕКСОВ И РЕЙТИНГОВ КСО? 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00034" y="1571612"/>
          <a:ext cx="8072494" cy="3722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54342"/>
                <a:gridCol w="1018152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2F1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2974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Компании 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79</a:t>
                      </a:r>
                      <a:endParaRPr lang="ru-RU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2974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Государство 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79</a:t>
                      </a:r>
                      <a:endParaRPr lang="ru-RU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2974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Инвестиционное сообщество 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72</a:t>
                      </a:r>
                      <a:endParaRPr lang="ru-RU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2974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Работники 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50</a:t>
                      </a:r>
                      <a:endParaRPr lang="ru-RU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2974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Деловые партнеры компаний 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43</a:t>
                      </a:r>
                      <a:endParaRPr lang="ru-RU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2974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Общественность 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43</a:t>
                      </a:r>
                      <a:endParaRPr lang="ru-RU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2974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Эксперты и консультанты 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28</a:t>
                      </a:r>
                      <a:endParaRPr lang="ru-RU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2974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СМИ 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14</a:t>
                      </a:r>
                      <a:endParaRPr lang="ru-RU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2974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Только те, кто эти рейтинги делает 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0</a:t>
                      </a:r>
                      <a:endParaRPr lang="ru-RU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4786314" y="5500702"/>
            <a:ext cx="39290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 smtClean="0"/>
              <a:t>Результаты экспертного опроса. </a:t>
            </a:r>
          </a:p>
          <a:p>
            <a:pPr algn="r"/>
            <a:r>
              <a:rPr lang="ru-RU" i="1" dirty="0" smtClean="0"/>
              <a:t>Допускалось </a:t>
            </a:r>
            <a:r>
              <a:rPr lang="ru-RU" i="1" dirty="0" smtClean="0"/>
              <a:t>отметить более одного ответа. </a:t>
            </a:r>
            <a:endParaRPr lang="ru-RU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65881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8242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571480"/>
          <a:ext cx="8143932" cy="4929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29552"/>
                <a:gridCol w="714380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ЗАЧЕМ ОНИ НУЖНЫ?</a:t>
                      </a:r>
                      <a:r>
                        <a:rPr lang="ru-RU" sz="24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ru-RU" sz="2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2F1E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публичного признания высокого уровня социальной ответственности компании, укрепления ее позитивного имиджа в стране и за рубежом 	 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86</a:t>
                      </a:r>
                      <a:endParaRPr lang="ru-RU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использования независимой оценки и достижений компании в сфере КСО в диалоге с органами власти 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78</a:t>
                      </a:r>
                      <a:endParaRPr lang="ru-RU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использования независимой оценки и достижений компании в сфере КСО в диалоге с инвесторами 	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76</a:t>
                      </a:r>
                      <a:endParaRPr lang="ru-RU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сравнения с другими компаниями и уточнения собственной стратегии, совершенствования деятельности в сфере КСО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/>
                        <a:t>43</a:t>
                      </a:r>
                      <a:endParaRPr lang="ru-RU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включить конкретные показатели эффективности деятельности в сфере КСО в систему мотивации работников 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/>
                        <a:t>28</a:t>
                      </a:r>
                      <a:endParaRPr lang="ru-RU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428992" y="5286388"/>
            <a:ext cx="52149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i="1" dirty="0" smtClean="0"/>
          </a:p>
          <a:p>
            <a:pPr algn="r"/>
            <a:r>
              <a:rPr lang="ru-RU" i="1" dirty="0" smtClean="0"/>
              <a:t>Результаты экспертного опроса. </a:t>
            </a:r>
          </a:p>
          <a:p>
            <a:pPr algn="r"/>
            <a:r>
              <a:rPr lang="ru-RU" i="1" dirty="0" smtClean="0"/>
              <a:t>Допускалось </a:t>
            </a:r>
            <a:r>
              <a:rPr lang="ru-RU" i="1" dirty="0" smtClean="0"/>
              <a:t>отметить более одного ответа.</a:t>
            </a:r>
          </a:p>
          <a:p>
            <a:pPr algn="r"/>
            <a:r>
              <a:rPr lang="ru-RU" i="1" dirty="0" smtClean="0"/>
              <a:t> </a:t>
            </a:r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142852"/>
            <a:ext cx="65881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00682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71538" y="285728"/>
            <a:ext cx="64294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ВОЗМОЖНО ЛИ? КАК ВЫ ОЦЕНИВАЕТЕ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ВОЗМОЖНОСТЬ СРАВНЕНИЯ СОЦИАЛЬНОЙ ОТВЕТСТВЕННОСТИ КОМПАНИЙ?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4" y="1571612"/>
          <a:ext cx="8072494" cy="34118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86676"/>
                <a:gridCol w="785818"/>
              </a:tblGrid>
              <a:tr h="35719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rgbClr val="F2F1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6011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Это возможно, но для этого необходима система измерения КСО, которая была бы понятна компаниям и их заинтересованным сторонам 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57</a:t>
                      </a:r>
                      <a:endParaRPr lang="ru-RU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Это возможно, но необходим учет региональной и отраслевой специфики деятельности компаний 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43</a:t>
                      </a:r>
                      <a:endParaRPr lang="ru-RU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Это возможно только по отдельным аспектам КСО 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14</a:t>
                      </a:r>
                      <a:endParaRPr lang="ru-RU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Это невозможно в принципе 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0</a:t>
                      </a:r>
                      <a:endParaRPr lang="ru-RU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500430" y="5000636"/>
            <a:ext cx="5143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i="1" dirty="0" smtClean="0"/>
          </a:p>
          <a:p>
            <a:pPr algn="r"/>
            <a:r>
              <a:rPr lang="ru-RU" i="1" dirty="0" smtClean="0"/>
              <a:t>Результаты экспертного опроса. </a:t>
            </a:r>
          </a:p>
          <a:p>
            <a:pPr algn="r"/>
            <a:r>
              <a:rPr lang="ru-RU" i="1" dirty="0" smtClean="0"/>
              <a:t>Допускалось </a:t>
            </a:r>
            <a:r>
              <a:rPr lang="ru-RU" i="1" dirty="0" smtClean="0"/>
              <a:t>отметить более одного ответа. </a:t>
            </a:r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65881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579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лево 7"/>
          <p:cNvSpPr/>
          <p:nvPr/>
        </p:nvSpPr>
        <p:spPr>
          <a:xfrm>
            <a:off x="357158" y="1714488"/>
            <a:ext cx="4000528" cy="3286148"/>
          </a:xfrm>
          <a:prstGeom prst="leftArrow">
            <a:avLst>
              <a:gd name="adj1" fmla="val 50000"/>
              <a:gd name="adj2" fmla="val 50281"/>
            </a:avLst>
          </a:prstGeom>
          <a:solidFill>
            <a:schemeClr val="bg1"/>
          </a:solidFill>
          <a:ln w="158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Стремление к публичному признанию КСО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357166"/>
            <a:ext cx="2592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ПРОБЛЕМА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857752" y="1714488"/>
            <a:ext cx="3857652" cy="3214710"/>
          </a:xfrm>
          <a:prstGeom prst="rightArrow">
            <a:avLst/>
          </a:prstGeom>
          <a:solidFill>
            <a:schemeClr val="bg1"/>
          </a:solidFill>
          <a:ln w="158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Интерес со стороны СМИ </a:t>
            </a: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1571612"/>
            <a:ext cx="114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86%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29256" y="1571612"/>
            <a:ext cx="114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b="1" dirty="0" smtClean="0"/>
              <a:t>14%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5214950"/>
            <a:ext cx="6858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РЕШЕНИЕ: ИНДЕКСЫ ДОЛЖНЫ ОТРАЖАТЬ РЕАЛЬНУЮ ЖИЗНЬ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65881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70985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65881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71538" y="285728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ИНДЕКС «ОТВЕТСТВЕННОСТЬ И ОТКРЫТОСТЬ»: НАСКОЛЬКО ПРОЗРАЧНА «ПОЛЬЗА ДЛЯ ОБЩЕСТВА»? 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1357298"/>
            <a:ext cx="3071834" cy="4994765"/>
          </a:xfrm>
          <a:prstGeom prst="rect">
            <a:avLst/>
          </a:prstGeom>
        </p:spPr>
        <p:txBody>
          <a:bodyPr wrap="square" rIns="90000" bIns="46800">
            <a:spAutoFit/>
          </a:bodyPr>
          <a:lstStyle/>
          <a:p>
            <a:r>
              <a:rPr lang="ru-RU" b="1" u="sng" dirty="0" smtClean="0"/>
              <a:t>Источники</a:t>
            </a:r>
          </a:p>
          <a:p>
            <a:endParaRPr lang="ru-RU" sz="1000" b="1" u="sng" dirty="0" smtClean="0"/>
          </a:p>
          <a:p>
            <a:r>
              <a:rPr lang="ru-RU" dirty="0" smtClean="0"/>
              <a:t>Годовые и нефинансовые отчеты 100 крупнейших российских компаний, опубликованные в 2013 году (по списку «Эксперт-400») </a:t>
            </a:r>
          </a:p>
          <a:p>
            <a:endParaRPr lang="ru-RU" sz="1050" dirty="0" smtClean="0"/>
          </a:p>
          <a:p>
            <a:r>
              <a:rPr lang="ru-RU" b="1" u="sng" dirty="0" smtClean="0"/>
              <a:t>Исследование</a:t>
            </a:r>
          </a:p>
          <a:p>
            <a:endParaRPr lang="ru-RU" sz="1000" b="1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  Объем и тематическая структура раскрытия информации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  Реестр показателей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  Комплекс наиболее «популярных» </a:t>
            </a:r>
            <a:r>
              <a:rPr lang="ru-RU" dirty="0" err="1" smtClean="0"/>
              <a:t>кросс-отраслевых</a:t>
            </a:r>
            <a:r>
              <a:rPr lang="ru-RU" dirty="0" smtClean="0"/>
              <a:t> показателей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  Уровень раскрытия информации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29058" y="135729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u="sng" dirty="0" smtClean="0"/>
              <a:t>Уровни раскрытия информации </a:t>
            </a:r>
          </a:p>
          <a:p>
            <a:endParaRPr lang="ru-RU" b="1" i="1" u="sng" dirty="0" smtClean="0"/>
          </a:p>
          <a:p>
            <a:r>
              <a:rPr lang="ru-RU" b="1" i="1" dirty="0" smtClean="0"/>
              <a:t>Отсутствие информации – </a:t>
            </a:r>
            <a:r>
              <a:rPr lang="ru-RU" dirty="0" smtClean="0"/>
              <a:t>0 баллов. </a:t>
            </a:r>
            <a:r>
              <a:rPr lang="ru-RU" b="1" i="1" dirty="0" smtClean="0"/>
              <a:t>«Декларация» </a:t>
            </a:r>
            <a:r>
              <a:rPr lang="ru-RU" dirty="0" smtClean="0"/>
              <a:t>(1 балл): компания ограничивается упоминанием темы в самом общем, декларативном виде. К примеру: "важнейшим приоритетом компании является забота о своих сотрудниках". </a:t>
            </a:r>
          </a:p>
          <a:p>
            <a:r>
              <a:rPr lang="ru-RU" b="1" i="1" dirty="0" smtClean="0"/>
              <a:t>«Иллюстрация» </a:t>
            </a:r>
            <a:r>
              <a:rPr lang="ru-RU" dirty="0" smtClean="0"/>
              <a:t>(2 балла): конкретное направление работы в области КСО иллюстрируется конкретными примерами. </a:t>
            </a:r>
          </a:p>
          <a:p>
            <a:r>
              <a:rPr lang="ru-RU" b="1" i="1" dirty="0" smtClean="0"/>
              <a:t>«Отчетность» </a:t>
            </a:r>
            <a:r>
              <a:rPr lang="ru-RU" dirty="0" smtClean="0"/>
              <a:t>(3 балла): компания не ограничивается декларациями и рассказами от отдельных кейсах, а приводит консолидированные данные, отражающие ситуацию в масштабе всей компании.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8643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658813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214546" y="28572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ТЕМЫ И ПОКАЗАТЕЛИ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500174"/>
            <a:ext cx="45339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714348" y="1500174"/>
            <a:ext cx="27146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   Структура массива       информации в целом отражает </a:t>
            </a:r>
            <a:r>
              <a:rPr lang="ru-RU" dirty="0" err="1" smtClean="0"/>
              <a:t>международно</a:t>
            </a:r>
            <a:r>
              <a:rPr lang="ru-RU" dirty="0" smtClean="0"/>
              <a:t> разделяемые представления о КСО 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  «Реестр» показателей включает 49 </a:t>
            </a:r>
            <a:r>
              <a:rPr lang="ru-RU" dirty="0" err="1" smtClean="0"/>
              <a:t>кросс-отраслевых</a:t>
            </a:r>
            <a:r>
              <a:rPr lang="ru-RU" dirty="0" smtClean="0"/>
              <a:t> показателей, а также около 30 показателей, которые отражают специфику отрасли </a:t>
            </a:r>
          </a:p>
        </p:txBody>
      </p:sp>
    </p:spTree>
    <p:extLst>
      <p:ext uri="{BB962C8B-B14F-4D97-AF65-F5344CB8AC3E}">
        <p14:creationId xmlns:p14="http://schemas.microsoft.com/office/powerpoint/2010/main" xmlns="" val="4152398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65881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071802" y="357166"/>
            <a:ext cx="278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РЕЗУЛЬТАТЫ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1571612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•</a:t>
            </a:r>
            <a:r>
              <a:rPr lang="ru-RU" dirty="0" smtClean="0"/>
              <a:t>     </a:t>
            </a:r>
            <a:r>
              <a:rPr lang="en-US" b="1" i="1" dirty="0" smtClean="0"/>
              <a:t>I = 30% </a:t>
            </a:r>
            <a:endParaRPr lang="ru-RU" b="1" i="1" dirty="0" smtClean="0"/>
          </a:p>
          <a:p>
            <a:r>
              <a:rPr lang="ru-RU" dirty="0" smtClean="0"/>
              <a:t>Освещение КСО заметно в структуре корпоративной публичной </a:t>
            </a:r>
          </a:p>
          <a:p>
            <a:r>
              <a:rPr lang="ru-RU" dirty="0" smtClean="0"/>
              <a:t>отчетности, но уровень раскрытия информации принципиально ниже по сравнению с «традиционной» отчетностью. </a:t>
            </a:r>
          </a:p>
          <a:p>
            <a:endParaRPr lang="ru-RU" dirty="0" smtClean="0"/>
          </a:p>
          <a:p>
            <a:r>
              <a:rPr lang="ru-RU" dirty="0" smtClean="0"/>
              <a:t>•     </a:t>
            </a:r>
            <a:r>
              <a:rPr lang="ru-RU" b="1" dirty="0" smtClean="0"/>
              <a:t>72% общего объема освещения КСО компаниями ТОП-100 </a:t>
            </a:r>
          </a:p>
          <a:p>
            <a:r>
              <a:rPr lang="ru-RU" b="1" dirty="0" smtClean="0"/>
              <a:t>приходится на 20 компаний: </a:t>
            </a:r>
          </a:p>
          <a:p>
            <a:endParaRPr lang="ru-RU" dirty="0" smtClean="0"/>
          </a:p>
          <a:p>
            <a:r>
              <a:rPr lang="ru-RU" b="1" dirty="0" err="1" smtClean="0">
                <a:solidFill>
                  <a:srgbClr val="C00000"/>
                </a:solidFill>
              </a:rPr>
              <a:t>Алроса</a:t>
            </a:r>
            <a:r>
              <a:rPr lang="ru-RU" b="1" dirty="0" smtClean="0">
                <a:solidFill>
                  <a:srgbClr val="C00000"/>
                </a:solidFill>
              </a:rPr>
              <a:t>, Газпром, </a:t>
            </a:r>
            <a:r>
              <a:rPr lang="ru-RU" b="1" dirty="0" err="1" smtClean="0">
                <a:solidFill>
                  <a:srgbClr val="C00000"/>
                </a:solidFill>
              </a:rPr>
              <a:t>ИнтерРАО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Лукойл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Металлоинвест</a:t>
            </a:r>
            <a:r>
              <a:rPr lang="ru-RU" b="1" dirty="0" smtClean="0">
                <a:solidFill>
                  <a:srgbClr val="C00000"/>
                </a:solidFill>
              </a:rPr>
              <a:t>, ММК, </a:t>
            </a:r>
            <a:r>
              <a:rPr lang="ru-RU" b="1" dirty="0" err="1" smtClean="0">
                <a:solidFill>
                  <a:srgbClr val="C00000"/>
                </a:solidFill>
              </a:rPr>
              <a:t>Нижнекамскнефтехим</a:t>
            </a:r>
            <a:r>
              <a:rPr lang="ru-RU" b="1" dirty="0" smtClean="0">
                <a:solidFill>
                  <a:srgbClr val="C00000"/>
                </a:solidFill>
              </a:rPr>
              <a:t>, НЛМК, Норильский никель, РЖД, Роснефть, Концерн </a:t>
            </a:r>
            <a:r>
              <a:rPr lang="ru-RU" b="1" dirty="0" err="1" smtClean="0">
                <a:solidFill>
                  <a:srgbClr val="C00000"/>
                </a:solidFill>
              </a:rPr>
              <a:t>Росэнергоатом</a:t>
            </a:r>
            <a:r>
              <a:rPr lang="ru-RU" b="1" dirty="0" smtClean="0">
                <a:solidFill>
                  <a:srgbClr val="C00000"/>
                </a:solidFill>
              </a:rPr>
              <a:t>, РУСАЛ, </a:t>
            </a:r>
            <a:r>
              <a:rPr lang="ru-RU" b="1" dirty="0" err="1" smtClean="0">
                <a:solidFill>
                  <a:srgbClr val="C00000"/>
                </a:solidFill>
              </a:rPr>
              <a:t>РусГидро</a:t>
            </a:r>
            <a:r>
              <a:rPr lang="ru-RU" b="1" dirty="0" smtClean="0">
                <a:solidFill>
                  <a:srgbClr val="C00000"/>
                </a:solidFill>
              </a:rPr>
              <a:t>, Северсталь, </a:t>
            </a:r>
            <a:r>
              <a:rPr lang="ru-RU" b="1" dirty="0" err="1" smtClean="0">
                <a:solidFill>
                  <a:srgbClr val="C00000"/>
                </a:solidFill>
              </a:rPr>
              <a:t>Сургутнефтегаз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Татнефть</a:t>
            </a:r>
            <a:r>
              <a:rPr lang="ru-RU" b="1" dirty="0" smtClean="0">
                <a:solidFill>
                  <a:srgbClr val="C00000"/>
                </a:solidFill>
              </a:rPr>
              <a:t>, ТВЭЛ, </a:t>
            </a:r>
            <a:r>
              <a:rPr lang="ru-RU" b="1" dirty="0" err="1" smtClean="0">
                <a:solidFill>
                  <a:srgbClr val="C00000"/>
                </a:solidFill>
              </a:rPr>
              <a:t>Уралкалий</a:t>
            </a:r>
            <a:r>
              <a:rPr lang="ru-RU" b="1" dirty="0" smtClean="0">
                <a:solidFill>
                  <a:srgbClr val="C00000"/>
                </a:solidFill>
              </a:rPr>
              <a:t>, ФСК ЕЭС </a:t>
            </a:r>
            <a:r>
              <a:rPr lang="ru-RU" i="1" dirty="0" smtClean="0"/>
              <a:t>(перечисление дано в алфавитном порядке) </a:t>
            </a:r>
          </a:p>
          <a:p>
            <a:endParaRPr lang="ru-RU" b="1" i="1" dirty="0" smtClean="0"/>
          </a:p>
          <a:p>
            <a:r>
              <a:rPr lang="ru-RU" dirty="0" smtClean="0"/>
              <a:t>•     </a:t>
            </a:r>
            <a:r>
              <a:rPr lang="ru-RU" b="1" i="1" dirty="0" smtClean="0"/>
              <a:t>«Узок круг» – почему? </a:t>
            </a:r>
          </a:p>
          <a:p>
            <a:r>
              <a:rPr lang="ru-RU" dirty="0" smtClean="0"/>
              <a:t>     –     </a:t>
            </a:r>
            <a:r>
              <a:rPr lang="ru-RU" b="1" i="1" dirty="0" smtClean="0"/>
              <a:t>очевидность </a:t>
            </a:r>
            <a:r>
              <a:rPr lang="en-US" b="1" i="1" dirty="0" smtClean="0"/>
              <a:t>business-case – </a:t>
            </a:r>
            <a:r>
              <a:rPr lang="ru-RU" b="1" i="1" dirty="0" smtClean="0"/>
              <a:t>несколько отраслей </a:t>
            </a:r>
          </a:p>
          <a:p>
            <a:r>
              <a:rPr lang="ru-RU" dirty="0" smtClean="0"/>
              <a:t>     –     </a:t>
            </a:r>
            <a:r>
              <a:rPr lang="ru-RU" b="1" i="1" dirty="0" smtClean="0"/>
              <a:t>проблемы учета и представления информации </a:t>
            </a:r>
          </a:p>
        </p:txBody>
      </p:sp>
    </p:spTree>
    <p:extLst>
      <p:ext uri="{BB962C8B-B14F-4D97-AF65-F5344CB8AC3E}">
        <p14:creationId xmlns:p14="http://schemas.microsoft.com/office/powerpoint/2010/main" xmlns="" val="34602263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</TotalTime>
  <Words>1216</Words>
  <Application>Microsoft Office PowerPoint</Application>
  <PresentationFormat>Экран (4:3)</PresentationFormat>
  <Paragraphs>184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КОРПОРАТИВНАЯ СОЦИАЛЬНАЯ ОТВЕТСТВЕННОСТЬ: ИЗМЕРЕНИЯ И ОЦЕНКИ. ОПЫТ ПОСТРОЕНИЯ ИНДЕКСОВ КСО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 Союза работодателей Хабаровского края в повышении эффективности независимой оценки качества профессионального образования</dc:title>
  <dc:creator>Горбатова</dc:creator>
  <cp:lastModifiedBy>Игорь</cp:lastModifiedBy>
  <cp:revision>78</cp:revision>
  <dcterms:created xsi:type="dcterms:W3CDTF">2015-09-16T04:57:39Z</dcterms:created>
  <dcterms:modified xsi:type="dcterms:W3CDTF">2015-10-15T01:36:14Z</dcterms:modified>
</cp:coreProperties>
</file>