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363" r:id="rId3"/>
    <p:sldId id="367" r:id="rId4"/>
    <p:sldId id="349" r:id="rId5"/>
    <p:sldId id="368" r:id="rId6"/>
  </p:sldIdLst>
  <p:sldSz cx="9144000" cy="5143500" type="screen16x9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6100"/>
    <a:srgbClr val="009FE3"/>
    <a:srgbClr val="00963D"/>
    <a:srgbClr val="13349D"/>
    <a:srgbClr val="AFE983"/>
    <a:srgbClr val="11A6F9"/>
    <a:srgbClr val="0139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660" autoAdjust="0"/>
  </p:normalViewPr>
  <p:slideViewPr>
    <p:cSldViewPr snapToGrid="0">
      <p:cViewPr varScale="1">
        <p:scale>
          <a:sx n="78" d="100"/>
          <a:sy n="78" d="100"/>
        </p:scale>
        <p:origin x="108" y="3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58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977" cy="498008"/>
          </a:xfrm>
          <a:prstGeom prst="rect">
            <a:avLst/>
          </a:prstGeom>
        </p:spPr>
        <p:txBody>
          <a:bodyPr vert="horz" lIns="91769" tIns="45885" rIns="91769" bIns="4588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110" y="0"/>
            <a:ext cx="2945977" cy="498008"/>
          </a:xfrm>
          <a:prstGeom prst="rect">
            <a:avLst/>
          </a:prstGeom>
        </p:spPr>
        <p:txBody>
          <a:bodyPr vert="horz" lIns="91769" tIns="45885" rIns="91769" bIns="45885" rtlCol="0"/>
          <a:lstStyle>
            <a:lvl1pPr algn="r">
              <a:defRPr sz="1200"/>
            </a:lvl1pPr>
          </a:lstStyle>
          <a:p>
            <a:fld id="{2A50ABB6-641C-418A-A335-6F194F9F3578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630"/>
            <a:ext cx="2945977" cy="498008"/>
          </a:xfrm>
          <a:prstGeom prst="rect">
            <a:avLst/>
          </a:prstGeom>
        </p:spPr>
        <p:txBody>
          <a:bodyPr vert="horz" lIns="91769" tIns="45885" rIns="91769" bIns="4588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110" y="9428630"/>
            <a:ext cx="2945977" cy="498008"/>
          </a:xfrm>
          <a:prstGeom prst="rect">
            <a:avLst/>
          </a:prstGeom>
        </p:spPr>
        <p:txBody>
          <a:bodyPr vert="horz" lIns="91769" tIns="45885" rIns="91769" bIns="45885" rtlCol="0" anchor="b"/>
          <a:lstStyle>
            <a:lvl1pPr algn="r">
              <a:defRPr sz="1200"/>
            </a:lvl1pPr>
          </a:lstStyle>
          <a:p>
            <a:fld id="{D6811040-D4B0-418C-96E9-927E4D48D0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4935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5659" cy="498057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2"/>
            <a:ext cx="2945659" cy="498057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6F6B10D7-AFE0-4A2E-AFD1-61E204E5EE8D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8587"/>
            <a:ext cx="2945659" cy="49805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28587"/>
            <a:ext cx="2945659" cy="49805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98CEC9E1-559B-4E1B-A347-6FFF63498B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254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71D37-0922-4A23-BED4-9D8F77248C03}" type="datetime1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28DA-864E-4EAB-BEAB-D88EB6BF1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297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70CD1-9510-4AC3-BBCF-F79F14C61B51}" type="datetime1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28DA-864E-4EAB-BEAB-D88EB6BF1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604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273843"/>
            <a:ext cx="1478756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273843"/>
            <a:ext cx="4321969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A79C-42A4-4888-9E64-3E1796B063A6}" type="datetime1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28DA-864E-4EAB-BEAB-D88EB6BF1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506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74BC5-CB74-4011-81E7-574301D4D78C}" type="datetime1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28DA-864E-4EAB-BEAB-D88EB6BF1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956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A0157-BF14-4172-B626-32AAAB849AB1}" type="datetime1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28DA-864E-4EAB-BEAB-D88EB6BF1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60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8" y="1369218"/>
            <a:ext cx="2900363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1" y="1369218"/>
            <a:ext cx="2900363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D4717-F5D9-45D9-8903-BD8FCFB73B36}" type="datetime1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28DA-864E-4EAB-BEAB-D88EB6BF1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058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A2962-5639-4A18-A744-522D437FF4F4}" type="datetime1">
              <a:rPr lang="ru-RU" smtClean="0"/>
              <a:t>29.10.2018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28DA-864E-4EAB-BEAB-D88EB6BF1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803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FA68-7CD3-489B-90CC-2E51E7530846}" type="datetime1">
              <a:rPr lang="ru-RU" smtClean="0"/>
              <a:t>29.10.2018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28DA-864E-4EAB-BEAB-D88EB6BF1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05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61487-A4C5-46B2-B7B7-8D7476187607}" type="datetime1">
              <a:rPr lang="ru-RU" smtClean="0"/>
              <a:t>29.10.2018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28DA-864E-4EAB-BEAB-D88EB6BF1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249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68D16-7E3F-49FE-91A5-B699A2E91040}" type="datetime1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28DA-864E-4EAB-BEAB-D88EB6BF1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55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2A13-7495-459C-BDEB-5A9AF7FC342E}" type="datetime1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28DA-864E-4EAB-BEAB-D88EB6BF1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054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EB1EF-E588-4C3D-A5AD-FE32AC276CB1}" type="datetime1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D28DA-864E-4EAB-BEAB-D88EB6BF1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24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-4" y="0"/>
            <a:ext cx="9144005" cy="5143500"/>
            <a:chOff x="-4" y="0"/>
            <a:chExt cx="9144005" cy="5143500"/>
          </a:xfrm>
        </p:grpSpPr>
        <p:pic>
          <p:nvPicPr>
            <p:cNvPr id="7" name="Рисунок 6" descr="1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Рисунок 8" descr="прозрачная плашка.png"/>
            <p:cNvPicPr>
              <a:picLocks noChangeAspect="1"/>
            </p:cNvPicPr>
            <p:nvPr/>
          </p:nvPicPr>
          <p:blipFill>
            <a:blip r:embed="rId3" cstate="print"/>
            <a:srcRect b="40915"/>
            <a:stretch>
              <a:fillRect/>
            </a:stretch>
          </p:blipFill>
          <p:spPr>
            <a:xfrm>
              <a:off x="3011535" y="2022527"/>
              <a:ext cx="6132466" cy="3120973"/>
            </a:xfrm>
            <a:prstGeom prst="rect">
              <a:avLst/>
            </a:prstGeom>
          </p:spPr>
        </p:pic>
        <p:pic>
          <p:nvPicPr>
            <p:cNvPr id="10" name="Рисунок 9" descr="прозрачная плашка.png"/>
            <p:cNvPicPr>
              <a:picLocks noChangeAspect="1"/>
            </p:cNvPicPr>
            <p:nvPr/>
          </p:nvPicPr>
          <p:blipFill>
            <a:blip r:embed="rId3" cstate="print"/>
            <a:srcRect b="35408"/>
            <a:stretch>
              <a:fillRect/>
            </a:stretch>
          </p:blipFill>
          <p:spPr>
            <a:xfrm rot="10800000">
              <a:off x="-4" y="0"/>
              <a:ext cx="6163297" cy="342900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723215" y="4404836"/>
            <a:ext cx="6882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председатель общественного совета при министерстве торговли, пищевой и перерабатывающей промышленности края,</a:t>
            </a:r>
          </a:p>
          <a:p>
            <a:pPr algn="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г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енеральный директор АО «Ликеро-водочный завод «Хабаровский»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26327" y="2906008"/>
            <a:ext cx="4578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Лось</a:t>
            </a:r>
            <a:endParaRPr lang="en-US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Татьяна Анатольевна</a:t>
            </a:r>
            <a:endParaRPr lang="ru-RU" sz="32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07576" y="1127300"/>
            <a:ext cx="7130955" cy="1597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b="1" spc="-150" dirty="0" smtClean="0">
                <a:solidFill>
                  <a:srgbClr val="009FE3"/>
                </a:solidFill>
                <a:latin typeface="+mj-lt"/>
                <a:cs typeface="Arial" panose="020B0604020202020204" pitchFamily="34" charset="0"/>
              </a:rPr>
              <a:t>О работе общественного совета при министерстве торговли, пищевой и перерабатывающей промышленности края</a:t>
            </a:r>
          </a:p>
        </p:txBody>
      </p:sp>
    </p:spTree>
    <p:extLst>
      <p:ext uri="{BB962C8B-B14F-4D97-AF65-F5344CB8AC3E}">
        <p14:creationId xmlns:p14="http://schemas.microsoft.com/office/powerpoint/2010/main" val="3982240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7951"/>
            <a:ext cx="9144000" cy="5143500"/>
          </a:xfrm>
          <a:prstGeom prst="rect">
            <a:avLst/>
          </a:prstGeom>
        </p:spPr>
      </p:pic>
      <p:pic>
        <p:nvPicPr>
          <p:cNvPr id="7" name="Рисунок 6" descr="прозрачная плашка.png"/>
          <p:cNvPicPr>
            <a:picLocks noChangeAspect="1"/>
          </p:cNvPicPr>
          <p:nvPr/>
        </p:nvPicPr>
        <p:blipFill>
          <a:blip r:embed="rId5" cstate="print"/>
          <a:srcRect b="32726"/>
          <a:stretch>
            <a:fillRect/>
          </a:stretch>
        </p:blipFill>
        <p:spPr>
          <a:xfrm rot="10800000" flipH="1" flipV="1">
            <a:off x="2305130" y="889010"/>
            <a:ext cx="6819900" cy="424019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fld id="{56AD28DA-864E-4EAB-BEAB-D88EB6BF1616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8" name="Рисунок 7" descr="плашка_15процентов.png"/>
          <p:cNvPicPr>
            <a:picLocks noChangeAspect="1"/>
          </p:cNvPicPr>
          <p:nvPr/>
        </p:nvPicPr>
        <p:blipFill>
          <a:blip r:embed="rId6" cstate="print"/>
          <a:srcRect r="8721" b="15001"/>
          <a:stretch>
            <a:fillRect/>
          </a:stretch>
        </p:blipFill>
        <p:spPr>
          <a:xfrm rot="16200000">
            <a:off x="879888" y="-879887"/>
            <a:ext cx="1008308" cy="2768082"/>
          </a:xfrm>
          <a:prstGeom prst="rect">
            <a:avLst/>
          </a:prstGeom>
        </p:spPr>
      </p:pic>
      <p:pic>
        <p:nvPicPr>
          <p:cNvPr id="5" name="Общественный_13.12.2017_40 се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82" end="4591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0147" y="1058248"/>
            <a:ext cx="6830006" cy="3841878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05273" y="101324"/>
            <a:ext cx="8817429" cy="8940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spc="-150" dirty="0" smtClean="0">
                <a:solidFill>
                  <a:srgbClr val="11A6F9"/>
                </a:solidFill>
                <a:latin typeface="+mn-lt"/>
                <a:ea typeface="Tahoma" pitchFamily="34" charset="0"/>
                <a:cs typeface="Tahoma" pitchFamily="34" charset="0"/>
              </a:rPr>
              <a:t>Новый формат проведения общественного совета</a:t>
            </a:r>
          </a:p>
          <a:p>
            <a:r>
              <a:rPr lang="ru-RU" sz="2800" b="1" spc="-150" dirty="0" smtClean="0">
                <a:solidFill>
                  <a:srgbClr val="11A6F9"/>
                </a:solidFill>
                <a:latin typeface="+mn-lt"/>
                <a:ea typeface="Tahoma" pitchFamily="34" charset="0"/>
                <a:cs typeface="Tahoma" pitchFamily="34" charset="0"/>
              </a:rPr>
              <a:t>- выездные заседания на предприятиях отрасли</a:t>
            </a:r>
            <a:endParaRPr lang="ru-RU" sz="2800" b="1" spc="-150" dirty="0">
              <a:solidFill>
                <a:srgbClr val="11A6F9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951"/>
            <a:ext cx="9144000" cy="5143500"/>
          </a:xfrm>
          <a:prstGeom prst="rect">
            <a:avLst/>
          </a:prstGeom>
        </p:spPr>
      </p:pic>
      <p:pic>
        <p:nvPicPr>
          <p:cNvPr id="27" name="Рисунок 26" descr="прозрачная плашка.png"/>
          <p:cNvPicPr>
            <a:picLocks noChangeAspect="1"/>
          </p:cNvPicPr>
          <p:nvPr/>
        </p:nvPicPr>
        <p:blipFill>
          <a:blip r:embed="rId3" cstate="print"/>
          <a:srcRect b="32726"/>
          <a:stretch>
            <a:fillRect/>
          </a:stretch>
        </p:blipFill>
        <p:spPr>
          <a:xfrm rot="10800000" flipH="1" flipV="1">
            <a:off x="2305130" y="889010"/>
            <a:ext cx="6819900" cy="4240197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78660" y="158630"/>
            <a:ext cx="8577942" cy="8940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spc="-150" dirty="0" smtClean="0">
                <a:solidFill>
                  <a:srgbClr val="11A6F9"/>
                </a:solidFill>
                <a:latin typeface="+mn-lt"/>
                <a:ea typeface="Tahoma" pitchFamily="34" charset="0"/>
                <a:cs typeface="Tahoma" pitchFamily="34" charset="0"/>
              </a:rPr>
              <a:t>Работа общественного совета при министерстве </a:t>
            </a:r>
          </a:p>
          <a:p>
            <a:r>
              <a:rPr lang="ru-RU" sz="2000" b="1" u="sng" spc="-150" dirty="0" smtClean="0">
                <a:solidFill>
                  <a:srgbClr val="11A6F9"/>
                </a:solidFill>
                <a:latin typeface="+mn-lt"/>
                <a:ea typeface="Tahoma" pitchFamily="34" charset="0"/>
                <a:cs typeface="Tahoma" pitchFamily="34" charset="0"/>
              </a:rPr>
              <a:t>в 2017 году</a:t>
            </a:r>
            <a:endParaRPr lang="ru-RU" sz="2000" b="1" u="sng" spc="-150" dirty="0">
              <a:solidFill>
                <a:srgbClr val="11A6F9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44378" y="4794059"/>
            <a:ext cx="2057400" cy="273844"/>
          </a:xfrm>
        </p:spPr>
        <p:txBody>
          <a:bodyPr/>
          <a:lstStyle/>
          <a:p>
            <a:fld id="{56AD28DA-864E-4EAB-BEAB-D88EB6BF1616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191025" y="1802397"/>
            <a:ext cx="1085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spc="-150" dirty="0" smtClean="0">
                <a:solidFill>
                  <a:srgbClr val="11A6F9"/>
                </a:solidFill>
                <a:ea typeface="Tahoma" pitchFamily="34" charset="0"/>
                <a:cs typeface="Tahoma" pitchFamily="34" charset="0"/>
              </a:rPr>
              <a:t>23</a:t>
            </a:r>
            <a:endParaRPr lang="ru-RU" sz="4800" b="1" spc="-150" dirty="0">
              <a:solidFill>
                <a:srgbClr val="11A6F9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1050996"/>
            <a:ext cx="1085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spc="-150" dirty="0" smtClean="0">
                <a:solidFill>
                  <a:srgbClr val="11A6F9"/>
                </a:solidFill>
                <a:ea typeface="Tahoma" pitchFamily="34" charset="0"/>
                <a:cs typeface="Tahoma" pitchFamily="34" charset="0"/>
              </a:rPr>
              <a:t>9</a:t>
            </a:r>
            <a:endParaRPr lang="ru-RU" sz="4800" b="1" spc="-150" dirty="0">
              <a:solidFill>
                <a:srgbClr val="11A6F9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54764" y="1244689"/>
            <a:ext cx="3310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963D"/>
                </a:solidFill>
                <a:cs typeface="Arial" panose="020B0604020202020204" pitchFamily="34" charset="0"/>
              </a:rPr>
              <a:t>ЗАСЕДАНИЙ</a:t>
            </a:r>
            <a:endParaRPr lang="ru-RU" sz="2000" b="1" dirty="0">
              <a:solidFill>
                <a:srgbClr val="00963D"/>
              </a:solidFill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54765" y="2046987"/>
            <a:ext cx="3310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963D"/>
                </a:solidFill>
                <a:cs typeface="Arial" panose="020B0604020202020204" pitchFamily="34" charset="0"/>
              </a:rPr>
              <a:t>ВОПРОСА</a:t>
            </a:r>
            <a:endParaRPr lang="ru-RU" sz="2000" b="1" dirty="0">
              <a:solidFill>
                <a:srgbClr val="00963D"/>
              </a:solidFill>
              <a:cs typeface="Arial" panose="020B0604020202020204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3545201" y="550724"/>
            <a:ext cx="4603533" cy="607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963D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Наиболее значимые вопросы: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553250" y="1155980"/>
            <a:ext cx="4822483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О </a:t>
            </a: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Плане 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комплексного развития </a:t>
            </a:r>
            <a:endParaRPr lang="ru-RU" sz="11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потребительского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рынка, пищевой и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перерабатывающей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промышленности в Хабаровском крае на 2018-2022 годы</a:t>
            </a:r>
            <a:endParaRPr 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endParaRPr 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О ходе подготовки к проведению </a:t>
            </a:r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выставки-ярмарки 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"Наш выбор 27 "</a:t>
            </a:r>
            <a:endParaRPr lang="ru-RU" sz="11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endParaRPr 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О результатах деятельности </a:t>
            </a:r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рабочей 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группы по взаимодействию между краевыми производителями и торговыми сетями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, достигнутых в 2017 году</a:t>
            </a:r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91025" y="2798388"/>
            <a:ext cx="8577942" cy="8940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u="sng" spc="-150" dirty="0" smtClean="0">
                <a:solidFill>
                  <a:srgbClr val="11A6F9"/>
                </a:solidFill>
                <a:latin typeface="+mn-lt"/>
                <a:ea typeface="Tahoma" pitchFamily="34" charset="0"/>
                <a:cs typeface="Tahoma" pitchFamily="34" charset="0"/>
              </a:rPr>
              <a:t>9 месяцев 2018 года</a:t>
            </a:r>
            <a:endParaRPr lang="ru-RU" sz="2000" b="1" u="sng" spc="-150" dirty="0">
              <a:solidFill>
                <a:srgbClr val="11A6F9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025" y="4015061"/>
            <a:ext cx="1085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spc="-150" dirty="0" smtClean="0">
                <a:solidFill>
                  <a:srgbClr val="11A6F9"/>
                </a:solidFill>
                <a:ea typeface="Tahoma" pitchFamily="34" charset="0"/>
                <a:cs typeface="Tahoma" pitchFamily="34" charset="0"/>
              </a:rPr>
              <a:t>15</a:t>
            </a:r>
            <a:endParaRPr lang="ru-RU" sz="4800" b="1" spc="-150" dirty="0">
              <a:solidFill>
                <a:srgbClr val="11A6F9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263660"/>
            <a:ext cx="1085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spc="-150" dirty="0">
                <a:solidFill>
                  <a:srgbClr val="11A6F9"/>
                </a:solidFill>
                <a:ea typeface="Tahoma" pitchFamily="34" charset="0"/>
                <a:cs typeface="Tahoma" pitchFamily="34" charset="0"/>
              </a:rPr>
              <a:t>6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54764" y="3457353"/>
            <a:ext cx="3310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963D"/>
                </a:solidFill>
                <a:cs typeface="Arial" panose="020B0604020202020204" pitchFamily="34" charset="0"/>
              </a:rPr>
              <a:t>ЗАСЕДАНИЙ</a:t>
            </a:r>
            <a:endParaRPr lang="ru-RU" sz="2000" b="1" dirty="0">
              <a:solidFill>
                <a:srgbClr val="00963D"/>
              </a:solidFill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54765" y="4259651"/>
            <a:ext cx="3310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963D"/>
                </a:solidFill>
                <a:cs typeface="Arial" panose="020B0604020202020204" pitchFamily="34" charset="0"/>
              </a:rPr>
              <a:t>ВОПРОСОВ</a:t>
            </a:r>
            <a:endParaRPr lang="ru-RU" sz="2000" b="1" dirty="0">
              <a:solidFill>
                <a:srgbClr val="00963D"/>
              </a:solidFill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53250" y="3368644"/>
            <a:ext cx="482248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О 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региональном экспортном бренде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Хабаровского края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endParaRPr 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Об итогах перехода на 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новый порядок применения ККТ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организациями торговли в 2017 году и работе по переходу на новый порядок с июля 2018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года</a:t>
            </a:r>
          </a:p>
          <a:p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О реализации Плана "быстрых побед" 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мероприятий по повышению эффективности процедур по лицензированию деятельности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 по розничной продаже алкогольной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продукции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4941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951"/>
            <a:ext cx="9144000" cy="5143500"/>
          </a:xfrm>
          <a:prstGeom prst="rect">
            <a:avLst/>
          </a:prstGeom>
        </p:spPr>
      </p:pic>
      <p:pic>
        <p:nvPicPr>
          <p:cNvPr id="27" name="Рисунок 26" descr="прозрачная плашка.png"/>
          <p:cNvPicPr>
            <a:picLocks noChangeAspect="1"/>
          </p:cNvPicPr>
          <p:nvPr/>
        </p:nvPicPr>
        <p:blipFill>
          <a:blip r:embed="rId3" cstate="print"/>
          <a:srcRect b="32726"/>
          <a:stretch>
            <a:fillRect/>
          </a:stretch>
        </p:blipFill>
        <p:spPr>
          <a:xfrm rot="10800000" flipH="1" flipV="1">
            <a:off x="2305130" y="889010"/>
            <a:ext cx="6819900" cy="4240197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83029" y="366441"/>
            <a:ext cx="8577942" cy="8940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spc="-150" dirty="0" smtClean="0">
              <a:solidFill>
                <a:srgbClr val="11A6F9"/>
              </a:solidFill>
              <a:latin typeface="+mn-lt"/>
              <a:ea typeface="Tahoma" pitchFamily="34" charset="0"/>
              <a:cs typeface="Tahoma" pitchFamily="34" charset="0"/>
            </a:endParaRPr>
          </a:p>
          <a:p>
            <a:r>
              <a:rPr lang="ru-RU" sz="2800" b="1" spc="-150" smtClean="0">
                <a:solidFill>
                  <a:srgbClr val="11A6F9"/>
                </a:solidFill>
                <a:latin typeface="+mn-lt"/>
                <a:ea typeface="Tahoma" pitchFamily="34" charset="0"/>
                <a:cs typeface="Tahoma" pitchFamily="34" charset="0"/>
              </a:rPr>
              <a:t>РЕЙТИНГ </a:t>
            </a:r>
            <a:r>
              <a:rPr lang="ru-RU" sz="2800" b="1" spc="-150" dirty="0" smtClean="0">
                <a:solidFill>
                  <a:srgbClr val="11A6F9"/>
                </a:solidFill>
                <a:latin typeface="+mn-lt"/>
                <a:ea typeface="Tahoma" pitchFamily="34" charset="0"/>
                <a:cs typeface="Tahoma" pitchFamily="34" charset="0"/>
              </a:rPr>
              <a:t>общественных советов</a:t>
            </a:r>
            <a:endParaRPr lang="ru-RU" sz="2800" b="1" spc="-150" dirty="0">
              <a:solidFill>
                <a:srgbClr val="11A6F9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9786" y="1773242"/>
            <a:ext cx="2559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963D"/>
                </a:solidFill>
                <a:cs typeface="Arial" panose="020B0604020202020204" pitchFamily="34" charset="0"/>
              </a:rPr>
              <a:t>ПО ИТОГАМ 2016 г.</a:t>
            </a:r>
            <a:endParaRPr lang="ru-RU" b="1" dirty="0">
              <a:solidFill>
                <a:srgbClr val="00963D"/>
              </a:solidFill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91" y="1786023"/>
            <a:ext cx="1843756" cy="18437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703" y="2082067"/>
            <a:ext cx="1363438" cy="136343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44378" y="4794059"/>
            <a:ext cx="2057400" cy="273844"/>
          </a:xfrm>
        </p:spPr>
        <p:txBody>
          <a:bodyPr/>
          <a:lstStyle/>
          <a:p>
            <a:fld id="{56AD28DA-864E-4EAB-BEAB-D88EB6BF1616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937065" y="1983047"/>
            <a:ext cx="1085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spc="-150" dirty="0">
                <a:solidFill>
                  <a:srgbClr val="11A6F9"/>
                </a:solidFill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99953" y="2843421"/>
            <a:ext cx="2559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963D"/>
                </a:solidFill>
                <a:cs typeface="Arial" panose="020B0604020202020204" pitchFamily="34" charset="0"/>
              </a:rPr>
              <a:t>из 29 общественных советов при ОИВ края</a:t>
            </a:r>
            <a:endParaRPr lang="ru-RU" sz="1400" b="1" dirty="0">
              <a:solidFill>
                <a:srgbClr val="00963D"/>
              </a:solidFill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14339" y="1724719"/>
            <a:ext cx="25597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963D"/>
                </a:solidFill>
                <a:cs typeface="Arial" panose="020B0604020202020204" pitchFamily="34" charset="0"/>
              </a:rPr>
              <a:t>ПО ИТОГАМ 1 ПОЛУГОДИЯ 2017 г.</a:t>
            </a:r>
            <a:endParaRPr lang="ru-RU" sz="1600" b="1" dirty="0">
              <a:solidFill>
                <a:srgbClr val="00963D"/>
              </a:solidFill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50343" y="2136261"/>
            <a:ext cx="1085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spc="-150" dirty="0">
                <a:solidFill>
                  <a:srgbClr val="11A6F9"/>
                </a:solidFill>
                <a:ea typeface="Tahoma" pitchFamily="34" charset="0"/>
                <a:cs typeface="Tahoma" pitchFamily="34" charset="0"/>
              </a:rPr>
              <a:t>3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213231" y="2996635"/>
            <a:ext cx="25597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963D"/>
                </a:solidFill>
                <a:cs typeface="Arial" panose="020B0604020202020204" pitchFamily="34" charset="0"/>
              </a:rPr>
              <a:t>из 14 общественных советов при комитетах и управлениях Правительства края</a:t>
            </a:r>
            <a:endParaRPr lang="ru-RU" sz="1400" b="1" dirty="0">
              <a:solidFill>
                <a:srgbClr val="00963D"/>
              </a:solidFill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08967" y="1960973"/>
            <a:ext cx="1085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spc="-150" dirty="0" smtClean="0">
                <a:solidFill>
                  <a:srgbClr val="11A6F9"/>
                </a:solidFill>
                <a:ea typeface="Tahoma" pitchFamily="34" charset="0"/>
                <a:cs typeface="Tahoma" pitchFamily="34" charset="0"/>
              </a:rPr>
              <a:t>1</a:t>
            </a:r>
            <a:endParaRPr lang="ru-RU" sz="8000" b="1" spc="-150" dirty="0">
              <a:solidFill>
                <a:srgbClr val="11A6F9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915203" y="3025288"/>
            <a:ext cx="17597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963D"/>
                </a:solidFill>
                <a:cs typeface="Arial" panose="020B0604020202020204" pitchFamily="34" charset="0"/>
              </a:rPr>
              <a:t>место</a:t>
            </a:r>
            <a:endParaRPr lang="ru-RU" sz="1400" b="1" dirty="0">
              <a:solidFill>
                <a:srgbClr val="00963D"/>
              </a:solidFill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11042" y="1671770"/>
            <a:ext cx="25597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963D"/>
                </a:solidFill>
                <a:cs typeface="Arial" panose="020B0604020202020204" pitchFamily="34" charset="0"/>
              </a:rPr>
              <a:t>ПО ИТОГАМ 1 ПОЛУГОДИЯ 2018 г.</a:t>
            </a:r>
            <a:endParaRPr lang="ru-RU" sz="1600" b="1" dirty="0">
              <a:solidFill>
                <a:srgbClr val="00963D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-4" y="0"/>
            <a:ext cx="9144005" cy="5143500"/>
            <a:chOff x="-4" y="0"/>
            <a:chExt cx="9144005" cy="5143500"/>
          </a:xfrm>
        </p:grpSpPr>
        <p:pic>
          <p:nvPicPr>
            <p:cNvPr id="7" name="Рисунок 6" descr="1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Рисунок 8" descr="прозрачная плашка.png"/>
            <p:cNvPicPr>
              <a:picLocks noChangeAspect="1"/>
            </p:cNvPicPr>
            <p:nvPr/>
          </p:nvPicPr>
          <p:blipFill>
            <a:blip r:embed="rId3" cstate="print"/>
            <a:srcRect b="40915"/>
            <a:stretch>
              <a:fillRect/>
            </a:stretch>
          </p:blipFill>
          <p:spPr>
            <a:xfrm>
              <a:off x="3011535" y="2022527"/>
              <a:ext cx="6132466" cy="3120973"/>
            </a:xfrm>
            <a:prstGeom prst="rect">
              <a:avLst/>
            </a:prstGeom>
          </p:spPr>
        </p:pic>
        <p:pic>
          <p:nvPicPr>
            <p:cNvPr id="10" name="Рисунок 9" descr="прозрачная плашка.png"/>
            <p:cNvPicPr>
              <a:picLocks noChangeAspect="1"/>
            </p:cNvPicPr>
            <p:nvPr/>
          </p:nvPicPr>
          <p:blipFill>
            <a:blip r:embed="rId3" cstate="print"/>
            <a:srcRect b="35408"/>
            <a:stretch>
              <a:fillRect/>
            </a:stretch>
          </p:blipFill>
          <p:spPr>
            <a:xfrm rot="10800000">
              <a:off x="-4" y="0"/>
              <a:ext cx="6163297" cy="342900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3026326" y="4023562"/>
            <a:ext cx="455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председатель общественного совета при министерстве торговли, пищевой и перерабатывающей промышленности края,</a:t>
            </a:r>
          </a:p>
          <a:p>
            <a:pPr algn="r"/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г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енеральный директор АО «Ликеро-водочный завод «Хабаровский»</a:t>
            </a:r>
            <a:endParaRPr lang="ru-RU" sz="1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26327" y="3204391"/>
            <a:ext cx="4578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Лось</a:t>
            </a:r>
            <a:endParaRPr lang="en-US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Татьяна Анатольевна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07576" y="1127300"/>
            <a:ext cx="7130955" cy="1597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800" b="1" spc="-150" dirty="0" smtClean="0">
                <a:solidFill>
                  <a:srgbClr val="009FE3"/>
                </a:solidFill>
                <a:latin typeface="+mj-lt"/>
                <a:cs typeface="Arial" panose="020B0604020202020204" pitchFamily="34" charset="0"/>
              </a:rPr>
              <a:t>О работе общественного совета при министерстве торговли, пищевой и перерабатывающей промышленности края</a:t>
            </a:r>
          </a:p>
        </p:txBody>
      </p:sp>
    </p:spTree>
    <p:extLst>
      <p:ext uri="{BB962C8B-B14F-4D97-AF65-F5344CB8AC3E}">
        <p14:creationId xmlns:p14="http://schemas.microsoft.com/office/powerpoint/2010/main" val="26421881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5987</TotalTime>
  <Words>253</Words>
  <Application>Microsoft Office PowerPoint</Application>
  <PresentationFormat>Экран (16:9)</PresentationFormat>
  <Paragraphs>51</Paragraphs>
  <Slides>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Century Gothic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Миистерство финансов Хабаровского края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Кузнецов Дмитрий Николаевич</dc:creator>
  <cp:lastModifiedBy>Свищ Елена Николаевна</cp:lastModifiedBy>
  <cp:revision>434</cp:revision>
  <cp:lastPrinted>2018-10-11T07:12:18Z</cp:lastPrinted>
  <dcterms:created xsi:type="dcterms:W3CDTF">2017-11-20T22:10:34Z</dcterms:created>
  <dcterms:modified xsi:type="dcterms:W3CDTF">2018-10-29T00:22:26Z</dcterms:modified>
</cp:coreProperties>
</file>