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5"/>
  </p:notesMasterIdLst>
  <p:sldIdLst>
    <p:sldId id="579" r:id="rId2"/>
    <p:sldId id="526" r:id="rId3"/>
    <p:sldId id="563" r:id="rId4"/>
    <p:sldId id="565" r:id="rId5"/>
    <p:sldId id="566" r:id="rId6"/>
    <p:sldId id="567" r:id="rId7"/>
    <p:sldId id="575" r:id="rId8"/>
    <p:sldId id="568" r:id="rId9"/>
    <p:sldId id="576" r:id="rId10"/>
    <p:sldId id="570" r:id="rId11"/>
    <p:sldId id="572" r:id="rId12"/>
    <p:sldId id="577" r:id="rId13"/>
    <p:sldId id="578" r:id="rId14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9E"/>
    <a:srgbClr val="0000FF"/>
    <a:srgbClr val="660066"/>
    <a:srgbClr val="006600"/>
    <a:srgbClr val="29FF8A"/>
    <a:srgbClr val="9966FF"/>
    <a:srgbClr val="FF6600"/>
    <a:srgbClr val="008000"/>
    <a:srgbClr val="FF3399"/>
    <a:srgbClr val="8E2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4" autoAdjust="0"/>
    <p:restoredTop sz="76512" autoAdjust="0"/>
  </p:normalViewPr>
  <p:slideViewPr>
    <p:cSldViewPr>
      <p:cViewPr varScale="1">
        <p:scale>
          <a:sx n="55" d="100"/>
          <a:sy n="55" d="100"/>
        </p:scale>
        <p:origin x="7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6572"/>
          </a:xfrm>
          <a:prstGeom prst="rect">
            <a:avLst/>
          </a:prstGeom>
        </p:spPr>
        <p:txBody>
          <a:bodyPr vert="horz" wrap="square" lIns="92089" tIns="46045" rIns="92089" bIns="4604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0"/>
            <a:ext cx="2946246" cy="496572"/>
          </a:xfrm>
          <a:prstGeom prst="rect">
            <a:avLst/>
          </a:prstGeom>
        </p:spPr>
        <p:txBody>
          <a:bodyPr vert="horz" wrap="square" lIns="92089" tIns="46045" rIns="92089" bIns="4604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F0C3573-2D9E-4004-9E5D-1D108BAFCE95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9" tIns="46045" rIns="92089" bIns="4604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8" y="4715034"/>
            <a:ext cx="5439101" cy="4467546"/>
          </a:xfrm>
          <a:prstGeom prst="rect">
            <a:avLst/>
          </a:prstGeom>
        </p:spPr>
        <p:txBody>
          <a:bodyPr vert="horz" wrap="square" lIns="92089" tIns="46045" rIns="92089" bIns="4604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470"/>
            <a:ext cx="2946247" cy="496571"/>
          </a:xfrm>
          <a:prstGeom prst="rect">
            <a:avLst/>
          </a:prstGeom>
        </p:spPr>
        <p:txBody>
          <a:bodyPr vert="horz" wrap="square" lIns="92089" tIns="46045" rIns="92089" bIns="4604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28470"/>
            <a:ext cx="2946246" cy="496571"/>
          </a:xfrm>
          <a:prstGeom prst="rect">
            <a:avLst/>
          </a:prstGeom>
        </p:spPr>
        <p:txBody>
          <a:bodyPr vert="horz" wrap="square" lIns="92089" tIns="46045" rIns="92089" bIns="4604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1B0D610D-CBE1-4EF2-BCFE-E66D0DB5FB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6847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D610D-CBE1-4EF2-BCFE-E66D0DB5FBB7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018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97AE2D-86FC-4047-A40F-DC543AF4B271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1781E-DAE9-4853-BDC1-8003C37328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021061"/>
      </p:ext>
    </p:extLst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9CEDFA-F861-40D1-B2A0-EB47BFD41E2F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FABF1-97A5-4AE4-BC7D-83DF36EF9E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8621346"/>
      </p:ext>
    </p:extLst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BA8C5D-08D2-46DF-B51E-676A26B807D1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A50DF-27CA-4D6E-846C-6E0E143BB2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6134049"/>
      </p:ext>
    </p:extLst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BB2453-4723-4BCD-872E-C931D5CA1216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F8C6F-7FE3-4F03-89AF-BB20701150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7078383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249A95-8789-42BA-BA97-14F5A9639195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B27ED-2F57-4305-A23C-2DB61C975F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1257307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9DE114-193D-4439-BA46-C094301D08E2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48919-C931-4ED5-9B88-B6E9F2218D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7693655"/>
      </p:ext>
    </p:extLst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0217C9-EB1F-4E25-BFB5-2B67AA767D61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C2E8A-7129-4744-833C-FF85C4D0A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0409260"/>
      </p:ext>
    </p:extLst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DDAC88-6B95-4C04-B31F-CECDC7828E78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D0CBC-DAC7-433F-8662-60956D7735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8552724"/>
      </p:ext>
    </p:extLst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D684C6-FD0A-4991-A38B-3D90A2B280DE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A0B76-5DB8-40C0-94E8-9B1C0AF639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6569900"/>
      </p:ext>
    </p:extLst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DAC3C5-7319-4962-B7AA-B7DECFA21D0B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563B8-A5BB-4EBB-99CC-4279FDBD52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5967809"/>
      </p:ext>
    </p:extLst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14E96E-BDD7-4EE7-AC2B-8ED41295CD28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C79F2-CC20-4273-A52F-35571EB522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2050597"/>
      </p:ext>
    </p:extLst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rgbClr val="D4E2F4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86361F81-0173-4156-AC22-3737D4412D40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701BAC4-4679-4B55-BBA3-F3AEDFD369D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>
    <p:diamond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50" y="5143512"/>
            <a:ext cx="8572500" cy="171448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3200" dirty="0" smtClean="0">
                <a:solidFill>
                  <a:srgbClr val="002060"/>
                </a:solidFill>
              </a:rPr>
              <a:t>Глава Мичуринского сельского поселения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85720" y="3857628"/>
            <a:ext cx="857256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Шадрин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Александр Павлович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1357298"/>
            <a:ext cx="9144000" cy="257176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О развитии территориального общественного самоуправления в Мичуринском сельском поселении Хабаровского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17066813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959566" y="116631"/>
            <a:ext cx="7672806" cy="192588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Проект «Наша мечта» - строительство детской игровой площадки по ул. Мира с.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Виноградовка, ТОС «Команда» Общая стоимость проекта составила: 226830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краевого бюджета: 166180,00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бюджета Мичуринского СП: 18900,00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 внебюджетные источники финансирования проекта: 41750,00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92" t="1527" r="507" b="1795"/>
          <a:stretch/>
        </p:blipFill>
        <p:spPr>
          <a:xfrm>
            <a:off x="959566" y="2140360"/>
            <a:ext cx="3897087" cy="21989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87" t="3177" r="2928" b="4670"/>
          <a:stretch/>
        </p:blipFill>
        <p:spPr>
          <a:xfrm>
            <a:off x="3704525" y="4437112"/>
            <a:ext cx="2304256" cy="2164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057" t="3166" r="1666" b="1662"/>
          <a:stretch/>
        </p:blipFill>
        <p:spPr>
          <a:xfrm>
            <a:off x="6084169" y="4437112"/>
            <a:ext cx="2548203" cy="2164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659" t="3178" r="1593" b="2740"/>
          <a:stretch/>
        </p:blipFill>
        <p:spPr>
          <a:xfrm>
            <a:off x="1036848" y="4437113"/>
            <a:ext cx="2592289" cy="21646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896" t="1527" r="1309" b="1171"/>
          <a:stretch/>
        </p:blipFill>
        <p:spPr>
          <a:xfrm>
            <a:off x="4953812" y="2147054"/>
            <a:ext cx="3678560" cy="221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11560" y="2420888"/>
            <a:ext cx="820891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софинансирование проектов ТОС в грантовской </a:t>
            </a:r>
            <a:r>
              <a:rPr lang="ru-RU" dirty="0" smtClean="0"/>
              <a:t>деятельности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5819" y="3196817"/>
            <a:ext cx="820891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проведение семинаров, круглых столов </a:t>
            </a:r>
            <a:r>
              <a:rPr lang="ru-RU" dirty="0"/>
              <a:t>и </a:t>
            </a:r>
            <a:r>
              <a:rPr lang="ru-RU" dirty="0" smtClean="0"/>
              <a:t>информационных встреч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3900738"/>
            <a:ext cx="820891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оказание </a:t>
            </a:r>
            <a:r>
              <a:rPr lang="ru-RU" dirty="0"/>
              <a:t>информационно-консультативной поддержки по созданию ТОС на территории Мичуринского сельского поселения.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1560" y="4604659"/>
            <a:ext cx="820891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Издание буклетов </a:t>
            </a:r>
            <a:r>
              <a:rPr lang="ru-RU" dirty="0"/>
              <a:t>о деятельности </a:t>
            </a:r>
            <a:r>
              <a:rPr lang="ru-RU" dirty="0" smtClean="0"/>
              <a:t>ТОС Мичуринского </a:t>
            </a:r>
            <a:r>
              <a:rPr lang="ru-RU" dirty="0"/>
              <a:t>сельского поселения</a:t>
            </a:r>
          </a:p>
        </p:txBody>
      </p:sp>
      <p:sp>
        <p:nvSpPr>
          <p:cNvPr id="9" name="Овал 8"/>
          <p:cNvSpPr/>
          <p:nvPr/>
        </p:nvSpPr>
        <p:spPr>
          <a:xfrm>
            <a:off x="611560" y="260648"/>
            <a:ext cx="8208912" cy="18722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1F497D"/>
                </a:solidFill>
              </a:rPr>
              <a:t>программа «Содействие развитию социально ориентированных некоммерческих организаций и территориального общественного самоуправления в Мичуринском сельском поселении на 2017-2018 годы»</a:t>
            </a:r>
          </a:p>
        </p:txBody>
      </p:sp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978338"/>
              </p:ext>
            </p:extLst>
          </p:nvPr>
        </p:nvGraphicFramePr>
        <p:xfrm>
          <a:off x="302733" y="908720"/>
          <a:ext cx="8373721" cy="736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9180">
                  <a:extLst>
                    <a:ext uri="{9D8B030D-6E8A-4147-A177-3AD203B41FA5}">
                      <a16:colId xmlns:a16="http://schemas.microsoft.com/office/drawing/2014/main" xmlns="" val="3454220421"/>
                    </a:ext>
                  </a:extLst>
                </a:gridCol>
                <a:gridCol w="3293639">
                  <a:extLst>
                    <a:ext uri="{9D8B030D-6E8A-4147-A177-3AD203B41FA5}">
                      <a16:colId xmlns:a16="http://schemas.microsoft.com/office/drawing/2014/main" xmlns="" val="2913888379"/>
                    </a:ext>
                  </a:extLst>
                </a:gridCol>
                <a:gridCol w="2600902">
                  <a:extLst>
                    <a:ext uri="{9D8B030D-6E8A-4147-A177-3AD203B41FA5}">
                      <a16:colId xmlns:a16="http://schemas.microsoft.com/office/drawing/2014/main" xmlns="" val="802883196"/>
                    </a:ext>
                  </a:extLst>
                </a:gridCol>
              </a:tblGrid>
              <a:tr h="462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Средства краевого бюджета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Средства бюджета Мичуринского СП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Внебюджетные источники финансирования проекта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4130188"/>
                  </a:ext>
                </a:extLst>
              </a:tr>
              <a:tr h="231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1 106 373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36 900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558 026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96256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07704" y="350464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Привлекаемые денежные средства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02" t="2730" r="1923" b="2046"/>
          <a:stretch/>
        </p:blipFill>
        <p:spPr>
          <a:xfrm>
            <a:off x="302733" y="1844824"/>
            <a:ext cx="2744146" cy="2123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000" t="7752" r="5000" b="5853"/>
          <a:stretch/>
        </p:blipFill>
        <p:spPr>
          <a:xfrm>
            <a:off x="3096560" y="1844824"/>
            <a:ext cx="2749001" cy="2123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553" t="1428" r="699" b="1366"/>
          <a:stretch/>
        </p:blipFill>
        <p:spPr>
          <a:xfrm>
            <a:off x="5895242" y="1844824"/>
            <a:ext cx="2781213" cy="2104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623" t="668" r="1610" b="879"/>
          <a:stretch/>
        </p:blipFill>
        <p:spPr>
          <a:xfrm>
            <a:off x="281638" y="4065466"/>
            <a:ext cx="2778194" cy="2315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553" t="1223" r="699" b="2043"/>
          <a:stretch/>
        </p:blipFill>
        <p:spPr>
          <a:xfrm>
            <a:off x="5875582" y="4062453"/>
            <a:ext cx="2800873" cy="23186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995" t="2648" b="878"/>
          <a:stretch/>
        </p:blipFill>
        <p:spPr>
          <a:xfrm>
            <a:off x="3110136" y="4065466"/>
            <a:ext cx="2735426" cy="231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50" y="5143512"/>
            <a:ext cx="8572500" cy="171448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3200" dirty="0" smtClean="0">
                <a:solidFill>
                  <a:srgbClr val="254061"/>
                </a:solidFill>
              </a:rPr>
              <a:t>Глава Мичуринского сельского поселения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85720" y="3857628"/>
            <a:ext cx="857256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Шадрин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Александр Павлович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1357298"/>
            <a:ext cx="9144000" cy="257176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3200" b="1" dirty="0" smtClean="0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 развитии территориального общественного самоуправления в Мичуринском сельском поселении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244482" cy="3120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73017"/>
            <a:ext cx="4070256" cy="30522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73016"/>
            <a:ext cx="4244482" cy="3052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6320"/>
            <a:ext cx="421427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23528" y="2275997"/>
            <a:ext cx="4248472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ТОС «Радуга» </a:t>
            </a:r>
            <a:endParaRPr lang="ru-RU" dirty="0" smtClean="0"/>
          </a:p>
          <a:p>
            <a:pPr algn="ctr"/>
            <a:r>
              <a:rPr lang="ru-RU" dirty="0" smtClean="0"/>
              <a:t>с</a:t>
            </a:r>
            <a:r>
              <a:rPr lang="ru-RU" dirty="0"/>
              <a:t>. </a:t>
            </a:r>
            <a:r>
              <a:rPr lang="ru-RU" dirty="0" smtClean="0"/>
              <a:t>Федоровка</a:t>
            </a:r>
          </a:p>
          <a:p>
            <a:pPr algn="ctr"/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границах ТОС проживает 610 человек</a:t>
            </a:r>
          </a:p>
        </p:txBody>
      </p:sp>
      <p:sp>
        <p:nvSpPr>
          <p:cNvPr id="5" name="Овал 4"/>
          <p:cNvSpPr/>
          <p:nvPr/>
        </p:nvSpPr>
        <p:spPr>
          <a:xfrm>
            <a:off x="4932040" y="2268441"/>
            <a:ext cx="3816424" cy="1447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ТОС «Команда» </a:t>
            </a:r>
            <a:endParaRPr lang="ru-RU" dirty="0" smtClean="0"/>
          </a:p>
          <a:p>
            <a:pPr algn="ctr"/>
            <a:r>
              <a:rPr lang="ru-RU" dirty="0" smtClean="0"/>
              <a:t>с</a:t>
            </a:r>
            <a:r>
              <a:rPr lang="ru-RU" dirty="0"/>
              <a:t>. </a:t>
            </a:r>
            <a:r>
              <a:rPr lang="ru-RU" dirty="0" smtClean="0"/>
              <a:t>Виноградовка </a:t>
            </a:r>
          </a:p>
          <a:p>
            <a:pPr algn="ctr"/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границах ТОС проживает 418 </a:t>
            </a:r>
            <a:r>
              <a:rPr lang="ru-RU" dirty="0" smtClean="0"/>
              <a:t>человек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467544" y="3940195"/>
            <a:ext cx="4238330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ТОС «Содружество</a:t>
            </a:r>
            <a:r>
              <a:rPr lang="ru-RU" dirty="0" smtClean="0"/>
              <a:t>»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с. </a:t>
            </a:r>
            <a:r>
              <a:rPr lang="ru-RU" dirty="0" smtClean="0"/>
              <a:t>Виноградовка</a:t>
            </a:r>
          </a:p>
          <a:p>
            <a:pPr algn="ctr"/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границах ТОС проживает 420 человек. </a:t>
            </a:r>
          </a:p>
        </p:txBody>
      </p:sp>
      <p:sp>
        <p:nvSpPr>
          <p:cNvPr id="7" name="Овал 6"/>
          <p:cNvSpPr/>
          <p:nvPr/>
        </p:nvSpPr>
        <p:spPr>
          <a:xfrm>
            <a:off x="4932040" y="3940195"/>
            <a:ext cx="3960440" cy="1501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ТОС «Перспективный» с. </a:t>
            </a:r>
            <a:r>
              <a:rPr lang="ru-RU" dirty="0" smtClean="0"/>
              <a:t>Мичуринское</a:t>
            </a:r>
          </a:p>
          <a:p>
            <a:pPr algn="ctr"/>
            <a:r>
              <a:rPr lang="ru-RU" dirty="0" smtClean="0"/>
              <a:t> в </a:t>
            </a:r>
            <a:r>
              <a:rPr lang="ru-RU" dirty="0"/>
              <a:t>границах ТОС проживает 357 человек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79812" y="212206"/>
            <a:ext cx="3960440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территории Мичуринского сельского поселения организовано </a:t>
            </a:r>
          </a:p>
          <a:p>
            <a:pPr algn="ctr"/>
            <a:r>
              <a:rPr lang="ru-RU" dirty="0"/>
              <a:t>четыре ТОС </a:t>
            </a:r>
          </a:p>
        </p:txBody>
      </p:sp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395536" y="116632"/>
            <a:ext cx="8496944" cy="13681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По итогам краевого конкурса предоставлены гранты по 6 проектам: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1688836"/>
            <a:ext cx="8784976" cy="592158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Проект «Пешеходный мост» - реконструкция пешеходного моста, ТОС «Перспективный».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3335" y="2441958"/>
            <a:ext cx="8784976" cy="702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«Счастливое детство» - строительство детской игровой площадки по ул. Набережная с. Мичуринское, ТОС «Перспективный»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39385" y="3348637"/>
            <a:ext cx="8784976" cy="704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«Чистая улица» - строительство контейнерной площадки и установка мусорных баков ул. Набережная с. Мичуринское ТОС «Перспективный»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2339" y="4257571"/>
            <a:ext cx="8784976" cy="624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«Сельская дорога» - ремонт дороги по ул. Зелёная с. Виноградовка ТОС «Содружество»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49938" y="5085689"/>
            <a:ext cx="8784976" cy="575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«Улыбка» ТОС «Радуга» - строительство детской игровой площадки ул. Зелёная с. Федоровка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42339" y="5865300"/>
            <a:ext cx="8784976" cy="660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«Наша мечта» - строительство </a:t>
            </a:r>
            <a:r>
              <a:rPr lang="ru-RU" dirty="0" smtClean="0"/>
              <a:t>детской игровой </a:t>
            </a:r>
            <a:r>
              <a:rPr lang="ru-RU" dirty="0"/>
              <a:t>площадки по ул. Мира с. Виноградовка, ТОС «</a:t>
            </a:r>
            <a:r>
              <a:rPr lang="ru-RU" dirty="0" smtClean="0"/>
              <a:t>Команда»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214414" y="0"/>
            <a:ext cx="6500858" cy="17144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Проект «Пешеходный мост» - реконструкция пешеходного моста, ТОС «Перспективный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Привлечено к реализации проекта 34 гражданина.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 Общая стоимость проекта составила: 84775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краевого бюджета: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40640,00</a:t>
            </a:r>
            <a:endParaRPr lang="ru-RU" sz="1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916832"/>
            <a:ext cx="3960438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789041"/>
            <a:ext cx="2808311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1" y="3786404"/>
            <a:ext cx="2592287" cy="2594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3786404"/>
            <a:ext cx="2669071" cy="2594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5" y="1900808"/>
            <a:ext cx="4037223" cy="18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539552" y="116632"/>
            <a:ext cx="8136904" cy="139993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Проект «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Счастливое детство» - строительство детской игровой площадки по ул. Набережная с. Мичуринское, ТОС «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Перспективный» </a:t>
            </a:r>
            <a:endParaRPr lang="ru-RU" sz="15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Общая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стоимость проекта составила: 302230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краевого бюджета: 198130,00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60580"/>
            <a:ext cx="2808312" cy="2344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94" y="4149082"/>
            <a:ext cx="2881064" cy="2527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659" y="4159831"/>
            <a:ext cx="2779102" cy="2520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203" y="4139751"/>
            <a:ext cx="2664296" cy="2527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7143" t="5523" r="7143" b="6110"/>
          <a:stretch/>
        </p:blipFill>
        <p:spPr>
          <a:xfrm>
            <a:off x="6190187" y="1700808"/>
            <a:ext cx="267031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l="5217" t="4644" r="6768" b="5960"/>
          <a:stretch/>
        </p:blipFill>
        <p:spPr>
          <a:xfrm>
            <a:off x="3251449" y="1700808"/>
            <a:ext cx="280831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85720" y="3857628"/>
            <a:ext cx="857256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6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1357298"/>
            <a:ext cx="9144000" cy="2571768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 sz="3200" b="1" dirty="0" smtClean="0">
              <a:solidFill>
                <a:srgbClr val="10253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altLang="ru-RU" sz="3200" b="1" dirty="0" smtClean="0">
              <a:solidFill>
                <a:srgbClr val="10253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999050" y="55546"/>
            <a:ext cx="7389374" cy="16920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Проект «Чистая улица» - строительство контейнерной площадки и установка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мусорных баков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ул. Набережная с. Мичуринское ТОС «Перспективный» 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Общая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стоимость проекта составила: 71 000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-средства краевого бюджета: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55200,00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- внебюджетные источники финансирования проекта: 15800,00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06" t="2315" r="2789" b="3981"/>
          <a:stretch/>
        </p:blipFill>
        <p:spPr>
          <a:xfrm>
            <a:off x="999050" y="1758510"/>
            <a:ext cx="3600400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06" t="1872" r="2789" b="3118"/>
          <a:stretch/>
        </p:blipFill>
        <p:spPr>
          <a:xfrm>
            <a:off x="999050" y="3929066"/>
            <a:ext cx="3600400" cy="2705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855" t="1103" r="2432" b="3194"/>
          <a:stretch/>
        </p:blipFill>
        <p:spPr>
          <a:xfrm>
            <a:off x="4716014" y="3929066"/>
            <a:ext cx="3744417" cy="27059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997" t="2290" r="2432" b="4958"/>
          <a:stretch/>
        </p:blipFill>
        <p:spPr>
          <a:xfrm>
            <a:off x="4716014" y="1791167"/>
            <a:ext cx="3744417" cy="2055575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00743" y="116633"/>
            <a:ext cx="7714595" cy="18754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Проект «Сельская дорога» - ремонт дороги по ул. Зелёная с. Виноградовка ТОС «Содружество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Общая стоимость проекта составила: 432160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краевого бюджета: 246000,00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бюджета Мичуринского СП: 18000,00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 внебюджетные источники финансирования проекта: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168160,00</a:t>
            </a:r>
            <a:endParaRPr lang="ru-RU" sz="1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87" t="1355" r="1887" b="2474"/>
          <a:stretch/>
        </p:blipFill>
        <p:spPr>
          <a:xfrm>
            <a:off x="500743" y="2024743"/>
            <a:ext cx="3855233" cy="1774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82" t="3108" r="2564"/>
          <a:stretch/>
        </p:blipFill>
        <p:spPr>
          <a:xfrm>
            <a:off x="500743" y="3933056"/>
            <a:ext cx="2703106" cy="2244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751" t="3223" r="2779" b="1522"/>
          <a:stretch/>
        </p:blipFill>
        <p:spPr>
          <a:xfrm>
            <a:off x="3347864" y="3933056"/>
            <a:ext cx="2448272" cy="22064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760" t="3189" r="2223" b="2531"/>
          <a:stretch/>
        </p:blipFill>
        <p:spPr>
          <a:xfrm>
            <a:off x="5910943" y="3933056"/>
            <a:ext cx="2333465" cy="22064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71" r="1415" b="1913"/>
          <a:stretch/>
        </p:blipFill>
        <p:spPr>
          <a:xfrm>
            <a:off x="4499991" y="2024743"/>
            <a:ext cx="3744417" cy="177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4509" y="136606"/>
            <a:ext cx="8136904" cy="16470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Проект «Улыбка» ТОС «Радуга» - строительство детской игровой площадки ул. Зелёная с.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Федоровка</a:t>
            </a:r>
          </a:p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Общая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стоимость проекта составила: 584304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-средства краевого бюджета: 400223,00</a:t>
            </a:r>
          </a:p>
          <a:p>
            <a:pPr algn="ctr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</a:rPr>
              <a:t>внебюджетные источники финансирования проекта: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</a:rPr>
              <a:t>184081,00</a:t>
            </a:r>
            <a:endParaRPr lang="ru-RU" sz="1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55" t="1853" r="1755" b="2616"/>
          <a:stretch/>
        </p:blipFill>
        <p:spPr>
          <a:xfrm>
            <a:off x="539552" y="1844825"/>
            <a:ext cx="4032448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20" t="1823" r="1531" b="2569"/>
          <a:stretch/>
        </p:blipFill>
        <p:spPr>
          <a:xfrm>
            <a:off x="539552" y="4365103"/>
            <a:ext cx="2835019" cy="23042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941" t="1823" r="2941" b="2569"/>
          <a:stretch/>
        </p:blipFill>
        <p:spPr>
          <a:xfrm>
            <a:off x="3491881" y="4365104"/>
            <a:ext cx="2448272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537" t="1360" r="2281" b="2557"/>
          <a:stretch/>
        </p:blipFill>
        <p:spPr>
          <a:xfrm>
            <a:off x="6033525" y="4343400"/>
            <a:ext cx="2677887" cy="2325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797" t="1853" r="1196" b="2616"/>
          <a:stretch/>
        </p:blipFill>
        <p:spPr>
          <a:xfrm>
            <a:off x="4644009" y="1844825"/>
            <a:ext cx="406740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302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4885</TotalTime>
  <Words>545</Words>
  <Application>Microsoft Office PowerPoint</Application>
  <PresentationFormat>Экран (4:3)</PresentationFormat>
  <Paragraphs>65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Глава Мичуринского сельского поселения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Глава Мичуринского сельского поселения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реализации проектов  развития муниципальных образований Хабаровского края, основанных на местных инициативах граждан</dc:title>
  <dc:creator>Калинчук</dc:creator>
  <cp:lastModifiedBy>Свищ Елена Николаевна</cp:lastModifiedBy>
  <cp:revision>499</cp:revision>
  <cp:lastPrinted>2018-09-06T00:30:23Z</cp:lastPrinted>
  <dcterms:created xsi:type="dcterms:W3CDTF">2014-09-24T09:43:29Z</dcterms:created>
  <dcterms:modified xsi:type="dcterms:W3CDTF">2018-10-29T00:16:54Z</dcterms:modified>
</cp:coreProperties>
</file>