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6" r:id="rId3"/>
    <p:sldId id="282" r:id="rId4"/>
    <p:sldId id="283" r:id="rId5"/>
    <p:sldId id="267" r:id="rId6"/>
    <p:sldId id="265" r:id="rId7"/>
    <p:sldId id="268" r:id="rId8"/>
    <p:sldId id="284" r:id="rId9"/>
    <p:sldId id="269" r:id="rId10"/>
    <p:sldId id="285" r:id="rId11"/>
    <p:sldId id="270" r:id="rId12"/>
    <p:sldId id="274" r:id="rId13"/>
    <p:sldId id="271" r:id="rId14"/>
    <p:sldId id="272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8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Национальности </a:t>
            </a:r>
            <a:r>
              <a:rPr lang="ru-RU" sz="3200" dirty="0">
                <a:solidFill>
                  <a:srgbClr val="FF0000"/>
                </a:solidFill>
              </a:rPr>
              <a:t>учеников гимназии</a:t>
            </a:r>
          </a:p>
        </c:rich>
      </c:tx>
      <c:layout>
        <c:manualLayout>
          <c:xMode val="edge"/>
          <c:yMode val="edge"/>
          <c:x val="0.1704845883414083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02149305814836E-2"/>
          <c:y val="0.22012244366010614"/>
          <c:w val="0.71588414128849076"/>
          <c:h val="0.73465466087813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нциональности учеников гимназии</c:v>
                </c:pt>
              </c:strCache>
            </c:strRef>
          </c:tx>
          <c:dPt>
            <c:idx val="0"/>
            <c:bubble3D val="0"/>
            <c:explosion val="2"/>
          </c:dPt>
          <c:cat>
            <c:strRef>
              <c:f>Лист1!$A$2:$A$9</c:f>
              <c:strCache>
                <c:ptCount val="8"/>
                <c:pt idx="0">
                  <c:v>русские</c:v>
                </c:pt>
                <c:pt idx="1">
                  <c:v>народы Кавказа</c:v>
                </c:pt>
                <c:pt idx="2">
                  <c:v>народы Ср.Азии</c:v>
                </c:pt>
                <c:pt idx="3">
                  <c:v>евреи</c:v>
                </c:pt>
                <c:pt idx="4">
                  <c:v>корейцы</c:v>
                </c:pt>
                <c:pt idx="5">
                  <c:v>украинцы</c:v>
                </c:pt>
                <c:pt idx="6">
                  <c:v>белорусы</c:v>
                </c:pt>
                <c:pt idx="7">
                  <c:v>татары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49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  <c:pt idx="6">
                  <c:v>8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01454027876678"/>
          <c:y val="0.30668672141841785"/>
          <c:w val="0.24363766047852606"/>
          <c:h val="0.543436769133913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4444007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sz="5400" b="1" dirty="0">
                <a:solidFill>
                  <a:prstClr val="white"/>
                </a:solidFill>
                <a:ea typeface="+mj-ea"/>
                <a:cs typeface="+mj-cs"/>
              </a:rPr>
              <a:t>Реализация проекта</a:t>
            </a:r>
            <a: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b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5400" b="1" dirty="0" smtClean="0">
                <a:solidFill>
                  <a:srgbClr val="FF0000"/>
                </a:solidFill>
                <a:ea typeface="+mj-ea"/>
                <a:cs typeface="+mj-cs"/>
              </a:rPr>
              <a:t>            </a:t>
            </a:r>
          </a:p>
          <a:p>
            <a:pPr marL="18288" indent="0" algn="ctr">
              <a:buNone/>
            </a:pPr>
            <a: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ea typeface="+mj-ea"/>
                <a:cs typeface="+mj-cs"/>
              </a:rPr>
              <a:t>          « Я</a:t>
            </a:r>
            <a: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  <a:t>, ты, он, она – </a:t>
            </a:r>
            <a:endParaRPr lang="ru-RU" sz="54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18288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ea typeface="+mj-ea"/>
                <a:cs typeface="+mj-cs"/>
              </a:rPr>
              <a:t>             вместе </a:t>
            </a:r>
            <a: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  <a:t>дружная </a:t>
            </a:r>
            <a:r>
              <a:rPr lang="ru-RU" sz="5400" b="1" dirty="0" smtClean="0">
                <a:solidFill>
                  <a:srgbClr val="FF0000"/>
                </a:solidFill>
                <a:ea typeface="+mj-ea"/>
                <a:cs typeface="+mj-cs"/>
              </a:rPr>
              <a:t>       </a:t>
            </a:r>
          </a:p>
          <a:p>
            <a:pPr marL="18288" indent="0" algn="ctr">
              <a:buNone/>
            </a:pPr>
            <a: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ea typeface="+mj-ea"/>
                <a:cs typeface="+mj-cs"/>
              </a:rPr>
              <a:t>           семья</a:t>
            </a:r>
            <a: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  <a:t>!»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543800" cy="216024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>Груздева Светлана Валентиновна – заместитель директора по воспитательной работе МАОУ гимназия №6 </a:t>
            </a:r>
            <a:r>
              <a:rPr lang="ru-RU" sz="2800" dirty="0" err="1">
                <a:solidFill>
                  <a:prstClr val="white"/>
                </a:solidFill>
                <a:ea typeface="+mn-ea"/>
                <a:cs typeface="+mn-cs"/>
              </a:rPr>
              <a:t>г.Хабаровска</a:t>
            </a:r>
            <a:endParaRPr lang="ru-RU" sz="28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4" y="1268760"/>
            <a:ext cx="24845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162" y="980728"/>
            <a:ext cx="4281830" cy="914400"/>
          </a:xfrm>
        </p:spPr>
        <p:txBody>
          <a:bodyPr/>
          <a:lstStyle/>
          <a:p>
            <a:pPr algn="ctr"/>
            <a:r>
              <a:rPr lang="ru-RU" sz="3200" b="1" dirty="0" smtClean="0"/>
              <a:t>Народы </a:t>
            </a:r>
            <a:br>
              <a:rPr lang="ru-RU" sz="3200" b="1" dirty="0" smtClean="0"/>
            </a:br>
            <a:r>
              <a:rPr lang="ru-RU" sz="3200" b="1" dirty="0" smtClean="0"/>
              <a:t>Средней Азии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5262"/>
            <a:ext cx="4968552" cy="373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3" y="332655"/>
            <a:ext cx="3876995" cy="51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29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80928"/>
            <a:ext cx="4248472" cy="122413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Ярмарка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«Кухня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наших народов»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" y="-1"/>
            <a:ext cx="3484087" cy="26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57"/>
            <a:ext cx="3275856" cy="2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4149080"/>
            <a:ext cx="3607216" cy="27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45" y="4149081"/>
            <a:ext cx="3586455" cy="26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70" y="929058"/>
            <a:ext cx="17049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5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fs\Teachers_share\Гульм\Отчеты по добровольчеству\Детская больница\CIMG0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"/>
            <a:ext cx="3851920" cy="2996952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200" b="1" dirty="0" smtClean="0"/>
              <a:t>Подарки для детей ортопедического отделения ДКБ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\\fs\Teachers_share\Гульм\Отчеты по добровольчеству\Детская больница\CIMG0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9" y="0"/>
            <a:ext cx="5459225" cy="40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Фестиваль народных  искусств «Я, ты, он, она – вместе дружная семья!»</a:t>
            </a:r>
            <a:r>
              <a:rPr lang="ru-RU" sz="3600" b="1" dirty="0">
                <a:effectLst/>
              </a:rPr>
              <a:t>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- </a:t>
            </a:r>
            <a:r>
              <a:rPr lang="ru-RU" sz="3600" dirty="0">
                <a:effectLst/>
              </a:rPr>
              <a:t>заключительный праздник проекта. 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" b="7393"/>
          <a:stretch/>
        </p:blipFill>
        <p:spPr bwMode="auto">
          <a:xfrm>
            <a:off x="1907704" y="3068960"/>
            <a:ext cx="5616625" cy="37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50041"/>
            <a:ext cx="5210613" cy="39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 r="3844"/>
          <a:stretch/>
        </p:blipFill>
        <p:spPr bwMode="auto">
          <a:xfrm>
            <a:off x="46436" y="51208"/>
            <a:ext cx="4511429" cy="275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/>
          <a:stretch/>
        </p:blipFill>
        <p:spPr bwMode="auto">
          <a:xfrm>
            <a:off x="4764151" y="51208"/>
            <a:ext cx="4348336" cy="270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4255367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4800" dirty="0" smtClean="0"/>
              <a:t>Спасибо за внимание!</a:t>
            </a:r>
          </a:p>
          <a:p>
            <a:pPr marL="18288" indent="0" algn="ctr">
              <a:buNone/>
            </a:pPr>
            <a:r>
              <a:rPr lang="ru-RU" sz="4800" dirty="0" smtClean="0"/>
              <a:t>Всем удач и успехов!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0543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036496" cy="659735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/>
              </a:rPr>
              <a:t>Главная цель </a:t>
            </a:r>
            <a:r>
              <a:rPr lang="ru-RU" sz="4800" b="1" dirty="0">
                <a:solidFill>
                  <a:srgbClr val="FF0000"/>
                </a:solidFill>
                <a:effectLst/>
              </a:rPr>
              <a:t>проекта: 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  <a:p>
            <a:pPr marL="18288" indent="0" algn="ctr">
              <a:buNone/>
            </a:pPr>
            <a:r>
              <a:rPr lang="ru-RU" sz="2400" b="1" dirty="0" smtClean="0">
                <a:effectLst/>
              </a:rPr>
              <a:t> </a:t>
            </a:r>
            <a:r>
              <a:rPr lang="ru-RU" sz="4000" b="1" dirty="0" smtClean="0">
                <a:effectLst/>
              </a:rPr>
              <a:t>-  </a:t>
            </a:r>
            <a:r>
              <a:rPr lang="ru-RU" sz="4000" b="1" dirty="0">
                <a:effectLst/>
              </a:rPr>
              <a:t>формирование мотивации к диалогу, взаимопониманию и взаимообогащению этнических культур многонационального народа, живущего на территории России </a:t>
            </a:r>
            <a:endParaRPr lang="ru-RU" sz="4000" b="1" dirty="0" smtClean="0">
              <a:effectLst/>
            </a:endParaRPr>
          </a:p>
          <a:p>
            <a:pPr marL="18288" indent="0" algn="ctr">
              <a:buNone/>
            </a:pPr>
            <a:endParaRPr lang="ru-RU" sz="3200" dirty="0">
              <a:effectLst/>
            </a:endParaRPr>
          </a:p>
          <a:p>
            <a:pPr marL="18288" indent="0">
              <a:buNone/>
            </a:pPr>
            <a:r>
              <a:rPr lang="ru-RU" sz="3200" dirty="0">
                <a:effectLst/>
              </a:rPr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6392"/>
            <a:ext cx="2367951" cy="177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71" y="4796393"/>
            <a:ext cx="2418799" cy="181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048672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Вопросы анкеты:</a:t>
            </a:r>
          </a:p>
          <a:p>
            <a:pPr marL="18288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4000" dirty="0" smtClean="0"/>
              <a:t> </a:t>
            </a:r>
            <a:r>
              <a:rPr lang="ru-RU" sz="4000" b="1" dirty="0" smtClean="0"/>
              <a:t>«</a:t>
            </a:r>
            <a:r>
              <a:rPr lang="ru-RU" sz="4000" b="1" dirty="0"/>
              <a:t>К какой национальности относите вы свою семью?» </a:t>
            </a:r>
            <a:endParaRPr lang="ru-RU" sz="4000" b="1" dirty="0" smtClean="0"/>
          </a:p>
          <a:p>
            <a:pPr marL="18288" indent="0" algn="ctr">
              <a:buNone/>
            </a:pPr>
            <a:endParaRPr lang="ru-RU" sz="4000" b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4000" b="1" dirty="0" smtClean="0"/>
              <a:t> </a:t>
            </a:r>
            <a:r>
              <a:rPr lang="ru-RU" sz="4000" b="1" dirty="0"/>
              <a:t>«Если вы по паспорту – русский, есть ли в ваших корнях другие национальности? Какие?»</a:t>
            </a:r>
          </a:p>
        </p:txBody>
      </p:sp>
    </p:spTree>
    <p:extLst>
      <p:ext uri="{BB962C8B-B14F-4D97-AF65-F5344CB8AC3E}">
        <p14:creationId xmlns:p14="http://schemas.microsoft.com/office/powerpoint/2010/main" val="169155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776700"/>
              </p:ext>
            </p:extLst>
          </p:nvPr>
        </p:nvGraphicFramePr>
        <p:xfrm>
          <a:off x="179512" y="188640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373217"/>
            <a:ext cx="9144000" cy="1484784"/>
          </a:xfrm>
        </p:spPr>
        <p:txBody>
          <a:bodyPr/>
          <a:lstStyle/>
          <a:p>
            <a:pPr algn="ctr"/>
            <a:r>
              <a:rPr lang="ru-RU" sz="2800" b="1" dirty="0" smtClean="0"/>
              <a:t>Есть также потомки молдаван</a:t>
            </a:r>
            <a:r>
              <a:rPr lang="ru-RU" sz="2800" b="1" dirty="0"/>
              <a:t>, китайцев, поляков, марийцев, мордвы, немцев, болгар, коми, цыган, </a:t>
            </a:r>
            <a:r>
              <a:rPr lang="ru-RU" sz="2800" b="1" dirty="0" err="1"/>
              <a:t>турков</a:t>
            </a:r>
            <a:r>
              <a:rPr lang="ru-RU" sz="2800" b="1" dirty="0"/>
              <a:t>, румын.</a:t>
            </a:r>
          </a:p>
        </p:txBody>
      </p:sp>
    </p:spTree>
    <p:extLst>
      <p:ext uri="{BB962C8B-B14F-4D97-AF65-F5344CB8AC3E}">
        <p14:creationId xmlns:p14="http://schemas.microsoft.com/office/powerpoint/2010/main" val="40721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036496" cy="6309319"/>
          </a:xfrm>
        </p:spPr>
        <p:txBody>
          <a:bodyPr>
            <a:normAutofit fontScale="92500"/>
          </a:bodyPr>
          <a:lstStyle/>
          <a:p>
            <a:pPr marL="18288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18288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Основные задачи </a:t>
            </a:r>
            <a:r>
              <a:rPr lang="ru-RU" sz="4000" b="1" dirty="0">
                <a:solidFill>
                  <a:srgbClr val="FF0000"/>
                </a:solidFill>
              </a:rPr>
              <a:t>проекта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r>
              <a:rPr lang="ru-RU" sz="3600" b="1" dirty="0" smtClean="0"/>
              <a:t>Узнать </a:t>
            </a:r>
            <a:r>
              <a:rPr lang="ru-RU" sz="3600" b="1" dirty="0"/>
              <a:t>побольше о государствах, являющихся Родиной для этих народов, </a:t>
            </a:r>
            <a:endParaRPr lang="ru-RU" sz="3600" b="1" dirty="0" smtClean="0"/>
          </a:p>
          <a:p>
            <a:pPr algn="ctr">
              <a:buFontTx/>
              <a:buChar char="-"/>
            </a:pPr>
            <a:r>
              <a:rPr lang="ru-RU" sz="3600" b="1" dirty="0" smtClean="0"/>
              <a:t>окунуться </a:t>
            </a:r>
            <a:r>
              <a:rPr lang="ru-RU" sz="3600" b="1" dirty="0"/>
              <a:t>в мир их культуры, познакомиться с их творчеством, </a:t>
            </a:r>
            <a:endParaRPr lang="ru-RU" sz="3600" b="1" dirty="0" smtClean="0"/>
          </a:p>
          <a:p>
            <a:pPr algn="ctr">
              <a:buFontTx/>
              <a:buChar char="-"/>
            </a:pPr>
            <a:r>
              <a:rPr lang="ru-RU" sz="3600" b="1" dirty="0" smtClean="0"/>
              <a:t>понять </a:t>
            </a:r>
            <a:r>
              <a:rPr lang="ru-RU" sz="3600" b="1" dirty="0"/>
              <a:t>и принять их, научиться общаться, уважать друг друга </a:t>
            </a:r>
            <a:endParaRPr lang="ru-RU" sz="3600" b="1" dirty="0" smtClean="0"/>
          </a:p>
          <a:p>
            <a:pPr algn="ctr">
              <a:buFontTx/>
              <a:buChar char="-"/>
            </a:pPr>
            <a:r>
              <a:rPr lang="ru-RU" sz="3600" b="1" dirty="0" smtClean="0"/>
              <a:t>  </a:t>
            </a:r>
            <a:r>
              <a:rPr lang="ru-RU" sz="3600" b="1" dirty="0"/>
              <a:t>с уважением и признанием относиться к людям другой национальности, к их   обычаям, культуре, </a:t>
            </a:r>
            <a:r>
              <a:rPr lang="ru-RU" sz="3600" b="1" dirty="0" smtClean="0"/>
              <a:t>вероисповеданию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86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2757" y="332656"/>
            <a:ext cx="3771243" cy="2664296"/>
          </a:xfrm>
        </p:spPr>
        <p:txBody>
          <a:bodyPr/>
          <a:lstStyle/>
          <a:p>
            <a:pPr algn="ctr"/>
            <a:r>
              <a:rPr lang="ru-RU" sz="20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Проведение и разучивание народных игр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на территории гимназии.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52" y="3134615"/>
            <a:ext cx="5724010" cy="37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537275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4895" y="1050842"/>
            <a:ext cx="4680521" cy="122413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Презентации о родине представляемых народов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2304" r="13130" b="5725"/>
          <a:stretch/>
        </p:blipFill>
        <p:spPr bwMode="auto">
          <a:xfrm>
            <a:off x="11654" y="0"/>
            <a:ext cx="4776370" cy="332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96" y="2924944"/>
            <a:ext cx="5238032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3711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Корейский народ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312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8640"/>
            <a:ext cx="3600400" cy="2670022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200" b="1" dirty="0" smtClean="0"/>
              <a:t>Украинский народ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671361"/>
            <a:ext cx="7543800" cy="57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8662"/>
            <a:ext cx="5040560" cy="378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799384" cy="359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5830"/>
            <a:ext cx="2937226" cy="39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184120"/>
            <a:ext cx="4608512" cy="1405120"/>
          </a:xfrm>
        </p:spPr>
        <p:txBody>
          <a:bodyPr/>
          <a:lstStyle/>
          <a:p>
            <a:pPr algn="ctr"/>
            <a:r>
              <a:rPr lang="ru-RU" sz="3200" b="1" dirty="0" smtClean="0"/>
              <a:t>Русский </a:t>
            </a:r>
            <a:br>
              <a:rPr lang="ru-RU" sz="3200" b="1" dirty="0" smtClean="0"/>
            </a:br>
            <a:r>
              <a:rPr lang="ru-RU" sz="3200" b="1" dirty="0" smtClean="0"/>
              <a:t>народ</a:t>
            </a:r>
            <a:endParaRPr lang="ru-RU" sz="32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24022" b="-11068"/>
          <a:stretch/>
        </p:blipFill>
        <p:spPr bwMode="auto">
          <a:xfrm>
            <a:off x="179512" y="332656"/>
            <a:ext cx="5740886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28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428</TotalTime>
  <Words>204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Груздева Светлана Валентиновна – заместитель директора по воспитательной работе МАОУ гимназия №6 г.Хабаровска</vt:lpstr>
      <vt:lpstr>Презентация PowerPoint</vt:lpstr>
      <vt:lpstr>Презентация PowerPoint</vt:lpstr>
      <vt:lpstr>Есть также потомки молдаван, китайцев, поляков, марийцев, мордвы, немцев, болгар, коми, цыган, турков, румын.</vt:lpstr>
      <vt:lpstr>Презентация PowerPoint</vt:lpstr>
      <vt:lpstr> Проведение и разучивание народных игр  на территории гимназии.</vt:lpstr>
      <vt:lpstr>Презентации о родине представляемых народов</vt:lpstr>
      <vt:lpstr>Презентация PowerPoint</vt:lpstr>
      <vt:lpstr>Русский  народ</vt:lpstr>
      <vt:lpstr>Народы  Средней Азии</vt:lpstr>
      <vt:lpstr>Ярмарка  «Кухня  наших народов»</vt:lpstr>
      <vt:lpstr>Презентация PowerPoint</vt:lpstr>
      <vt:lpstr> Фестиваль народных  искусств «Я, ты, он, она – вместе дружная семья!»  - заключительный праздник проекта.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педагогические проекты как фактор развития субъектной активности детей и подростков</dc:title>
  <dc:creator>Св. Валентиновна</dc:creator>
  <cp:lastModifiedBy>Св. Валентиновна</cp:lastModifiedBy>
  <cp:revision>24</cp:revision>
  <dcterms:created xsi:type="dcterms:W3CDTF">2014-11-18T07:07:18Z</dcterms:created>
  <dcterms:modified xsi:type="dcterms:W3CDTF">2015-10-08T05:56:44Z</dcterms:modified>
</cp:coreProperties>
</file>