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60" r:id="rId3"/>
    <p:sldId id="257" r:id="rId4"/>
    <p:sldId id="261" r:id="rId5"/>
    <p:sldId id="269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89" r:id="rId14"/>
    <p:sldId id="292" r:id="rId15"/>
    <p:sldId id="293" r:id="rId16"/>
    <p:sldId id="270" r:id="rId17"/>
    <p:sldId id="273" r:id="rId18"/>
    <p:sldId id="259" r:id="rId19"/>
    <p:sldId id="271" r:id="rId20"/>
    <p:sldId id="272" r:id="rId21"/>
    <p:sldId id="282" r:id="rId22"/>
    <p:sldId id="284" r:id="rId23"/>
    <p:sldId id="285" r:id="rId24"/>
    <p:sldId id="283" r:id="rId25"/>
    <p:sldId id="274" r:id="rId26"/>
    <p:sldId id="287" r:id="rId27"/>
    <p:sldId id="258" r:id="rId28"/>
    <p:sldId id="275" r:id="rId29"/>
    <p:sldId id="277" r:id="rId30"/>
    <p:sldId id="276" r:id="rId31"/>
    <p:sldId id="279" r:id="rId32"/>
    <p:sldId id="280" r:id="rId33"/>
    <p:sldId id="281" r:id="rId34"/>
    <p:sldId id="286" r:id="rId3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9B886D9-BB4D-4B80-9105-F5A4EA2E99C9}">
          <p14:sldIdLst>
            <p14:sldId id="256"/>
            <p14:sldId id="260"/>
            <p14:sldId id="257"/>
            <p14:sldId id="261"/>
            <p14:sldId id="269"/>
            <p14:sldId id="262"/>
            <p14:sldId id="263"/>
            <p14:sldId id="264"/>
            <p14:sldId id="266"/>
            <p14:sldId id="265"/>
            <p14:sldId id="267"/>
            <p14:sldId id="268"/>
            <p14:sldId id="289"/>
            <p14:sldId id="292"/>
            <p14:sldId id="293"/>
            <p14:sldId id="270"/>
            <p14:sldId id="273"/>
            <p14:sldId id="259"/>
            <p14:sldId id="271"/>
            <p14:sldId id="272"/>
            <p14:sldId id="282"/>
            <p14:sldId id="284"/>
            <p14:sldId id="285"/>
            <p14:sldId id="283"/>
            <p14:sldId id="274"/>
            <p14:sldId id="287"/>
            <p14:sldId id="258"/>
            <p14:sldId id="275"/>
            <p14:sldId id="277"/>
            <p14:sldId id="276"/>
            <p14:sldId id="279"/>
            <p14:sldId id="280"/>
            <p14:sldId id="281"/>
            <p14:sldId id="28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kate:Documents:Lawcs:Grantees:Time_audits%20(&#1074;&#1077;&#1088;&#1089;&#1080;&#1103;%201)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kate:Documents:Lawcs:Grantees:Time_audits%20(&#1074;&#1077;&#1088;&#1089;&#1080;&#1103;%201)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82;&#1072;&#1090;&#1077;&#1088;&#1080;&#1085;&#1072;\Documents\LAWCS\Grantees\Time_audits%20(&#1074;&#1077;&#1088;&#1089;&#1080;&#1103;%201)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kate:Documents:Lawcs:Grantees:Time_audits%20(&#1074;&#1077;&#1088;&#1089;&#1080;&#1103;%201)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kate:Documents:Lawcs:Grantees:Time_audits%20(&#1074;&#1077;&#1088;&#1089;&#1080;&#1103;%201)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800000"/>
                </a:solidFill>
              </a:rPr>
              <a:t>Соответствие законодательству учредительных документов и протоколов руководящих органов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v>Учредительные документы и протоколы высших руководящих органов</c:v>
          </c:tx>
          <c:explosion val="25"/>
          <c:dPt>
            <c:idx val="1"/>
            <c:bubble3D val="0"/>
            <c:spPr>
              <a:solidFill>
                <a:srgbClr val="CCFFCC"/>
              </a:solidFill>
            </c:spPr>
          </c:dPt>
          <c:dPt>
            <c:idx val="2"/>
            <c:bubble3D val="0"/>
            <c:spPr>
              <a:solidFill>
                <a:srgbClr val="FFFB85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Лист4!$A$2:$A$4</c:f>
              <c:strCache>
                <c:ptCount val="3"/>
                <c:pt idx="0">
                  <c:v>Соответствуют</c:v>
                </c:pt>
                <c:pt idx="1">
                  <c:v>В целом соответствуют</c:v>
                </c:pt>
                <c:pt idx="2">
                  <c:v>Есть существенные замечания</c:v>
                </c:pt>
              </c:strCache>
            </c:strRef>
          </c:cat>
          <c:val>
            <c:numRef>
              <c:f>Лист4!$B$2:$B$4</c:f>
              <c:numCache>
                <c:formatCode>0.00%</c:formatCode>
                <c:ptCount val="3"/>
                <c:pt idx="0">
                  <c:v>0.45454545454545398</c:v>
                </c:pt>
                <c:pt idx="1">
                  <c:v>0.45454545454545398</c:v>
                </c:pt>
                <c:pt idx="2">
                  <c:v>9.0909090909090898E-2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829976156495428"/>
          <c:y val="0.25288426481564602"/>
          <c:w val="0.33964079964524357"/>
          <c:h val="0.606511443955366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800000"/>
                </a:solidFill>
              </a:rPr>
              <a:t>Соответствие законодательству учредительных документов и протоколов руководящих органов</a:t>
            </a:r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829976156495428"/>
          <c:y val="0.25288426481564602"/>
          <c:w val="0.33964079964524357"/>
          <c:h val="0.606511443955366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rgbClr val="C00000"/>
                </a:solidFill>
              </a:defRPr>
            </a:pPr>
            <a:r>
              <a:rPr lang="ru-RU">
                <a:solidFill>
                  <a:srgbClr val="C00000"/>
                </a:solidFill>
              </a:rPr>
              <a:t>Соответствие деятельности</a:t>
            </a:r>
            <a:r>
              <a:rPr lang="ru-RU" baseline="0">
                <a:solidFill>
                  <a:srgbClr val="C00000"/>
                </a:solidFill>
              </a:rPr>
              <a:t> организаций налоговому законодательства</a:t>
            </a:r>
            <a:endParaRPr lang="ru-RU">
              <a:solidFill>
                <a:srgbClr val="C00000"/>
              </a:solidFill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v>Договоры</c:v>
          </c:tx>
          <c:explosion val="25"/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4.0240337081147375E-2"/>
                  <c:y val="6.07006848961645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Лист4!$A$38:$A$40</c:f>
              <c:strCache>
                <c:ptCount val="3"/>
                <c:pt idx="0">
                  <c:v>Соответствует</c:v>
                </c:pt>
                <c:pt idx="1">
                  <c:v>В целом соответствует</c:v>
                </c:pt>
                <c:pt idx="2">
                  <c:v>Есть существенные замечания</c:v>
                </c:pt>
              </c:strCache>
            </c:strRef>
          </c:cat>
          <c:val>
            <c:numRef>
              <c:f>Лист4!$B$38:$B$40</c:f>
              <c:numCache>
                <c:formatCode>0</c:formatCode>
                <c:ptCount val="3"/>
                <c:pt idx="0">
                  <c:v>2</c:v>
                </c:pt>
                <c:pt idx="1">
                  <c:v>3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800"/>
            </a:pPr>
            <a:endParaRPr lang="ru-RU"/>
          </a:p>
        </c:txPr>
      </c:legendEntry>
      <c:layout>
        <c:manualLayout>
          <c:xMode val="edge"/>
          <c:yMode val="edge"/>
          <c:x val="0.62288587820308006"/>
          <c:y val="0.33711325353114097"/>
          <c:w val="0.36517389251631244"/>
          <c:h val="0.3067762810466717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800000"/>
                </a:solidFill>
              </a:rPr>
              <a:t>Соответствие законодательству учредительных документов и протоколов руководящих органов</a:t>
            </a:r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829976156495428"/>
          <c:y val="0.25288426481564602"/>
          <c:w val="0.33964079964524357"/>
          <c:h val="0.606511443955366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800000"/>
                </a:solidFill>
              </a:rPr>
              <a:t>Соответствие законодательству учредительных документов и протоколов руководящих органов</a:t>
            </a:r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829976156495428"/>
          <c:y val="0.25288426481564602"/>
          <c:w val="0.33964079964524357"/>
          <c:h val="0.606511443955366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3B0BF-DFA0-4620-AA73-ED67404BB02A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CF148-7DF4-4184-B76D-34686A9A5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651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A747A7-0D2D-432E-A6D4-08DC6FCAE8AF}" type="slidenum">
              <a:rPr kumimoji="0" lang="ru-RU" sz="1200"/>
              <a:pPr eaLnBrk="1" hangingPunct="1"/>
              <a:t>13</a:t>
            </a:fld>
            <a:endParaRPr kumimoji="0" lang="ru-RU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A747A7-0D2D-432E-A6D4-08DC6FCAE8AF}" type="slidenum">
              <a:rPr kumimoji="0" lang="ru-RU" sz="1200"/>
              <a:pPr eaLnBrk="1" hangingPunct="1"/>
              <a:t>14</a:t>
            </a:fld>
            <a:endParaRPr kumimoji="0" lang="ru-RU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A747A7-0D2D-432E-A6D4-08DC6FCAE8AF}" type="slidenum">
              <a:rPr kumimoji="0" lang="ru-RU" sz="1200"/>
              <a:pPr eaLnBrk="1" hangingPunct="1"/>
              <a:t>15</a:t>
            </a:fld>
            <a:endParaRPr kumimoji="0" lang="ru-RU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C94B-52C7-430B-9298-45A05632E37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5FF0-BCD7-4A18-84C6-CE34180702A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C94B-52C7-430B-9298-45A05632E37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5FF0-BCD7-4A18-84C6-CE34180702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2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C94B-52C7-430B-9298-45A05632E37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5FF0-BCD7-4A18-84C6-CE34180702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C94B-52C7-430B-9298-45A05632E37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5FF0-BCD7-4A18-84C6-CE34180702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C94B-52C7-430B-9298-45A05632E37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5FF0-BCD7-4A18-84C6-CE34180702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C94B-52C7-430B-9298-45A05632E37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5FF0-BCD7-4A18-84C6-CE34180702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C94B-52C7-430B-9298-45A05632E37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5FF0-BCD7-4A18-84C6-CE34180702A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C94B-52C7-430B-9298-45A05632E37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5FF0-BCD7-4A18-84C6-CE34180702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C94B-52C7-430B-9298-45A05632E37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5FF0-BCD7-4A18-84C6-CE34180702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5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C94B-52C7-430B-9298-45A05632E37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5FF0-BCD7-4A18-84C6-CE34180702A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5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C94B-52C7-430B-9298-45A05632E37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5FF0-BCD7-4A18-84C6-CE34180702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824C94B-52C7-430B-9298-45A05632E37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77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9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B545FF0-BCD7-4A18-84C6-CE34180702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wcs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1573" y="3104964"/>
            <a:ext cx="7574227" cy="1836204"/>
          </a:xfrm>
        </p:spPr>
        <p:txBody>
          <a:bodyPr/>
          <a:lstStyle/>
          <a:p>
            <a:r>
              <a:rPr lang="ru-RU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Правовое поле для СОНКО</a:t>
            </a:r>
            <a:endParaRPr lang="ru-RU" sz="5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4941168"/>
            <a:ext cx="6858000" cy="1242138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b="1" i="1" dirty="0"/>
              <a:t>Милославская Дарья,</a:t>
            </a:r>
            <a:endParaRPr lang="en-US" b="1" i="1" dirty="0"/>
          </a:p>
          <a:p>
            <a:r>
              <a:rPr lang="ru-RU" b="1" i="1" dirty="0" smtClean="0"/>
              <a:t>Ассоциация «Юристы за гражданское общество» </a:t>
            </a:r>
            <a:r>
              <a:rPr lang="en-US" b="1" i="1" dirty="0" smtClean="0">
                <a:hlinkClick r:id="rId2"/>
              </a:rPr>
              <a:t>www.lawcs.ru</a:t>
            </a:r>
            <a:r>
              <a:rPr lang="en-US" b="1" i="1" dirty="0" smtClean="0"/>
              <a:t> </a:t>
            </a:r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96940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541" y="685800"/>
            <a:ext cx="7862259" cy="463341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Tx/>
              <a:buAutoNum type="arabicParenR"/>
              <a:defRPr/>
            </a:pPr>
            <a:r>
              <a:rPr lang="ru-RU" sz="3400" b="1" dirty="0"/>
              <a:t>истечение срока устранения нарушения, содержащегося в предупреждении, ранее вынесенном некоммерческой организации </a:t>
            </a:r>
            <a:r>
              <a:rPr lang="ru-RU" sz="3400" b="1" dirty="0" smtClean="0"/>
              <a:t>МЮ;</a:t>
            </a:r>
          </a:p>
          <a:p>
            <a:pPr marL="457200" indent="-457200">
              <a:buFontTx/>
              <a:buAutoNum type="arabicParenR"/>
              <a:defRPr/>
            </a:pPr>
            <a:r>
              <a:rPr lang="ru-RU" sz="3400" b="1" dirty="0" smtClean="0"/>
              <a:t> </a:t>
            </a:r>
            <a:r>
              <a:rPr lang="ru-RU" sz="3400" b="1" dirty="0"/>
              <a:t>поступление МЮ информации от государственных органов, органов местного самоуправления о нарушении некоммерческой организацией законодательства Российской Федерации в сфере ее деятельности и (или) о наличии в ее деятельности признаков экстремизма;</a:t>
            </a:r>
          </a:p>
          <a:p>
            <a:pPr>
              <a:defRPr/>
            </a:pPr>
            <a:endParaRPr lang="ru-RU" sz="3200" dirty="0"/>
          </a:p>
          <a:p>
            <a:pPr>
              <a:buFontTx/>
              <a:buChar char="-"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Ищем мины -2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600292" y="4461466"/>
            <a:ext cx="4512685" cy="1343797"/>
          </a:xfrm>
          <a:prstGeom prst="ellipse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Вне-</a:t>
            </a:r>
          </a:p>
          <a:p>
            <a:pPr algn="ctr"/>
            <a:r>
              <a:rPr lang="ru-RU" sz="3200" b="1" dirty="0" smtClean="0"/>
              <a:t>Плановые -МЮ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90420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541" y="685800"/>
            <a:ext cx="7862259" cy="463341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2600" dirty="0" smtClean="0">
                <a:solidFill>
                  <a:srgbClr val="C00000"/>
                </a:solidFill>
              </a:rPr>
              <a:t>3) </a:t>
            </a:r>
            <a:r>
              <a:rPr lang="ru-RU" sz="2600" b="1" dirty="0" smtClean="0"/>
              <a:t>поступление </a:t>
            </a:r>
            <a:r>
              <a:rPr lang="ru-RU" sz="2600" b="1" dirty="0"/>
              <a:t>МЮ представления избирательной комиссии о проведении проверки в соответствии </a:t>
            </a:r>
            <a:r>
              <a:rPr lang="ru-RU" sz="2600" b="1" dirty="0" smtClean="0"/>
              <a:t>с законами о партиях и выборах</a:t>
            </a:r>
          </a:p>
          <a:p>
            <a:pPr marL="0" indent="0">
              <a:buNone/>
              <a:defRPr/>
            </a:pPr>
            <a:r>
              <a:rPr lang="ru-RU" sz="2600" b="1" dirty="0" smtClean="0">
                <a:solidFill>
                  <a:srgbClr val="C00000"/>
                </a:solidFill>
              </a:rPr>
              <a:t>4</a:t>
            </a:r>
            <a:r>
              <a:rPr lang="ru-RU" sz="2600" b="1" dirty="0">
                <a:solidFill>
                  <a:srgbClr val="C00000"/>
                </a:solidFill>
              </a:rPr>
              <a:t>) </a:t>
            </a:r>
            <a:r>
              <a:rPr lang="ru-RU" sz="2600" b="1" dirty="0"/>
              <a:t>наличие приказа </a:t>
            </a:r>
            <a:r>
              <a:rPr lang="ru-RU" sz="2600" b="1" dirty="0" smtClean="0"/>
              <a:t>руководителя  </a:t>
            </a:r>
            <a:r>
              <a:rPr lang="ru-RU" sz="2600" b="1" dirty="0"/>
              <a:t>МЮ, изданного в соответствии с поручением Президента РФ или Правительства РФ либо на основании требования прокурора о проведении внеплановой </a:t>
            </a:r>
            <a:r>
              <a:rPr lang="ru-RU" sz="2600" b="1" dirty="0" smtClean="0"/>
              <a:t>по </a:t>
            </a:r>
            <a:r>
              <a:rPr lang="ru-RU" sz="2600" b="1" dirty="0"/>
              <a:t>поступившим в органы прокуратуры материалам и обращениям</a:t>
            </a:r>
            <a:r>
              <a:rPr lang="ru-RU" sz="2600" dirty="0"/>
              <a:t>.</a:t>
            </a:r>
          </a:p>
          <a:p>
            <a:pPr>
              <a:buFontTx/>
              <a:buChar char="-"/>
            </a:pPr>
            <a:endParaRPr lang="ru-RU" sz="2600" dirty="0"/>
          </a:p>
        </p:txBody>
      </p:sp>
      <p:sp>
        <p:nvSpPr>
          <p:cNvPr id="4" name="Овал 3"/>
          <p:cNvSpPr/>
          <p:nvPr/>
        </p:nvSpPr>
        <p:spPr>
          <a:xfrm>
            <a:off x="4590078" y="4653136"/>
            <a:ext cx="4512685" cy="1188132"/>
          </a:xfrm>
          <a:prstGeom prst="ellipse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Вне-</a:t>
            </a:r>
          </a:p>
          <a:p>
            <a:pPr algn="ctr"/>
            <a:r>
              <a:rPr lang="ru-RU" sz="3200" b="1" dirty="0" smtClean="0"/>
              <a:t>Плановые-МЮ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Ищем мины -2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15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541" y="685800"/>
            <a:ext cx="7862259" cy="46334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ru-RU" sz="3200" dirty="0" smtClean="0">
                <a:solidFill>
                  <a:srgbClr val="C00000"/>
                </a:solidFill>
              </a:rPr>
              <a:t>5)  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поступление в МЮ информации от государственных органов, органов местного самоуправления, граждан или организаций об осуществлении некоммерческой организацией деятельности в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качестве НКО, 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выполняющей функции иностранного агента, которая не подала заявление о включении ее в реестр НКО, выполняющих функции иностранного агента</a:t>
            </a:r>
          </a:p>
        </p:txBody>
      </p:sp>
      <p:sp>
        <p:nvSpPr>
          <p:cNvPr id="4" name="Овал 3"/>
          <p:cNvSpPr/>
          <p:nvPr/>
        </p:nvSpPr>
        <p:spPr>
          <a:xfrm>
            <a:off x="4788024" y="4869160"/>
            <a:ext cx="4512685" cy="1188132"/>
          </a:xfrm>
          <a:prstGeom prst="ellipse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Вне-</a:t>
            </a:r>
          </a:p>
          <a:p>
            <a:pPr algn="ctr"/>
            <a:r>
              <a:rPr lang="ru-RU" sz="3200" b="1" dirty="0" smtClean="0"/>
              <a:t>Плановые-МЮ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Ищем мины -2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6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103440" y="360347"/>
            <a:ext cx="5040560" cy="1440160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Проект федерального закона «О внесении изменений в ФЗ «О некоммерческих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556792"/>
            <a:ext cx="7766248" cy="43204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 smtClean="0"/>
              <a:t>Применим только </a:t>
            </a:r>
            <a:r>
              <a:rPr lang="ru-RU" sz="2000" b="1" dirty="0"/>
              <a:t>к некоммерческим организациям, созданным в организационно-правовых формах: </a:t>
            </a:r>
            <a:endParaRPr lang="ru-RU" sz="2000" b="1" dirty="0" smtClean="0"/>
          </a:p>
          <a:p>
            <a:r>
              <a:rPr lang="ru-RU" sz="2000" b="1" dirty="0" smtClean="0"/>
              <a:t>ассоциаций </a:t>
            </a:r>
            <a:r>
              <a:rPr lang="ru-RU" sz="2000" b="1" dirty="0"/>
              <a:t>(союзов), </a:t>
            </a:r>
            <a:endParaRPr lang="ru-RU" sz="2000" b="1" dirty="0" smtClean="0"/>
          </a:p>
          <a:p>
            <a:r>
              <a:rPr lang="ru-RU" sz="2000" b="1" dirty="0" smtClean="0"/>
              <a:t>казачьих </a:t>
            </a:r>
            <a:r>
              <a:rPr lang="ru-RU" sz="2000" b="1" dirty="0"/>
              <a:t>обществ (внесенных в соответствующий государственный </a:t>
            </a:r>
            <a:r>
              <a:rPr lang="ru-RU" sz="2000" b="1" dirty="0" smtClean="0"/>
              <a:t>реестр),</a:t>
            </a:r>
          </a:p>
          <a:p>
            <a:r>
              <a:rPr lang="ru-RU" sz="2000" b="1" dirty="0" smtClean="0"/>
              <a:t>общин </a:t>
            </a:r>
            <a:r>
              <a:rPr lang="ru-RU" sz="2000" b="1" dirty="0"/>
              <a:t>коренных малочисленных народов РФ, </a:t>
            </a:r>
            <a:endParaRPr lang="ru-RU" sz="2000" b="1" dirty="0" smtClean="0"/>
          </a:p>
          <a:p>
            <a:r>
              <a:rPr lang="ru-RU" sz="2000" b="1" dirty="0" smtClean="0"/>
              <a:t>адвокатских </a:t>
            </a:r>
            <a:r>
              <a:rPr lang="ru-RU" sz="2000" b="1" dirty="0"/>
              <a:t>палат, адвокатских образований (являющихся </a:t>
            </a:r>
            <a:r>
              <a:rPr lang="ru-RU" sz="2000" b="1" dirty="0" err="1"/>
              <a:t>юрлицами</a:t>
            </a:r>
            <a:r>
              <a:rPr lang="ru-RU" sz="2000" b="1" dirty="0" smtClean="0"/>
              <a:t>),</a:t>
            </a:r>
          </a:p>
          <a:p>
            <a:r>
              <a:rPr lang="ru-RU" sz="2000" b="1" dirty="0" smtClean="0"/>
              <a:t>фондов</a:t>
            </a:r>
            <a:r>
              <a:rPr lang="ru-RU" sz="2000" b="1" dirty="0"/>
              <a:t>, </a:t>
            </a:r>
            <a:endParaRPr lang="ru-RU" sz="2000" b="1" dirty="0" smtClean="0"/>
          </a:p>
          <a:p>
            <a:r>
              <a:rPr lang="ru-RU" sz="2000" b="1" dirty="0" smtClean="0"/>
              <a:t>частных </a:t>
            </a:r>
            <a:r>
              <a:rPr lang="ru-RU" sz="2000" b="1" dirty="0"/>
              <a:t>учреждений, </a:t>
            </a:r>
            <a:endParaRPr lang="ru-RU" sz="2000" b="1" dirty="0" smtClean="0"/>
          </a:p>
          <a:p>
            <a:r>
              <a:rPr lang="ru-RU" sz="2000" b="1" dirty="0" smtClean="0"/>
              <a:t>автономных </a:t>
            </a:r>
            <a:r>
              <a:rPr lang="ru-RU" sz="2000" b="1" dirty="0"/>
              <a:t>некоммерческих организаций</a:t>
            </a:r>
            <a:r>
              <a:rPr lang="ru-RU" sz="2000" b="1" dirty="0" smtClean="0"/>
              <a:t>,</a:t>
            </a:r>
          </a:p>
          <a:p>
            <a:r>
              <a:rPr lang="ru-RU" sz="2000" b="1" dirty="0" smtClean="0"/>
              <a:t>религиозных организаций ( на них распространяется 3 статьи). </a:t>
            </a:r>
            <a:endParaRPr lang="ru-RU" sz="2000" b="1" dirty="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39552" y="1772816"/>
            <a:ext cx="7993261" cy="4104456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r>
              <a:rPr lang="ru-RU" sz="1400" dirty="0" smtClean="0"/>
              <a:t> </a:t>
            </a:r>
            <a:endParaRPr lang="ru-RU" sz="1800" u="sng" dirty="0"/>
          </a:p>
        </p:txBody>
      </p:sp>
    </p:spTree>
    <p:extLst>
      <p:ext uri="{BB962C8B-B14F-4D97-AF65-F5344CB8AC3E}">
        <p14:creationId xmlns:p14="http://schemas.microsoft.com/office/powerpoint/2010/main" val="89826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103440" y="360347"/>
            <a:ext cx="5040560" cy="1440160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Проект федерального закона «О внесении изменений в ФЗ «О некоммерческих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556792"/>
            <a:ext cx="7766248" cy="4320480"/>
          </a:xfrm>
        </p:spPr>
        <p:txBody>
          <a:bodyPr>
            <a:normAutofit/>
          </a:bodyPr>
          <a:lstStyle/>
          <a:p>
            <a:r>
              <a:rPr lang="ru-RU" sz="2000" b="1" dirty="0"/>
              <a:t>Исключены как класс бюджетные, казенные, государственные и муниципальные учреждения</a:t>
            </a:r>
          </a:p>
          <a:p>
            <a:r>
              <a:rPr lang="ru-RU" sz="2000" b="1" dirty="0"/>
              <a:t>Исключена возможность создания отделений иностранных некоммерческих неправительственных организаций (только филиалы и представительства)</a:t>
            </a:r>
          </a:p>
          <a:p>
            <a:r>
              <a:rPr lang="ru-RU" sz="2000" b="1" dirty="0"/>
              <a:t>Введена возможность установления ограничений на виды деятельности НКО </a:t>
            </a:r>
            <a:r>
              <a:rPr lang="ru-RU" sz="2000" b="1" i="1" dirty="0"/>
              <a:t>отдельных видов </a:t>
            </a:r>
            <a:r>
              <a:rPr lang="ru-RU" sz="2000" b="1" dirty="0"/>
              <a:t>и НКО, созданных  для осуществления деятельности в </a:t>
            </a:r>
            <a:r>
              <a:rPr lang="ru-RU" sz="2000" b="1" i="1" dirty="0"/>
              <a:t>определенных сферах</a:t>
            </a:r>
          </a:p>
          <a:p>
            <a:r>
              <a:rPr lang="ru-RU" sz="2000" b="1" dirty="0"/>
              <a:t>Предпринимательская деятельность определена как вид деятельности, приносящей доход ( определение оставлено в силе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39552" y="1772816"/>
            <a:ext cx="7993261" cy="4104456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r>
              <a:rPr lang="ru-RU" sz="1400" dirty="0" smtClean="0"/>
              <a:t> </a:t>
            </a:r>
            <a:endParaRPr lang="ru-RU" sz="1800" u="sng" dirty="0"/>
          </a:p>
        </p:txBody>
      </p:sp>
    </p:spTree>
    <p:extLst>
      <p:ext uri="{BB962C8B-B14F-4D97-AF65-F5344CB8AC3E}">
        <p14:creationId xmlns:p14="http://schemas.microsoft.com/office/powerpoint/2010/main" val="125289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103440" y="360347"/>
            <a:ext cx="5040560" cy="1440160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Проект федерального закона «О внесении изменений в ФЗ «О некоммерческих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556792"/>
            <a:ext cx="7766248" cy="4320480"/>
          </a:xfrm>
        </p:spPr>
        <p:txBody>
          <a:bodyPr>
            <a:normAutofit lnSpcReduction="10000"/>
          </a:bodyPr>
          <a:lstStyle/>
          <a:p>
            <a:r>
              <a:rPr lang="ru-RU" sz="2000" b="1" dirty="0"/>
              <a:t>Источники формирования имущества каждой НКО должны быть указаны в уставе ( перечень имущества исключен)</a:t>
            </a:r>
          </a:p>
          <a:p>
            <a:pPr algn="just"/>
            <a:r>
              <a:rPr lang="ru-RU" sz="2000" b="1" dirty="0"/>
              <a:t>Введена статья «Особенности использования некоммерческими организациями  средств индивидуализации»,</a:t>
            </a:r>
          </a:p>
          <a:p>
            <a:pPr algn="just"/>
            <a:r>
              <a:rPr lang="ru-RU" sz="2000" b="1" dirty="0"/>
              <a:t>Изложены общие требования к уставам и компетенция высшего коллегиального органа</a:t>
            </a:r>
          </a:p>
          <a:p>
            <a:pPr algn="just"/>
            <a:r>
              <a:rPr lang="ru-RU" sz="2000" b="1" dirty="0"/>
              <a:t>Введена возможность </a:t>
            </a:r>
            <a:r>
              <a:rPr lang="ru-RU" sz="2000" b="1" u="sng" dirty="0"/>
              <a:t>заочного</a:t>
            </a:r>
            <a:r>
              <a:rPr lang="ru-RU" sz="2000" b="1" dirty="0"/>
              <a:t> принятия решений высшим коллегиальным органом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b="1" dirty="0"/>
              <a:t>Вступит в силу (в случае принятия) со дня официального </a:t>
            </a:r>
            <a:r>
              <a:rPr lang="ru-RU" sz="2000" b="1" dirty="0" smtClean="0"/>
              <a:t>опубликования</a:t>
            </a:r>
            <a:endParaRPr lang="ru-RU" sz="2000" b="1" dirty="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39552" y="1772816"/>
            <a:ext cx="7993261" cy="4104456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r>
              <a:rPr lang="ru-RU" sz="1400" dirty="0" smtClean="0"/>
              <a:t> </a:t>
            </a:r>
            <a:endParaRPr lang="ru-RU" sz="1800" u="sng" dirty="0"/>
          </a:p>
        </p:txBody>
      </p:sp>
    </p:spTree>
    <p:extLst>
      <p:ext uri="{BB962C8B-B14F-4D97-AF65-F5344CB8AC3E}">
        <p14:creationId xmlns:p14="http://schemas.microsoft.com/office/powerpoint/2010/main" val="104810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541" y="685800"/>
            <a:ext cx="7862259" cy="463341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УСН ( 6% и 15%)</a:t>
            </a:r>
          </a:p>
          <a:p>
            <a:pPr marL="0" indent="0">
              <a:buNone/>
              <a:defRPr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Необлагаемые доходы – только п.2 ст. 251 НК РФ</a:t>
            </a:r>
          </a:p>
          <a:p>
            <a:pPr marL="0" indent="0">
              <a:buNone/>
              <a:defRPr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НДФЛ при получении дохода в натуральной форме</a:t>
            </a:r>
          </a:p>
          <a:p>
            <a:pPr marL="0" indent="0">
              <a:buNone/>
              <a:defRPr/>
            </a:pP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31315" y="4077072"/>
            <a:ext cx="4512685" cy="1368152"/>
          </a:xfrm>
          <a:prstGeom prst="ellipse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Налоги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Ищем мины -3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54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541" y="685800"/>
            <a:ext cx="7862259" cy="4633410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ru-RU" sz="3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Фонды</a:t>
            </a:r>
          </a:p>
          <a:p>
            <a:pPr>
              <a:defRPr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НКО, выполняющие функции ИА</a:t>
            </a:r>
          </a:p>
          <a:p>
            <a:pPr>
              <a:defRPr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НКО, связанная с формированием целевого капитала ( более 20 млн руб. или собственник  </a:t>
            </a:r>
            <a:r>
              <a:rPr lang="ru-RU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цк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до 5 млн руб.)</a:t>
            </a:r>
          </a:p>
          <a:p>
            <a:pPr>
              <a:defRPr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Политические партии</a:t>
            </a:r>
          </a:p>
          <a:p>
            <a:pPr marL="0" indent="0">
              <a:buNone/>
              <a:defRPr/>
            </a:pP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31315" y="566682"/>
            <a:ext cx="4512685" cy="1188132"/>
          </a:xfrm>
          <a:prstGeom prst="ellipse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Аудит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Ищем мины -3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36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Пашем и сеем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200" b="1" dirty="0" smtClean="0"/>
              <a:t>Выстраивание документооборота 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Определение рамок правовой безопасности 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«Кадры решают все»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6924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674" y="965597"/>
            <a:ext cx="5556561" cy="330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73" y="4572000"/>
            <a:ext cx="7488832" cy="1600200"/>
          </a:xfrm>
        </p:spPr>
        <p:txBody>
          <a:bodyPr/>
          <a:lstStyle/>
          <a:p>
            <a:r>
              <a:rPr lang="ru-RU" dirty="0" smtClean="0"/>
              <a:t>Пашем и сеем-1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7982272" cy="4968552"/>
          </a:xfrm>
        </p:spPr>
        <p:txBody>
          <a:bodyPr>
            <a:noAutofit/>
          </a:bodyPr>
          <a:lstStyle/>
          <a:p>
            <a:pPr>
              <a:buFontTx/>
              <a:buChar char="•"/>
            </a:pPr>
            <a:endParaRPr lang="ru-RU" sz="600" dirty="0" smtClean="0"/>
          </a:p>
          <a:p>
            <a:pPr>
              <a:buFontTx/>
              <a:buChar char="•"/>
            </a:pPr>
            <a:r>
              <a:rPr lang="ru-RU" sz="600" dirty="0" smtClean="0"/>
              <a:t>Учредительные </a:t>
            </a:r>
            <a:r>
              <a:rPr lang="ru-RU" sz="600" dirty="0"/>
              <a:t>документы:</a:t>
            </a:r>
          </a:p>
          <a:p>
            <a:pPr marL="628650" lvl="1" indent="-171450">
              <a:buFontTx/>
              <a:buChar char="•"/>
            </a:pPr>
            <a:r>
              <a:rPr lang="ru-RU" sz="600" dirty="0"/>
              <a:t>Устав с отметкой о регистрации</a:t>
            </a:r>
          </a:p>
          <a:p>
            <a:pPr marL="628650" lvl="1" indent="-171450">
              <a:buFontTx/>
              <a:buChar char="•"/>
            </a:pPr>
            <a:r>
              <a:rPr lang="ru-RU" sz="600" dirty="0" smtClean="0"/>
              <a:t>Свидетельство </a:t>
            </a:r>
            <a:r>
              <a:rPr lang="ru-RU" sz="600" dirty="0"/>
              <a:t>о внесении записи в Единый государственный реестр юридических лиц, выданное налоговым органом;</a:t>
            </a:r>
          </a:p>
          <a:p>
            <a:pPr marL="628650" lvl="1" indent="-171450">
              <a:buFontTx/>
              <a:buChar char="•"/>
            </a:pPr>
            <a:r>
              <a:rPr lang="ru-RU" sz="600" dirty="0"/>
              <a:t>Свидетельство о государственной регистрации организации, выданное Министерством юстиции (для организаций, зарегистрированных до 2006г.) или Федеральной регистрационной службой (для организаций, зарегистрированных после 2006 г.);</a:t>
            </a:r>
          </a:p>
          <a:p>
            <a:pPr marL="628650" lvl="1" indent="-171450">
              <a:buFontTx/>
              <a:buChar char="•"/>
            </a:pPr>
            <a:r>
              <a:rPr lang="ru-RU" sz="600" dirty="0"/>
              <a:t>Свидетельство о постановке организации на налоговый учет, выданное налоговым органом. </a:t>
            </a:r>
          </a:p>
          <a:p>
            <a:pPr marL="628650" lvl="1" indent="-171450">
              <a:buFontTx/>
              <a:buChar char="•"/>
            </a:pPr>
            <a:r>
              <a:rPr lang="ru-RU" sz="600" dirty="0"/>
              <a:t>Извещение о постановке на учет в Фонде социального страхования РФ. </a:t>
            </a:r>
          </a:p>
          <a:p>
            <a:pPr marL="628650" lvl="1" indent="-171450">
              <a:buFontTx/>
              <a:buChar char="•"/>
            </a:pPr>
            <a:r>
              <a:rPr lang="ru-RU" sz="600" dirty="0"/>
              <a:t>Извещение о постановке на учет в Фонде обязательного медицинского страхования РФ. </a:t>
            </a:r>
          </a:p>
          <a:p>
            <a:pPr marL="628650" lvl="1" indent="-171450">
              <a:buFontTx/>
              <a:buChar char="•"/>
            </a:pPr>
            <a:r>
              <a:rPr lang="ru-RU" sz="600" dirty="0"/>
              <a:t>Извещение о постановке на учет в Пенсионном фонде РФ. </a:t>
            </a:r>
          </a:p>
          <a:p>
            <a:pPr marL="628650" lvl="1" indent="-171450">
              <a:buFontTx/>
              <a:buChar char="•"/>
            </a:pPr>
            <a:r>
              <a:rPr lang="ru-RU" sz="600" dirty="0"/>
              <a:t>Информационное письмо об учете организации в </a:t>
            </a:r>
            <a:r>
              <a:rPr lang="ru-RU" sz="600" dirty="0" err="1"/>
              <a:t>Статрегистре</a:t>
            </a:r>
            <a:r>
              <a:rPr lang="ru-RU" sz="600" dirty="0"/>
              <a:t> Росстата (Федеральная служба государственной статистики) </a:t>
            </a:r>
          </a:p>
          <a:p>
            <a:pPr marL="628650" lvl="1" indent="-171450">
              <a:buFontTx/>
              <a:buChar char="•"/>
            </a:pPr>
            <a:r>
              <a:rPr lang="ru-RU" sz="600" dirty="0"/>
              <a:t>Положение о ревизионной комиссии (если предусмотрено уставом) </a:t>
            </a:r>
          </a:p>
          <a:p>
            <a:pPr marL="628650" lvl="1" indent="-171450">
              <a:buFontTx/>
              <a:buChar char="•"/>
            </a:pPr>
            <a:r>
              <a:rPr lang="ru-RU" sz="600" dirty="0"/>
              <a:t>Положение о членстве (если предусмотрено уставом) </a:t>
            </a:r>
          </a:p>
          <a:p>
            <a:pPr marL="628650" lvl="1" indent="-171450">
              <a:buFontTx/>
              <a:buChar char="•"/>
            </a:pPr>
            <a:r>
              <a:rPr lang="ru-RU" sz="600" dirty="0"/>
              <a:t>Форма отчета ревизионной комиссии (при наличии такого органа, согласно уставу) </a:t>
            </a:r>
          </a:p>
          <a:p>
            <a:pPr marL="628650" lvl="1" indent="-171450">
              <a:buFontTx/>
              <a:buChar char="•"/>
            </a:pPr>
            <a:r>
              <a:rPr lang="ru-RU" sz="600" dirty="0"/>
              <a:t>Форма отчета руководящего органа (если предусмотрено уставом) </a:t>
            </a:r>
          </a:p>
          <a:p>
            <a:pPr marL="628650" lvl="1" indent="-171450">
              <a:buFontTx/>
              <a:buChar char="•"/>
            </a:pPr>
            <a:r>
              <a:rPr lang="ru-RU" sz="600" dirty="0"/>
              <a:t>Сведения о месте нахождения организации (договор аренды или договор безвозмездного пользования и т.п., если адресом места нахождения организации является квартира одного из учредителей или члена организации, то гарантийное письмо о предоставлении адреса).</a:t>
            </a:r>
          </a:p>
          <a:p>
            <a:pPr>
              <a:buFontTx/>
              <a:buChar char="•"/>
            </a:pPr>
            <a:r>
              <a:rPr lang="ru-RU" sz="600" dirty="0" smtClean="0"/>
              <a:t>Протоколы и решения руководящих органов.</a:t>
            </a:r>
          </a:p>
          <a:p>
            <a:pPr>
              <a:buFontTx/>
              <a:buChar char="•"/>
            </a:pPr>
            <a:r>
              <a:rPr lang="ru-RU" sz="600" dirty="0" smtClean="0"/>
              <a:t>Отчетность в Минюст.</a:t>
            </a:r>
          </a:p>
          <a:p>
            <a:pPr>
              <a:buFontTx/>
              <a:buChar char="•"/>
            </a:pPr>
            <a:r>
              <a:rPr lang="ru-RU" sz="600" dirty="0" smtClean="0"/>
              <a:t>Документы, которыми оформляется членство в организации (если в организации имеется членство):</a:t>
            </a:r>
          </a:p>
          <a:p>
            <a:pPr marL="628650" lvl="1" indent="-171450">
              <a:buFontTx/>
              <a:buChar char="•"/>
            </a:pPr>
            <a:r>
              <a:rPr lang="ru-RU" sz="600" dirty="0" smtClean="0"/>
              <a:t>заявления о приеме в члены организации и выхода из членства;</a:t>
            </a:r>
          </a:p>
          <a:p>
            <a:pPr marL="628650" lvl="1" indent="-171450">
              <a:buFontTx/>
              <a:buChar char="•"/>
            </a:pPr>
            <a:r>
              <a:rPr lang="ru-RU" sz="600" dirty="0" smtClean="0"/>
              <a:t>протоколы и решения компетентных органов организации о приеме и исключении из членов организации;</a:t>
            </a:r>
          </a:p>
          <a:p>
            <a:pPr marL="628650" lvl="1" indent="-171450">
              <a:buFontTx/>
              <a:buChar char="•"/>
            </a:pPr>
            <a:r>
              <a:rPr lang="ru-RU" sz="600" dirty="0" smtClean="0"/>
              <a:t>образцы членских билетов (если их наличие предусмотрено уставом);</a:t>
            </a:r>
          </a:p>
          <a:p>
            <a:pPr marL="628650" lvl="1" indent="-171450">
              <a:buFontTx/>
              <a:buChar char="•"/>
            </a:pPr>
            <a:r>
              <a:rPr lang="ru-RU" sz="600" dirty="0" smtClean="0"/>
              <a:t>реестр членов некоммерческой организации.</a:t>
            </a:r>
          </a:p>
          <a:p>
            <a:pPr>
              <a:buFontTx/>
              <a:buChar char="•"/>
            </a:pPr>
            <a:r>
              <a:rPr lang="ru-RU" sz="600" dirty="0" smtClean="0"/>
              <a:t>Документы, которыми оформляются отношения с физическими лицами:</a:t>
            </a:r>
          </a:p>
          <a:p>
            <a:pPr marL="628650" lvl="1" indent="-171450">
              <a:buFontTx/>
              <a:buChar char="•"/>
            </a:pPr>
            <a:r>
              <a:rPr lang="ru-RU" sz="600" dirty="0" smtClean="0"/>
              <a:t>Штатное расписание;</a:t>
            </a:r>
          </a:p>
          <a:p>
            <a:pPr marL="628650" lvl="1" indent="-171450">
              <a:buFontTx/>
              <a:buChar char="•"/>
            </a:pPr>
            <a:r>
              <a:rPr lang="ru-RU" sz="600" dirty="0" smtClean="0"/>
              <a:t>Приказ об утверждении штатного расписания;</a:t>
            </a:r>
          </a:p>
          <a:p>
            <a:pPr marL="628650" lvl="1" indent="-171450">
              <a:buFontTx/>
              <a:buChar char="•"/>
            </a:pPr>
            <a:r>
              <a:rPr lang="ru-RU" sz="600" dirty="0" smtClean="0"/>
              <a:t>правила внутреннего трудового распорядка;</a:t>
            </a:r>
          </a:p>
          <a:p>
            <a:pPr marL="628650" lvl="1" indent="-171450">
              <a:buFontTx/>
              <a:buChar char="•"/>
            </a:pPr>
            <a:r>
              <a:rPr lang="ru-RU" sz="600" dirty="0" smtClean="0"/>
              <a:t>положение о премировании (если есть);</a:t>
            </a:r>
          </a:p>
          <a:p>
            <a:pPr marL="628650" lvl="1" indent="-171450">
              <a:buFontTx/>
              <a:buChar char="•"/>
            </a:pPr>
            <a:r>
              <a:rPr lang="ru-RU" sz="600" dirty="0" smtClean="0"/>
              <a:t>приказ о назначении на должность главного бухгалтера/договор на оказание бухгалтерских услуг с физическим/юридическим лицом;</a:t>
            </a:r>
          </a:p>
          <a:p>
            <a:pPr marL="628650" lvl="1" indent="-171450">
              <a:buFontTx/>
              <a:buChar char="•"/>
            </a:pPr>
            <a:r>
              <a:rPr lang="ru-RU" sz="600" dirty="0" smtClean="0"/>
              <a:t>приказы по личному составу;</a:t>
            </a:r>
          </a:p>
          <a:p>
            <a:pPr marL="628650" lvl="1" indent="-171450">
              <a:buFontTx/>
              <a:buChar char="•"/>
            </a:pPr>
            <a:r>
              <a:rPr lang="ru-RU" sz="600" dirty="0" smtClean="0"/>
              <a:t>Заявления о принятии на работу от штатных сотрудников организации;</a:t>
            </a:r>
          </a:p>
          <a:p>
            <a:pPr marL="628650" lvl="1" indent="-171450">
              <a:buFontTx/>
              <a:buChar char="•"/>
            </a:pPr>
            <a:r>
              <a:rPr lang="ru-RU" sz="600" dirty="0" smtClean="0"/>
              <a:t>трудовой договор с руководителем организации;</a:t>
            </a:r>
          </a:p>
          <a:p>
            <a:pPr marL="628650" lvl="1" indent="-171450">
              <a:buFontTx/>
              <a:buChar char="•"/>
            </a:pPr>
            <a:r>
              <a:rPr lang="ru-RU" sz="600" dirty="0" smtClean="0"/>
              <a:t>трудовые договоры со штатными сотрудниками, дистанционными работниками;</a:t>
            </a:r>
          </a:p>
          <a:p>
            <a:pPr marL="628650" lvl="1" indent="-171450">
              <a:buFontTx/>
              <a:buChar char="•"/>
            </a:pPr>
            <a:r>
              <a:rPr lang="ru-RU" sz="600" dirty="0" smtClean="0"/>
              <a:t>договоры гражданско-правового характера;</a:t>
            </a:r>
          </a:p>
          <a:p>
            <a:pPr marL="628650" lvl="1" indent="-171450">
              <a:buFontTx/>
              <a:buChar char="•"/>
            </a:pPr>
            <a:r>
              <a:rPr lang="ru-RU" sz="600" dirty="0" smtClean="0"/>
              <a:t>договоры с добровольцами;</a:t>
            </a:r>
          </a:p>
          <a:p>
            <a:pPr marL="628650" lvl="1" indent="-171450">
              <a:buFontTx/>
              <a:buChar char="•"/>
            </a:pPr>
            <a:r>
              <a:rPr lang="ru-RU" sz="600" dirty="0" smtClean="0"/>
              <a:t>личные карточки работников;</a:t>
            </a:r>
          </a:p>
          <a:p>
            <a:pPr marL="628650" lvl="1" indent="-171450">
              <a:buFontTx/>
              <a:buChar char="•"/>
            </a:pPr>
            <a:r>
              <a:rPr lang="ru-RU" sz="600" dirty="0" smtClean="0"/>
              <a:t>трудовые книжки;</a:t>
            </a:r>
          </a:p>
          <a:p>
            <a:pPr marL="628650" lvl="1" indent="-171450">
              <a:buFontTx/>
              <a:buChar char="•"/>
            </a:pPr>
            <a:r>
              <a:rPr lang="ru-RU" sz="600" dirty="0" smtClean="0"/>
              <a:t>отчет о проведении специальной оценки условий труда.</a:t>
            </a:r>
          </a:p>
          <a:p>
            <a:pPr>
              <a:buFontTx/>
              <a:buChar char="•"/>
            </a:pPr>
            <a:r>
              <a:rPr lang="ru-RU" sz="600" dirty="0" smtClean="0"/>
              <a:t>Хозяйственные договоры:</a:t>
            </a:r>
          </a:p>
          <a:p>
            <a:pPr marL="628650" lvl="1" indent="-171450">
              <a:buFontTx/>
              <a:buChar char="•"/>
            </a:pPr>
            <a:r>
              <a:rPr lang="ru-RU" sz="600" dirty="0" smtClean="0"/>
              <a:t>договор аренды;</a:t>
            </a:r>
          </a:p>
          <a:p>
            <a:pPr marL="628650" lvl="1" indent="-171450">
              <a:buFontTx/>
              <a:buChar char="•"/>
            </a:pPr>
            <a:r>
              <a:rPr lang="ru-RU" sz="600" dirty="0" smtClean="0"/>
              <a:t>договор на услуги связи (интернет)</a:t>
            </a:r>
          </a:p>
          <a:p>
            <a:pPr>
              <a:buFontTx/>
              <a:buChar char="•"/>
            </a:pPr>
            <a:r>
              <a:rPr lang="ru-RU" sz="600" dirty="0" smtClean="0"/>
              <a:t>Договоры на получение денежные средств.</a:t>
            </a:r>
          </a:p>
          <a:p>
            <a:endParaRPr lang="ru-RU" sz="600" dirty="0" smtClean="0"/>
          </a:p>
          <a:p>
            <a:endParaRPr lang="ru-RU" sz="600" dirty="0"/>
          </a:p>
          <a:p>
            <a:pPr marL="514350" indent="-514350">
              <a:buAutoNum type="arabicPeriod"/>
            </a:pPr>
            <a:endParaRPr lang="ru-RU" sz="600" b="1" dirty="0"/>
          </a:p>
        </p:txBody>
      </p:sp>
    </p:spTree>
    <p:extLst>
      <p:ext uri="{BB962C8B-B14F-4D97-AF65-F5344CB8AC3E}">
        <p14:creationId xmlns:p14="http://schemas.microsoft.com/office/powerpoint/2010/main" val="374761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013175"/>
            <a:ext cx="8064896" cy="1154547"/>
          </a:xfrm>
        </p:spPr>
        <p:txBody>
          <a:bodyPr>
            <a:normAutofit/>
          </a:bodyPr>
          <a:lstStyle/>
          <a:p>
            <a:r>
              <a:rPr lang="ru-RU" dirty="0" smtClean="0"/>
              <a:t>Работа в правовом поле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2477" y="728699"/>
            <a:ext cx="3789523" cy="1242138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Ищем мины</a:t>
            </a:r>
            <a:endParaRPr lang="ru-RU" sz="2800" b="1" dirty="0"/>
          </a:p>
        </p:txBody>
      </p:sp>
      <p:cxnSp>
        <p:nvCxnSpPr>
          <p:cNvPr id="6" name="Соединительная линия уступом 5"/>
          <p:cNvCxnSpPr/>
          <p:nvPr/>
        </p:nvCxnSpPr>
        <p:spPr>
          <a:xfrm rot="16200000" flipH="1">
            <a:off x="4183532" y="1433102"/>
            <a:ext cx="918102" cy="576064"/>
          </a:xfrm>
          <a:prstGeom prst="bentConnector3">
            <a:avLst>
              <a:gd name="adj1" fmla="val 34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3825619" y="1970838"/>
            <a:ext cx="4320480" cy="1314146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  <a:scene3d>
            <a:camera prst="isometricOffAxis1Righ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Пашем и сеем</a:t>
            </a:r>
            <a:endParaRPr lang="ru-RU" sz="2800" b="1" dirty="0"/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 rot="5400000">
            <a:off x="3493380" y="2962448"/>
            <a:ext cx="621069" cy="96010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1211626" y="3744558"/>
            <a:ext cx="4416491" cy="908577"/>
          </a:xfrm>
          <a:prstGeom prst="roundRect">
            <a:avLst/>
          </a:prstGeom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Собираем урожай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5161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6156176" y="1395426"/>
            <a:ext cx="3297933" cy="1673533"/>
          </a:xfrm>
          <a:prstGeom prst="ellipse">
            <a:avLst/>
          </a:prstGeom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Риски в </a:t>
            </a:r>
            <a:r>
              <a:rPr lang="ru-RU" sz="2800" b="1" dirty="0" smtClean="0"/>
              <a:t>рублях – примерно</a:t>
            </a:r>
          </a:p>
          <a:p>
            <a:pPr algn="ctr"/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914456" cy="4687416"/>
          </a:xfrm>
        </p:spPr>
        <p:txBody>
          <a:bodyPr>
            <a:normAutofit fontScale="92500" lnSpcReduction="10000"/>
          </a:bodyPr>
          <a:lstStyle/>
          <a:p>
            <a:endParaRPr lang="ru-RU" sz="2800" b="1" dirty="0" smtClean="0"/>
          </a:p>
          <a:p>
            <a:r>
              <a:rPr lang="ru-RU" sz="2800" b="1" dirty="0" err="1" smtClean="0"/>
              <a:t>Непроведение</a:t>
            </a:r>
            <a:r>
              <a:rPr lang="ru-RU" sz="2800" b="1" dirty="0" smtClean="0"/>
              <a:t> аудита  - 3200</a:t>
            </a:r>
          </a:p>
          <a:p>
            <a:r>
              <a:rPr lang="ru-RU" sz="2800" b="1" dirty="0" err="1" smtClean="0"/>
              <a:t>Непроведение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спецоценки</a:t>
            </a:r>
            <a:r>
              <a:rPr lang="ru-RU" sz="2800" b="1" dirty="0" smtClean="0"/>
              <a:t> условий труда  - </a:t>
            </a:r>
            <a:r>
              <a:rPr lang="ru-RU" sz="2800" b="1" dirty="0"/>
              <a:t>6</a:t>
            </a:r>
            <a:r>
              <a:rPr lang="ru-RU" sz="2800" b="1" dirty="0" smtClean="0"/>
              <a:t>0000</a:t>
            </a:r>
          </a:p>
          <a:p>
            <a:r>
              <a:rPr lang="ru-RU" sz="2800" b="1" dirty="0" smtClean="0"/>
              <a:t>Непредставление отчета в МЮ – предупреждение  и 5500 </a:t>
            </a:r>
          </a:p>
          <a:p>
            <a:r>
              <a:rPr lang="ru-RU" sz="2800" b="1" dirty="0" err="1" smtClean="0"/>
              <a:t>Непредоставление</a:t>
            </a:r>
            <a:r>
              <a:rPr lang="ru-RU" sz="2800" b="1" dirty="0" smtClean="0"/>
              <a:t> информации - 5500</a:t>
            </a:r>
          </a:p>
          <a:p>
            <a:r>
              <a:rPr lang="ru-RU" sz="2800" b="1" dirty="0" smtClean="0"/>
              <a:t>Невнесение изменений в устав - предупреждение</a:t>
            </a:r>
          </a:p>
          <a:p>
            <a:r>
              <a:rPr lang="ru-RU" sz="2800" b="1" dirty="0" smtClean="0"/>
              <a:t>Неполучение уведомлений  от госорганов – исключение из ЕГРЮЛ</a:t>
            </a:r>
          </a:p>
          <a:p>
            <a:endParaRPr lang="ru-RU" dirty="0"/>
          </a:p>
          <a:p>
            <a:pPr marL="514350" indent="-514350">
              <a:buAutoNum type="arabicPeriod"/>
            </a:pP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157192"/>
            <a:ext cx="7938459" cy="1015008"/>
          </a:xfrm>
        </p:spPr>
        <p:txBody>
          <a:bodyPr/>
          <a:lstStyle/>
          <a:p>
            <a:r>
              <a:rPr lang="ru-RU" dirty="0" smtClean="0"/>
              <a:t>Пашем и сеем-2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79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157192"/>
            <a:ext cx="7938459" cy="1015008"/>
          </a:xfrm>
        </p:spPr>
        <p:txBody>
          <a:bodyPr/>
          <a:lstStyle/>
          <a:p>
            <a:r>
              <a:rPr lang="ru-RU" dirty="0" smtClean="0"/>
              <a:t>Пашем и сеем-2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87416"/>
          </a:xfrm>
        </p:spPr>
        <p:txBody>
          <a:bodyPr>
            <a:normAutofit/>
          </a:bodyPr>
          <a:lstStyle/>
          <a:p>
            <a:endParaRPr lang="ru-RU" sz="2800" b="1" dirty="0" smtClean="0"/>
          </a:p>
          <a:p>
            <a:pPr marL="514350" indent="-514350">
              <a:buAutoNum type="arabicPeriod"/>
            </a:pPr>
            <a:endParaRPr lang="ru-RU" sz="32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66945"/>
              </p:ext>
            </p:extLst>
          </p:nvPr>
        </p:nvGraphicFramePr>
        <p:xfrm>
          <a:off x="539552" y="1124745"/>
          <a:ext cx="842493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287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157192"/>
            <a:ext cx="7938459" cy="1015008"/>
          </a:xfrm>
        </p:spPr>
        <p:txBody>
          <a:bodyPr/>
          <a:lstStyle/>
          <a:p>
            <a:r>
              <a:rPr lang="ru-RU" dirty="0" smtClean="0"/>
              <a:t>Пашем и сеем-2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87416"/>
          </a:xfrm>
        </p:spPr>
        <p:txBody>
          <a:bodyPr>
            <a:normAutofit/>
          </a:bodyPr>
          <a:lstStyle/>
          <a:p>
            <a:endParaRPr lang="ru-RU" sz="2800" b="1" dirty="0" smtClean="0"/>
          </a:p>
          <a:p>
            <a:pPr marL="514350" indent="-514350">
              <a:buAutoNum type="arabicPeriod"/>
            </a:pPr>
            <a:endParaRPr lang="ru-RU" sz="32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2311311"/>
              </p:ext>
            </p:extLst>
          </p:nvPr>
        </p:nvGraphicFramePr>
        <p:xfrm>
          <a:off x="539552" y="1124745"/>
          <a:ext cx="842493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858001"/>
              </p:ext>
            </p:extLst>
          </p:nvPr>
        </p:nvGraphicFramePr>
        <p:xfrm>
          <a:off x="317477" y="728701"/>
          <a:ext cx="8509049" cy="5445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936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157192"/>
            <a:ext cx="7938459" cy="1015008"/>
          </a:xfrm>
        </p:spPr>
        <p:txBody>
          <a:bodyPr/>
          <a:lstStyle/>
          <a:p>
            <a:r>
              <a:rPr lang="ru-RU" dirty="0" smtClean="0"/>
              <a:t>Пашем и сеем-2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87416"/>
          </a:xfrm>
        </p:spPr>
        <p:txBody>
          <a:bodyPr>
            <a:normAutofit/>
          </a:bodyPr>
          <a:lstStyle/>
          <a:p>
            <a:endParaRPr lang="ru-RU" sz="2800" b="1" dirty="0" smtClean="0"/>
          </a:p>
          <a:p>
            <a:pPr marL="514350" indent="-514350">
              <a:buAutoNum type="arabicPeriod"/>
            </a:pPr>
            <a:endParaRPr lang="ru-RU" sz="32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0959899"/>
              </p:ext>
            </p:extLst>
          </p:nvPr>
        </p:nvGraphicFramePr>
        <p:xfrm>
          <a:off x="539552" y="1124745"/>
          <a:ext cx="842493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33" y="925116"/>
            <a:ext cx="8714317" cy="5006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243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157192"/>
            <a:ext cx="7938459" cy="1015008"/>
          </a:xfrm>
        </p:spPr>
        <p:txBody>
          <a:bodyPr/>
          <a:lstStyle/>
          <a:p>
            <a:r>
              <a:rPr lang="ru-RU" dirty="0" smtClean="0"/>
              <a:t>Пашем и сеем-2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87416"/>
          </a:xfrm>
        </p:spPr>
        <p:txBody>
          <a:bodyPr>
            <a:normAutofit/>
          </a:bodyPr>
          <a:lstStyle/>
          <a:p>
            <a:endParaRPr lang="ru-RU" sz="2800" b="1" dirty="0" smtClean="0"/>
          </a:p>
          <a:p>
            <a:pPr marL="514350" indent="-514350">
              <a:buAutoNum type="arabicPeriod"/>
            </a:pPr>
            <a:endParaRPr lang="ru-RU" sz="32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3955380"/>
              </p:ext>
            </p:extLst>
          </p:nvPr>
        </p:nvGraphicFramePr>
        <p:xfrm>
          <a:off x="539552" y="1124745"/>
          <a:ext cx="842493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8640960" cy="5109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304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157192"/>
            <a:ext cx="7938459" cy="1015008"/>
          </a:xfrm>
        </p:spPr>
        <p:txBody>
          <a:bodyPr/>
          <a:lstStyle/>
          <a:p>
            <a:r>
              <a:rPr lang="ru-RU" dirty="0" smtClean="0"/>
              <a:t>Пашем и сеем-3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87416"/>
          </a:xfrm>
        </p:spPr>
        <p:txBody>
          <a:bodyPr>
            <a:normAutofit lnSpcReduction="10000"/>
          </a:bodyPr>
          <a:lstStyle/>
          <a:p>
            <a:endParaRPr lang="ru-RU" sz="2800" b="1" dirty="0" smtClean="0"/>
          </a:p>
          <a:p>
            <a:r>
              <a:rPr lang="ru-RU" b="1" dirty="0" smtClean="0"/>
              <a:t>Сотрудники</a:t>
            </a:r>
            <a:r>
              <a:rPr lang="ru-RU" dirty="0" smtClean="0"/>
              <a:t> – трудовые отношения ( приказ, трудовой договор, отпуск, болезнь, трудовая книжка, обоснование срочности, 2 раза в месяц заработная плата, основания для увольнения)</a:t>
            </a:r>
          </a:p>
          <a:p>
            <a:r>
              <a:rPr lang="ru-RU" b="1" dirty="0" smtClean="0"/>
              <a:t>Привлеченные специалисты </a:t>
            </a:r>
            <a:r>
              <a:rPr lang="ru-RU" dirty="0" smtClean="0"/>
              <a:t>– гражданско-правовые отношения ( услуга – оплата, срок, результат, акт)</a:t>
            </a:r>
          </a:p>
          <a:p>
            <a:r>
              <a:rPr lang="ru-RU" b="1" dirty="0" smtClean="0"/>
              <a:t>Добровольцы ( если возможно</a:t>
            </a:r>
            <a:r>
              <a:rPr lang="ru-RU" dirty="0" smtClean="0"/>
              <a:t>) – только возмещение расходов(на транспорт и проживание, а также иных заранее оговоренных) по договору</a:t>
            </a:r>
            <a:endParaRPr lang="ru-RU" dirty="0"/>
          </a:p>
          <a:p>
            <a:pPr marL="514350" indent="-514350">
              <a:buAutoNum type="arabicPeriod"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1711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157192"/>
            <a:ext cx="7938459" cy="1015008"/>
          </a:xfrm>
        </p:spPr>
        <p:txBody>
          <a:bodyPr/>
          <a:lstStyle/>
          <a:p>
            <a:r>
              <a:rPr lang="ru-RU" dirty="0" smtClean="0"/>
              <a:t>Пашем и сеем-3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842448" cy="4903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Курс «Основы правовой безопасности»:</a:t>
            </a:r>
          </a:p>
          <a:p>
            <a:r>
              <a:rPr lang="ru-RU" b="1" dirty="0" smtClean="0"/>
              <a:t>полномочия </a:t>
            </a:r>
            <a:r>
              <a:rPr lang="ru-RU" b="1" dirty="0"/>
              <a:t>контрольно-надзорных </a:t>
            </a:r>
            <a:r>
              <a:rPr lang="ru-RU" b="1" dirty="0" smtClean="0"/>
              <a:t>органов</a:t>
            </a:r>
            <a:r>
              <a:rPr lang="ru-RU" b="1" dirty="0"/>
              <a:t>,</a:t>
            </a:r>
            <a:endParaRPr lang="en-US" b="1" dirty="0" smtClean="0"/>
          </a:p>
          <a:p>
            <a:r>
              <a:rPr lang="ru-RU" b="1" dirty="0" smtClean="0"/>
              <a:t>наиболее </a:t>
            </a:r>
            <a:r>
              <a:rPr lang="ru-RU" b="1" dirty="0"/>
              <a:t>распространенные </a:t>
            </a:r>
            <a:r>
              <a:rPr lang="ru-RU" b="1" dirty="0" smtClean="0"/>
              <a:t>нарушения (</a:t>
            </a:r>
            <a:r>
              <a:rPr lang="ru-RU" dirty="0" smtClean="0"/>
              <a:t>символика, отчеты</a:t>
            </a:r>
            <a:r>
              <a:rPr lang="ru-RU" b="1" dirty="0" smtClean="0"/>
              <a:t>)</a:t>
            </a:r>
            <a:endParaRPr lang="en-US" b="1" dirty="0" smtClean="0"/>
          </a:p>
          <a:p>
            <a:r>
              <a:rPr lang="ru-RU" b="1" dirty="0" smtClean="0"/>
              <a:t>существующие </a:t>
            </a:r>
            <a:r>
              <a:rPr lang="ru-RU" b="1" dirty="0"/>
              <a:t>правовые </a:t>
            </a:r>
            <a:r>
              <a:rPr lang="ru-RU" b="1" dirty="0" smtClean="0"/>
              <a:t>коллизии ( </a:t>
            </a:r>
            <a:r>
              <a:rPr lang="ru-RU" dirty="0" smtClean="0"/>
              <a:t>ПД и экстремизм</a:t>
            </a:r>
            <a:r>
              <a:rPr lang="ru-RU" b="1" dirty="0" smtClean="0"/>
              <a:t>), </a:t>
            </a:r>
            <a:endParaRPr lang="en-US" b="1" dirty="0" smtClean="0"/>
          </a:p>
          <a:p>
            <a:r>
              <a:rPr lang="ru-RU" b="1" dirty="0" smtClean="0"/>
              <a:t>рекомендации </a:t>
            </a:r>
            <a:r>
              <a:rPr lang="ru-RU" b="1" dirty="0"/>
              <a:t>по соблюдению требований </a:t>
            </a:r>
            <a:r>
              <a:rPr lang="ru-RU" b="1" dirty="0" smtClean="0"/>
              <a:t>законодательства,</a:t>
            </a:r>
            <a:endParaRPr lang="en-US" b="1" dirty="0" smtClean="0"/>
          </a:p>
          <a:p>
            <a:r>
              <a:rPr lang="ru-RU" b="1" dirty="0" smtClean="0"/>
              <a:t> </a:t>
            </a:r>
            <a:r>
              <a:rPr lang="ru-RU" b="1" dirty="0"/>
              <a:t>минимизации рисков привлечения к административной </a:t>
            </a:r>
            <a:r>
              <a:rPr lang="ru-RU" b="1" dirty="0" smtClean="0"/>
              <a:t>ответственности (</a:t>
            </a:r>
            <a:r>
              <a:rPr lang="ru-RU" dirty="0" smtClean="0"/>
              <a:t>договор аренды и ПБ</a:t>
            </a:r>
            <a:r>
              <a:rPr lang="ru-RU" b="1" dirty="0" smtClean="0"/>
              <a:t>).</a:t>
            </a:r>
            <a:endParaRPr lang="ru-RU" b="1" dirty="0"/>
          </a:p>
          <a:p>
            <a:pPr marL="0" indent="0">
              <a:buNone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2252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833156"/>
            <a:ext cx="8130480" cy="1339044"/>
          </a:xfrm>
        </p:spPr>
        <p:txBody>
          <a:bodyPr/>
          <a:lstStyle/>
          <a:p>
            <a:r>
              <a:rPr lang="ru-RU" dirty="0" smtClean="0"/>
              <a:t>Собираем урожай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Государственная  поддержка  СОНКО</a:t>
            </a:r>
          </a:p>
          <a:p>
            <a:r>
              <a:rPr lang="ru-RU" sz="3200" b="1" dirty="0" smtClean="0"/>
              <a:t>Средства, выделяемые Распоряжением Президента</a:t>
            </a:r>
          </a:p>
          <a:p>
            <a:r>
              <a:rPr lang="ru-RU" sz="3200" b="1" dirty="0" smtClean="0"/>
              <a:t>Частные пожертвования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3330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06" y="2101061"/>
            <a:ext cx="8360601" cy="321814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906" y="5049180"/>
            <a:ext cx="9301660" cy="1123020"/>
          </a:xfrm>
        </p:spPr>
        <p:txBody>
          <a:bodyPr/>
          <a:lstStyle/>
          <a:p>
            <a:r>
              <a:rPr lang="ru-RU" dirty="0" smtClean="0"/>
              <a:t>Собираем урожай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50901" y="692696"/>
            <a:ext cx="7554416" cy="1134126"/>
          </a:xfrm>
          <a:prstGeom prst="ellipse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Федеральный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8907" y="2227228"/>
            <a:ext cx="86775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Постановление Правительства РФ №1332 «Об утверждении Правил предоставления субсидий из федерального бюджета социально ориентированным некоммерческим организациям, осуществляющим деятельность в области защиты населения и территорий от чрезвычайных ситуаций, обеспечения пожарной безопасности и безопасности людей на водных объектах»</a:t>
            </a:r>
          </a:p>
        </p:txBody>
      </p:sp>
    </p:spTree>
    <p:extLst>
      <p:ext uri="{BB962C8B-B14F-4D97-AF65-F5344CB8AC3E}">
        <p14:creationId xmlns:p14="http://schemas.microsoft.com/office/powerpoint/2010/main" val="377292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newsflash/>
      </p:transition>
    </mc:Choice>
    <mc:Fallback xmlns=""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95" y="1916833"/>
            <a:ext cx="8558608" cy="348920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1999" y="4730967"/>
            <a:ext cx="8034468" cy="1441233"/>
          </a:xfrm>
        </p:spPr>
        <p:txBody>
          <a:bodyPr/>
          <a:lstStyle/>
          <a:p>
            <a:r>
              <a:rPr lang="ru-RU" dirty="0" smtClean="0"/>
              <a:t>Убираем урожай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83568" y="764704"/>
            <a:ext cx="7554416" cy="1134126"/>
          </a:xfrm>
          <a:prstGeom prst="ellipse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Федеральный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85395" y="2078850"/>
            <a:ext cx="875860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Постановление Правительства РФ №185 «Об утверждении Правил распределения и предоставления субсидий из федерального бюджета некоммерческим организациям в рамках федеральной целевой программы «Укрепление единства российской нации и этнокультурное развитие народов России (2014 - 2020 годы)» </a:t>
            </a:r>
          </a:p>
        </p:txBody>
      </p:sp>
    </p:spTree>
    <p:extLst>
      <p:ext uri="{BB962C8B-B14F-4D97-AF65-F5344CB8AC3E}">
        <p14:creationId xmlns:p14="http://schemas.microsoft.com/office/powerpoint/2010/main" val="148181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newsflash/>
      </p:transition>
    </mc:Choice>
    <mc:Fallback xmlns=""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Ищем мины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200" b="1" dirty="0" smtClean="0"/>
              <a:t>Изменения законодательства и </a:t>
            </a:r>
            <a:r>
              <a:rPr lang="ru-RU" sz="3200" b="1" dirty="0"/>
              <a:t>с</a:t>
            </a:r>
            <a:r>
              <a:rPr lang="ru-RU" sz="3200" b="1" dirty="0" smtClean="0"/>
              <a:t>оответствующие действия СОНКО</a:t>
            </a:r>
            <a:endParaRPr lang="ru-RU" sz="3200" b="1" dirty="0"/>
          </a:p>
          <a:p>
            <a:pPr marL="514350" indent="-514350">
              <a:buAutoNum type="arabicPeriod"/>
            </a:pPr>
            <a:r>
              <a:rPr lang="ru-RU" sz="3200" b="1" dirty="0" smtClean="0"/>
              <a:t>План проверок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Уплата налогов/ проведение аудита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1524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771" y="4833156"/>
            <a:ext cx="8193699" cy="1339044"/>
          </a:xfrm>
        </p:spPr>
        <p:txBody>
          <a:bodyPr/>
          <a:lstStyle/>
          <a:p>
            <a:r>
              <a:rPr lang="ru-RU" dirty="0" smtClean="0"/>
              <a:t>Собираем урожай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836712"/>
            <a:ext cx="5077432" cy="1944216"/>
          </a:xfrm>
          <a:prstGeom prst="rect">
            <a:avLst/>
          </a:prstGeom>
        </p:spPr>
      </p:pic>
      <p:pic>
        <p:nvPicPr>
          <p:cNvPr id="6" name="Объект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08" y="2456892"/>
            <a:ext cx="8352928" cy="304578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02771" y="3041158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Постановление Правительства Хабаровского края №419-пр «О поддержке социально ориентированных некоммерческих организаций, благотворителей и добровольцев, осуществляющих деятельность в сфере социального обслуживания в Хабаровском </a:t>
            </a:r>
            <a:r>
              <a:rPr lang="ru-RU" sz="2400" b="1" dirty="0" smtClean="0"/>
              <a:t>крае»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9634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408" y="4833156"/>
            <a:ext cx="8391061" cy="1339044"/>
          </a:xfrm>
        </p:spPr>
        <p:txBody>
          <a:bodyPr/>
          <a:lstStyle/>
          <a:p>
            <a:r>
              <a:rPr lang="ru-RU" dirty="0" smtClean="0"/>
              <a:t>Собираем урожай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5723" y="601294"/>
            <a:ext cx="5077432" cy="1603570"/>
          </a:xfrm>
          <a:prstGeom prst="rect">
            <a:avLst/>
          </a:prstGeom>
        </p:spPr>
      </p:pic>
      <p:pic>
        <p:nvPicPr>
          <p:cNvPr id="6" name="Объект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08" y="2456892"/>
            <a:ext cx="8352928" cy="304578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05408" y="2456892"/>
            <a:ext cx="8550291" cy="3116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Постановление Правительства Хабаровского края №235-пр «О порядке предоставления субсидий из краевого бюджета социально ориентированным некоммерческим организациям Хабаровского края для возмещения расходов, связанных с обеспечением участия их представителей в мероприятиях федерального, межрегионального и регионального уровней»</a:t>
            </a:r>
          </a:p>
        </p:txBody>
      </p:sp>
    </p:spTree>
    <p:extLst>
      <p:ext uri="{BB962C8B-B14F-4D97-AF65-F5344CB8AC3E}">
        <p14:creationId xmlns:p14="http://schemas.microsoft.com/office/powerpoint/2010/main" val="410683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7531" y="4833156"/>
            <a:ext cx="8448939" cy="1339044"/>
          </a:xfrm>
        </p:spPr>
        <p:txBody>
          <a:bodyPr/>
          <a:lstStyle/>
          <a:p>
            <a:r>
              <a:rPr lang="ru-RU" dirty="0" smtClean="0"/>
              <a:t>Собираем урожай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Средства, выделяемые Распоряжением Президента</a:t>
            </a:r>
          </a:p>
          <a:p>
            <a:endParaRPr lang="ru-RU" sz="3200" b="1" dirty="0"/>
          </a:p>
          <a:p>
            <a:r>
              <a:rPr lang="ru-RU" sz="3200" b="1" dirty="0" smtClean="0"/>
              <a:t>11 правил юридически грамотной заявки</a:t>
            </a:r>
          </a:p>
          <a:p>
            <a:pPr marL="0" indent="0">
              <a:buNone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3952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541" y="4833156"/>
            <a:ext cx="8352928" cy="1339044"/>
          </a:xfrm>
        </p:spPr>
        <p:txBody>
          <a:bodyPr/>
          <a:lstStyle/>
          <a:p>
            <a:r>
              <a:rPr lang="ru-RU" dirty="0" smtClean="0"/>
              <a:t>Собираем урожай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41422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dirty="0" smtClean="0"/>
              <a:t>Все ли НКО могут получить пожертвования? </a:t>
            </a:r>
          </a:p>
          <a:p>
            <a:pPr marL="0" indent="0">
              <a:buNone/>
            </a:pPr>
            <a:r>
              <a:rPr lang="ru-RU" sz="3200" b="1" dirty="0" smtClean="0"/>
              <a:t>НЕТ</a:t>
            </a:r>
          </a:p>
          <a:p>
            <a:r>
              <a:rPr lang="ru-RU" sz="3200" b="1" dirty="0" smtClean="0"/>
              <a:t>На все ли можно получать пожертвования? </a:t>
            </a:r>
          </a:p>
          <a:p>
            <a:pPr marL="0" indent="0">
              <a:buNone/>
            </a:pPr>
            <a:r>
              <a:rPr lang="ru-RU" sz="3200" b="1" dirty="0" smtClean="0"/>
              <a:t>НЕТ</a:t>
            </a:r>
          </a:p>
          <a:p>
            <a:r>
              <a:rPr lang="ru-RU" sz="3200" b="1" u="sng" dirty="0" smtClean="0"/>
              <a:t>Условия договора</a:t>
            </a:r>
            <a:r>
              <a:rPr lang="ru-RU" sz="3200" b="1" dirty="0" smtClean="0"/>
              <a:t> </a:t>
            </a:r>
          </a:p>
          <a:p>
            <a:pPr marL="0" indent="0">
              <a:buNone/>
            </a:pPr>
            <a:r>
              <a:rPr lang="ru-RU" sz="3200" b="1" dirty="0" smtClean="0"/>
              <a:t>НЕТ ВЗАИМНЫХ ОБЯЗАТЕЛЬСТВ</a:t>
            </a:r>
          </a:p>
          <a:p>
            <a:r>
              <a:rPr lang="ru-RU" sz="3200" b="1" dirty="0" smtClean="0"/>
              <a:t>Нецелевое использование</a:t>
            </a:r>
          </a:p>
          <a:p>
            <a:pPr marL="0" indent="0">
              <a:buNone/>
            </a:pPr>
            <a:r>
              <a:rPr lang="ru-RU" sz="3200" b="1" dirty="0" smtClean="0"/>
              <a:t>НАЛОГ+ШТРАФ+ПЕНИ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102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Спасибо за внимание!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sz="6000" b="1" dirty="0" smtClean="0"/>
              <a:t>www.lawcs.ru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4833156"/>
            <a:ext cx="6858000" cy="88184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99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Ищем мины -1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541" y="685800"/>
            <a:ext cx="7862259" cy="4633410"/>
          </a:xfrm>
        </p:spPr>
        <p:txBody>
          <a:bodyPr>
            <a:normAutofit fontScale="62500" lnSpcReduction="20000"/>
          </a:bodyPr>
          <a:lstStyle/>
          <a:p>
            <a:pPr marL="285750" indent="-285750"/>
            <a:r>
              <a:rPr lang="ru-RU" sz="3200" dirty="0"/>
              <a:t>Гражданский кодекс от 30 ноября 1994 года </a:t>
            </a:r>
            <a:r>
              <a:rPr lang="ru-RU" sz="3200" dirty="0">
                <a:solidFill>
                  <a:srgbClr val="FF0000"/>
                </a:solidFill>
              </a:rPr>
              <a:t>(последние изменения, касающиеся правового статуса НКО, -  11 февраля 2013 г., 5 мая 2014г., 8 марта, 29 июня 2015 г.)</a:t>
            </a:r>
          </a:p>
          <a:p>
            <a:pPr marL="285750" indent="-285750"/>
            <a:r>
              <a:rPr lang="ru-RU" sz="3200" dirty="0"/>
              <a:t>Федеральный закон от 19 мая 1995 г. №82-ФЗ «Об общественных объединениях» (</a:t>
            </a:r>
            <a:r>
              <a:rPr lang="ru-RU" sz="3200" dirty="0">
                <a:solidFill>
                  <a:srgbClr val="FF0000"/>
                </a:solidFill>
              </a:rPr>
              <a:t>всего с момента принятия менялся 20 раз,</a:t>
            </a:r>
            <a:r>
              <a:rPr lang="ru-RU" sz="3200" dirty="0"/>
              <a:t> </a:t>
            </a:r>
            <a:r>
              <a:rPr lang="ru-RU" sz="3200" dirty="0">
                <a:solidFill>
                  <a:srgbClr val="FF0000"/>
                </a:solidFill>
              </a:rPr>
              <a:t>последнее изменение 8 марта 2015г.</a:t>
            </a:r>
            <a:r>
              <a:rPr lang="ru-RU" sz="3200" dirty="0"/>
              <a:t>)</a:t>
            </a:r>
          </a:p>
          <a:p>
            <a:pPr marL="285750" indent="-285750"/>
            <a:r>
              <a:rPr lang="ru-RU" sz="3200" dirty="0"/>
              <a:t>Федеральный закон от 11 августа 1995 г. №135-ФЗ «О благотворительной деятельности и благотворительных организациях» ( </a:t>
            </a:r>
            <a:r>
              <a:rPr lang="ru-RU" sz="3200" dirty="0">
                <a:solidFill>
                  <a:srgbClr val="FF0000"/>
                </a:solidFill>
              </a:rPr>
              <a:t>с момента принятия менялся 8 раз, последнее  изменение 5 мая 2014 г.</a:t>
            </a:r>
            <a:r>
              <a:rPr lang="ru-RU" sz="3200" dirty="0"/>
              <a:t>)</a:t>
            </a:r>
          </a:p>
          <a:p>
            <a:pPr marL="285750" indent="-285750"/>
            <a:r>
              <a:rPr lang="ru-RU" sz="3200" dirty="0"/>
              <a:t>Федеральный закон от 12 января 1996 г. №7-ФЗ «О некоммерческих организациях» (</a:t>
            </a:r>
            <a:r>
              <a:rPr lang="ru-RU" sz="3200" dirty="0">
                <a:solidFill>
                  <a:srgbClr val="FF0000"/>
                </a:solidFill>
              </a:rPr>
              <a:t>всего с момента принятия менялся </a:t>
            </a:r>
            <a:r>
              <a:rPr lang="ru-RU" sz="3200" b="1" dirty="0">
                <a:solidFill>
                  <a:srgbClr val="FF0000"/>
                </a:solidFill>
              </a:rPr>
              <a:t>53 раза</a:t>
            </a:r>
            <a:r>
              <a:rPr lang="ru-RU" sz="3200" dirty="0">
                <a:solidFill>
                  <a:srgbClr val="FF0000"/>
                </a:solidFill>
              </a:rPr>
              <a:t>,  последнее изменение 13 июля 2015г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  <a:r>
              <a:rPr lang="ru-RU" sz="3200" dirty="0" smtClean="0"/>
              <a:t>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9152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67669" y="908720"/>
            <a:ext cx="2976331" cy="1296144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ФЗ «Об НКО»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541" y="685800"/>
            <a:ext cx="7862259" cy="4633410"/>
          </a:xfrm>
        </p:spPr>
        <p:txBody>
          <a:bodyPr>
            <a:normAutofit fontScale="92500"/>
          </a:bodyPr>
          <a:lstStyle/>
          <a:p>
            <a:pPr marL="0" indent="0">
              <a:buFontTx/>
              <a:buNone/>
            </a:pPr>
            <a:r>
              <a:rPr lang="ru-RU" sz="3200" b="1" dirty="0" smtClean="0"/>
              <a:t>Введение </a:t>
            </a:r>
            <a:r>
              <a:rPr lang="ru-RU" sz="3200" b="1" dirty="0"/>
              <a:t>понятия «иностранный агент» ( ИА) (2012)</a:t>
            </a:r>
          </a:p>
          <a:p>
            <a:pPr marL="0" indent="0">
              <a:buFontTx/>
              <a:buNone/>
            </a:pPr>
            <a:r>
              <a:rPr lang="ru-RU" sz="3200" b="1" dirty="0">
                <a:solidFill>
                  <a:srgbClr val="0D0D0D"/>
                </a:solidFill>
              </a:rPr>
              <a:t>Внеплановые проверки (2014)</a:t>
            </a:r>
          </a:p>
          <a:p>
            <a:pPr marL="0" indent="0">
              <a:buFontTx/>
              <a:buNone/>
            </a:pPr>
            <a:r>
              <a:rPr lang="ru-RU" sz="3200" b="1" dirty="0">
                <a:solidFill>
                  <a:srgbClr val="0D0D0D"/>
                </a:solidFill>
              </a:rPr>
              <a:t>Полномочия </a:t>
            </a:r>
            <a:r>
              <a:rPr lang="ru-RU" sz="3200" b="1" dirty="0" smtClean="0">
                <a:solidFill>
                  <a:srgbClr val="0D0D0D"/>
                </a:solidFill>
              </a:rPr>
              <a:t>Минюста </a:t>
            </a:r>
            <a:r>
              <a:rPr lang="ru-RU" sz="3200" b="1" dirty="0">
                <a:solidFill>
                  <a:srgbClr val="0D0D0D"/>
                </a:solidFill>
              </a:rPr>
              <a:t>самостоятельно включать (2014)  и исключать ( 2015) НКО </a:t>
            </a:r>
            <a:r>
              <a:rPr lang="ru-RU" sz="3200" b="1" dirty="0" smtClean="0">
                <a:solidFill>
                  <a:srgbClr val="0D0D0D"/>
                </a:solidFill>
              </a:rPr>
              <a:t>в/из реестр/а </a:t>
            </a:r>
            <a:r>
              <a:rPr lang="ru-RU" sz="3200" b="1" dirty="0">
                <a:solidFill>
                  <a:srgbClr val="0D0D0D"/>
                </a:solidFill>
              </a:rPr>
              <a:t>НКО, выполняющих функции ИА </a:t>
            </a:r>
          </a:p>
          <a:p>
            <a:pPr marL="0" indent="0">
              <a:buFontTx/>
              <a:buNone/>
            </a:pPr>
            <a:r>
              <a:rPr lang="ru-RU" sz="3200" b="1" dirty="0">
                <a:solidFill>
                  <a:srgbClr val="0D0D0D"/>
                </a:solidFill>
              </a:rPr>
              <a:t>Отмена регистрации символики НКО (2014)</a:t>
            </a:r>
          </a:p>
          <a:p>
            <a:pPr marL="0" indent="0">
              <a:buFontTx/>
              <a:buNone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Ищем мины -1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77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516216" y="4077072"/>
            <a:ext cx="2304256" cy="1242138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ГК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541" y="685800"/>
            <a:ext cx="7862259" cy="463341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ru-RU" altLang="ru-RU" sz="3200" dirty="0" smtClean="0">
                <a:solidFill>
                  <a:srgbClr val="0D0D0D"/>
                </a:solidFill>
              </a:rPr>
              <a:t>- </a:t>
            </a:r>
            <a:r>
              <a:rPr lang="ru-RU" altLang="ru-RU" sz="3200" b="1" dirty="0" smtClean="0">
                <a:solidFill>
                  <a:srgbClr val="0D0D0D"/>
                </a:solidFill>
              </a:rPr>
              <a:t>Корпоративные </a:t>
            </a:r>
            <a:r>
              <a:rPr lang="ru-RU" altLang="ru-RU" sz="3200" b="1" dirty="0">
                <a:solidFill>
                  <a:srgbClr val="0D0D0D"/>
                </a:solidFill>
              </a:rPr>
              <a:t>и унитарные </a:t>
            </a:r>
            <a:r>
              <a:rPr lang="ru-RU" altLang="ru-RU" sz="3200" b="1" dirty="0" smtClean="0">
                <a:solidFill>
                  <a:srgbClr val="0D0D0D"/>
                </a:solidFill>
              </a:rPr>
              <a:t> НКО</a:t>
            </a:r>
            <a:r>
              <a:rPr lang="ru-RU" altLang="ru-RU" sz="3200" b="1" dirty="0">
                <a:solidFill>
                  <a:srgbClr val="0D0D0D"/>
                </a:solidFill>
              </a:rPr>
              <a:t/>
            </a:r>
            <a:br>
              <a:rPr lang="ru-RU" altLang="ru-RU" sz="3200" b="1" dirty="0">
                <a:solidFill>
                  <a:srgbClr val="0D0D0D"/>
                </a:solidFill>
              </a:rPr>
            </a:br>
            <a:r>
              <a:rPr lang="ru-RU" altLang="ru-RU" sz="3200" b="1" dirty="0">
                <a:solidFill>
                  <a:srgbClr val="0D0D0D"/>
                </a:solidFill>
              </a:rPr>
              <a:t>- Закрытый перечень организационно-правовых форм </a:t>
            </a:r>
            <a:r>
              <a:rPr lang="ru-RU" altLang="ru-RU" sz="3200" b="1" dirty="0" smtClean="0">
                <a:solidFill>
                  <a:srgbClr val="0D0D0D"/>
                </a:solidFill>
              </a:rPr>
              <a:t>НКО ( 11+1+2)</a:t>
            </a:r>
            <a:r>
              <a:rPr lang="ru-RU" altLang="ru-RU" sz="3200" b="1" dirty="0">
                <a:solidFill>
                  <a:srgbClr val="0D0D0D"/>
                </a:solidFill>
              </a:rPr>
              <a:t/>
            </a:r>
            <a:br>
              <a:rPr lang="ru-RU" altLang="ru-RU" sz="3200" b="1" dirty="0">
                <a:solidFill>
                  <a:srgbClr val="0D0D0D"/>
                </a:solidFill>
              </a:rPr>
            </a:br>
            <a:r>
              <a:rPr lang="ru-RU" altLang="ru-RU" sz="3200" b="1" dirty="0">
                <a:solidFill>
                  <a:srgbClr val="0D0D0D"/>
                </a:solidFill>
              </a:rPr>
              <a:t>- Ответственность руководителя и коллегиальных органов управления</a:t>
            </a:r>
            <a:br>
              <a:rPr lang="ru-RU" altLang="ru-RU" sz="3200" b="1" dirty="0">
                <a:solidFill>
                  <a:srgbClr val="0D0D0D"/>
                </a:solidFill>
              </a:rPr>
            </a:br>
            <a:r>
              <a:rPr lang="ru-RU" altLang="ru-RU" sz="3200" b="1" dirty="0">
                <a:solidFill>
                  <a:srgbClr val="0D0D0D"/>
                </a:solidFill>
              </a:rPr>
              <a:t>- Устав как основной документ </a:t>
            </a:r>
            <a:r>
              <a:rPr lang="ru-RU" altLang="ru-RU" sz="3200" b="1" dirty="0" err="1">
                <a:solidFill>
                  <a:srgbClr val="0D0D0D"/>
                </a:solidFill>
              </a:rPr>
              <a:t>юрлица</a:t>
            </a:r>
            <a:r>
              <a:rPr lang="ru-RU" altLang="ru-RU" sz="3200" b="1" dirty="0">
                <a:solidFill>
                  <a:srgbClr val="0D0D0D"/>
                </a:solidFill>
              </a:rPr>
              <a:t/>
            </a:r>
            <a:br>
              <a:rPr lang="ru-RU" altLang="ru-RU" sz="3200" b="1" dirty="0">
                <a:solidFill>
                  <a:srgbClr val="0D0D0D"/>
                </a:solidFill>
              </a:rPr>
            </a:br>
            <a:r>
              <a:rPr lang="ru-RU" altLang="ru-RU" sz="3200" b="1" dirty="0">
                <a:solidFill>
                  <a:srgbClr val="0D0D0D"/>
                </a:solidFill>
              </a:rPr>
              <a:t>- Адрес и наименование</a:t>
            </a:r>
            <a:r>
              <a:rPr lang="ru-RU" altLang="ru-RU" sz="3200" dirty="0">
                <a:solidFill>
                  <a:srgbClr val="0D0D0D"/>
                </a:solidFill>
              </a:rPr>
              <a:t/>
            </a:r>
            <a:br>
              <a:rPr lang="ru-RU" altLang="ru-RU" sz="3200" dirty="0">
                <a:solidFill>
                  <a:srgbClr val="0D0D0D"/>
                </a:solidFill>
              </a:rPr>
            </a:b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Ищем мины -1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64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940152" y="4581128"/>
            <a:ext cx="2304256" cy="1242138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ГК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541" y="685800"/>
            <a:ext cx="7862259" cy="463341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altLang="ru-RU" sz="3200" b="1" dirty="0" smtClean="0">
                <a:solidFill>
                  <a:srgbClr val="0D0D0D"/>
                </a:solidFill>
              </a:rPr>
              <a:t>Риск </a:t>
            </a:r>
            <a:r>
              <a:rPr lang="ru-RU" altLang="ru-RU" sz="3200" b="1" dirty="0">
                <a:solidFill>
                  <a:srgbClr val="0D0D0D"/>
                </a:solidFill>
              </a:rPr>
              <a:t>последствий неполучения значимых сообщений</a:t>
            </a:r>
            <a:br>
              <a:rPr lang="ru-RU" altLang="ru-RU" sz="3200" b="1" dirty="0">
                <a:solidFill>
                  <a:srgbClr val="0D0D0D"/>
                </a:solidFill>
              </a:rPr>
            </a:br>
            <a:r>
              <a:rPr lang="ru-RU" altLang="ru-RU" sz="3200" b="1" dirty="0">
                <a:solidFill>
                  <a:srgbClr val="0D0D0D"/>
                </a:solidFill>
              </a:rPr>
              <a:t>- Необходимость внести изменения (нет срока и не платится пошлина</a:t>
            </a:r>
            <a:r>
              <a:rPr lang="ru-RU" altLang="ru-RU" sz="3200" b="1" dirty="0" smtClean="0">
                <a:solidFill>
                  <a:srgbClr val="0D0D0D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ru-RU" altLang="ru-RU" sz="3200" b="1" dirty="0" smtClean="0">
                <a:solidFill>
                  <a:srgbClr val="0D0D0D"/>
                </a:solidFill>
              </a:rPr>
              <a:t>Новые правила оформления протоколов 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Ищем мины -1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94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95936" y="1160748"/>
            <a:ext cx="4608512" cy="1242138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КТО ПРОВЕРЯЕТ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541" y="685800"/>
            <a:ext cx="7862259" cy="4633410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/>
              <a:t>Прокуратура   </a:t>
            </a:r>
          </a:p>
          <a:p>
            <a:r>
              <a:rPr lang="ru-RU" sz="3200" b="1" dirty="0" smtClean="0"/>
              <a:t>Минюст</a:t>
            </a:r>
            <a:endParaRPr lang="ru-RU" sz="3200" b="1" dirty="0"/>
          </a:p>
          <a:p>
            <a:r>
              <a:rPr lang="ru-RU" sz="3200" b="1" dirty="0"/>
              <a:t>ФНС</a:t>
            </a:r>
          </a:p>
          <a:p>
            <a:r>
              <a:rPr lang="ru-RU" sz="3200" b="1" dirty="0"/>
              <a:t>Трудовые инспекции</a:t>
            </a:r>
          </a:p>
          <a:p>
            <a:r>
              <a:rPr lang="ru-RU" sz="3200" b="1" dirty="0" smtClean="0"/>
              <a:t>Органы </a:t>
            </a:r>
            <a:r>
              <a:rPr lang="ru-RU" sz="3200" b="1" dirty="0"/>
              <a:t>пожарного надзора</a:t>
            </a:r>
          </a:p>
          <a:p>
            <a:r>
              <a:rPr lang="ru-RU" sz="3200" b="1" dirty="0" err="1"/>
              <a:t>Роскомнадзор</a:t>
            </a:r>
            <a:endParaRPr lang="ru-RU" sz="3200" b="1" dirty="0"/>
          </a:p>
          <a:p>
            <a:r>
              <a:rPr lang="ru-RU" sz="3200" b="1" dirty="0" smtClean="0"/>
              <a:t>Внебюджетные </a:t>
            </a:r>
            <a:r>
              <a:rPr lang="ru-RU" sz="3200" b="1" dirty="0"/>
              <a:t>фонды</a:t>
            </a:r>
          </a:p>
          <a:p>
            <a:r>
              <a:rPr lang="ru-RU" sz="3200" b="1" dirty="0"/>
              <a:t>Счетная палата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Ищем мины -2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51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541" y="685800"/>
            <a:ext cx="7862259" cy="4633410"/>
          </a:xfrm>
        </p:spPr>
        <p:txBody>
          <a:bodyPr>
            <a:normAutofit fontScale="70000" lnSpcReduction="20000"/>
          </a:bodyPr>
          <a:lstStyle/>
          <a:p>
            <a:r>
              <a:rPr lang="ru-RU" sz="3200" dirty="0"/>
              <a:t>- </a:t>
            </a:r>
            <a:r>
              <a:rPr lang="ru-RU" sz="3400" b="1" dirty="0"/>
              <a:t>в срок до 1 сентября года, предшествующего году проведения проверок, органы государственного и муниципального контроля обязаны направить проекты планов проверок в органы прокуратуры;</a:t>
            </a:r>
          </a:p>
          <a:p>
            <a:r>
              <a:rPr lang="ru-RU" sz="3400" b="1" dirty="0" smtClean="0"/>
              <a:t>- </a:t>
            </a:r>
            <a:r>
              <a:rPr lang="ru-RU" sz="3400" b="1" dirty="0"/>
              <a:t>в срок до 1 декабря органы прокуратуры обобщают утвержденные планы проверок и направляют их в Генеральную прокуратуру РФ;</a:t>
            </a:r>
          </a:p>
          <a:p>
            <a:r>
              <a:rPr lang="ru-RU" sz="3400" b="1" dirty="0"/>
              <a:t>- в срок до 31 декабря Генеральная прокуратура формирует сводный план проверок и размещает его на своем официальном сайте в сети </a:t>
            </a:r>
            <a:r>
              <a:rPr lang="ru-RU" sz="3400" b="1" dirty="0" smtClean="0"/>
              <a:t>Интернет  </a:t>
            </a:r>
            <a:r>
              <a:rPr lang="en-US" sz="3400" b="1" dirty="0"/>
              <a:t>http://www.genproc.gov.ru/ </a:t>
            </a:r>
            <a:endParaRPr lang="ru-RU" sz="3400" b="1" dirty="0" smtClean="0"/>
          </a:p>
          <a:p>
            <a:pPr marL="0" indent="0">
              <a:buNone/>
            </a:pPr>
            <a:endParaRPr lang="ru-RU" sz="3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21244" y="5013176"/>
            <a:ext cx="4128459" cy="1008112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2700"/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План проверок</a:t>
            </a:r>
            <a:endParaRPr lang="ru-RU" sz="4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Ищем мины -2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39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1878</TotalTime>
  <Words>1597</Words>
  <Application>Microsoft Office PowerPoint</Application>
  <PresentationFormat>Экран (4:3)</PresentationFormat>
  <Paragraphs>208</Paragraphs>
  <Slides>34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NewsPrint</vt:lpstr>
      <vt:lpstr>Правовое поле для СОНКО</vt:lpstr>
      <vt:lpstr>Работа в правовом поле</vt:lpstr>
      <vt:lpstr>Ищем мины</vt:lpstr>
      <vt:lpstr>Ищем мины -1 </vt:lpstr>
      <vt:lpstr>Ищем мины -1 </vt:lpstr>
      <vt:lpstr>Ищем мины -1 </vt:lpstr>
      <vt:lpstr>Ищем мины -1 </vt:lpstr>
      <vt:lpstr>Ищем мины -2 </vt:lpstr>
      <vt:lpstr>Ищем мины -2 </vt:lpstr>
      <vt:lpstr>Ищем мины -2 </vt:lpstr>
      <vt:lpstr>Ищем мины -2 </vt:lpstr>
      <vt:lpstr>Ищем мины -2 </vt:lpstr>
      <vt:lpstr>Презентация PowerPoint</vt:lpstr>
      <vt:lpstr>Презентация PowerPoint</vt:lpstr>
      <vt:lpstr>Презентация PowerPoint</vt:lpstr>
      <vt:lpstr>Ищем мины -3 </vt:lpstr>
      <vt:lpstr>Ищем мины -3 </vt:lpstr>
      <vt:lpstr>Пашем и сеем</vt:lpstr>
      <vt:lpstr>Пашем и сеем-1 </vt:lpstr>
      <vt:lpstr>Пашем и сеем-2 </vt:lpstr>
      <vt:lpstr>Пашем и сеем-2 </vt:lpstr>
      <vt:lpstr>Пашем и сеем-2 </vt:lpstr>
      <vt:lpstr>Пашем и сеем-2 </vt:lpstr>
      <vt:lpstr>Пашем и сеем-2 </vt:lpstr>
      <vt:lpstr>Пашем и сеем-3 </vt:lpstr>
      <vt:lpstr>Пашем и сеем-3 </vt:lpstr>
      <vt:lpstr>Собираем урожай</vt:lpstr>
      <vt:lpstr>Собираем урожай</vt:lpstr>
      <vt:lpstr>Убираем урожай</vt:lpstr>
      <vt:lpstr>Собираем урожай</vt:lpstr>
      <vt:lpstr>Собираем урожай</vt:lpstr>
      <vt:lpstr>Собираем урожай</vt:lpstr>
      <vt:lpstr>Собираем урожай</vt:lpstr>
      <vt:lpstr>  Спасибо за внимание!  www.lawcs.ru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Правовое поле для СОНКО</dc:title>
  <dc:creator>Дарья</dc:creator>
  <cp:lastModifiedBy>Дарья</cp:lastModifiedBy>
  <cp:revision>43</cp:revision>
  <cp:lastPrinted>2015-10-12T08:38:54Z</cp:lastPrinted>
  <dcterms:created xsi:type="dcterms:W3CDTF">2015-10-07T12:58:04Z</dcterms:created>
  <dcterms:modified xsi:type="dcterms:W3CDTF">2015-10-20T10:52:08Z</dcterms:modified>
</cp:coreProperties>
</file>