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321" r:id="rId2"/>
    <p:sldId id="322" r:id="rId3"/>
    <p:sldId id="323" r:id="rId4"/>
    <p:sldId id="324" r:id="rId5"/>
    <p:sldId id="327" r:id="rId6"/>
    <p:sldId id="325" r:id="rId7"/>
    <p:sldId id="329" r:id="rId8"/>
    <p:sldId id="31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50000" saltData="e7Fdw8+ToTzIepsqexSw5w" hashData="6AXDAdON8Z5LBMfeU9J7T1PRFn0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66FF"/>
    <a:srgbClr val="FF66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620" autoAdjust="0"/>
    <p:restoredTop sz="81282" autoAdjust="0"/>
  </p:normalViewPr>
  <p:slideViewPr>
    <p:cSldViewPr>
      <p:cViewPr varScale="1">
        <p:scale>
          <a:sx n="50" d="100"/>
          <a:sy n="50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6DEC04-6F1D-4B77-AA85-4DC2EB997E08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3A667AC-8880-4806-8982-00D22961B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667AC-8880-4806-8982-00D22961BDB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034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D3A80F-B41C-483B-A48C-2C0EACD19AF3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C726-8DDE-43A3-8471-ABD655DE2910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6D4F-9EF3-4774-BEA7-2578ACA16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FCDD-32BE-4C2B-B735-7106F95C6258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CD12-7698-446D-921A-E320044E7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325D9-AC2F-4175-86EF-E924C6F7B555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F69F7-2884-4C58-B040-763DE6762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359F-5A66-44D0-BF7E-FF89F50DE01B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C5C7D-C8B8-40FE-B734-F930ABF89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BDF1-F265-41D0-B55B-3DA0AC20CCC1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CE0E-379B-48EF-8D37-4BA83D8A0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1ACC-0FF1-4F58-BBC2-4D77272E3D7D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E0CB8-6B55-44DF-9663-6B1011AF7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D8870-CCEA-4BBD-8D1E-64B1A89D5020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1557A-9CEF-46C9-BB77-475383636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3B837-9015-4C3D-A1D4-CB297B900A54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6725-5813-467C-8500-8E3794F0B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B5012-6CC2-46EB-ABE8-2724D9D1ABEA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E7A1-EEC3-4566-8713-7AF9133FD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293F-5F45-41CB-9DAC-B49904B1F8E9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F2C89-A33F-4EFB-9CFD-0014D1F83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771C4-B309-4AB7-9430-7090379A96C0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D9F-23B3-4215-A5E5-F9B1D3A63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3C501A-AF2A-4C8D-8ADA-99BEC24D448C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0AD40A-CE0C-4EAA-9298-57BF0173D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_____Microsoft_Office_Excel_97-2003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eg@bf-ss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71480"/>
            <a:ext cx="77867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Дальневосточный гражданский форум</a:t>
            </a:r>
          </a:p>
          <a:p>
            <a:pPr algn="ctr"/>
            <a:endParaRPr lang="ru-RU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Развитие межсекторного партнерства 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«бизнес-государство-НКО»</a:t>
            </a:r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как эффективной формы 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решения социальных проблем</a:t>
            </a:r>
          </a:p>
          <a:p>
            <a:pPr algn="ctr"/>
            <a:endParaRPr lang="ru-RU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       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Бендерская Екатерина,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         БФ «СОЗВЕЗДИЕ СЕРДЕЦ»</a:t>
            </a:r>
          </a:p>
          <a:p>
            <a:pPr algn="ctr"/>
            <a:endParaRPr lang="ru-RU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endParaRPr lang="ru-RU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Хабаровск, 15-16 октября 2015г.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5" name="Picture 2" descr="\\Comp1\Общая папка для обмена\прозрачные лого\Логотип созвездие сердец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1452380" cy="2004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928662" y="1714488"/>
            <a:ext cx="3857620" cy="2857520"/>
            <a:chOff x="928662" y="1714488"/>
            <a:chExt cx="3857620" cy="2857520"/>
          </a:xfrm>
        </p:grpSpPr>
        <p:sp>
          <p:nvSpPr>
            <p:cNvPr id="3" name="Овал 2"/>
            <p:cNvSpPr/>
            <p:nvPr/>
          </p:nvSpPr>
          <p:spPr>
            <a:xfrm>
              <a:off x="1357290" y="1714488"/>
              <a:ext cx="2928958" cy="28575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chemeClr val="accent6">
                  <a:lumMod val="60000"/>
                  <a:lumOff val="4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28662" y="2357430"/>
              <a:ext cx="385762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chemeClr val="bg1"/>
                  </a:solidFill>
                </a:rPr>
                <a:t>11021 </a:t>
              </a:r>
            </a:p>
            <a:p>
              <a:pPr algn="ctr"/>
              <a:r>
                <a:rPr lang="ru-RU" sz="3600" b="1" dirty="0" smtClean="0">
                  <a:solidFill>
                    <a:schemeClr val="bg1"/>
                  </a:solidFill>
                </a:rPr>
                <a:t>НКО в ДФО</a:t>
              </a:r>
              <a:endParaRPr lang="ru-RU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143372" y="428604"/>
            <a:ext cx="3071834" cy="2643206"/>
            <a:chOff x="3571868" y="642918"/>
            <a:chExt cx="3071834" cy="2643206"/>
          </a:xfrm>
        </p:grpSpPr>
        <p:sp>
          <p:nvSpPr>
            <p:cNvPr id="4" name="Овал 3"/>
            <p:cNvSpPr/>
            <p:nvPr/>
          </p:nvSpPr>
          <p:spPr>
            <a:xfrm>
              <a:off x="3786182" y="642918"/>
              <a:ext cx="2643206" cy="2643206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71868" y="1454995"/>
              <a:ext cx="3071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dirty="0" smtClean="0">
                  <a:solidFill>
                    <a:schemeClr val="bg1"/>
                  </a:solidFill>
                </a:rPr>
                <a:t>-32%</a:t>
              </a:r>
              <a:endParaRPr lang="ru-RU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286248" y="3286124"/>
            <a:ext cx="3071834" cy="2857520"/>
            <a:chOff x="4286248" y="3286124"/>
            <a:chExt cx="3071834" cy="2857520"/>
          </a:xfrm>
        </p:grpSpPr>
        <p:sp>
          <p:nvSpPr>
            <p:cNvPr id="7" name="Овал 6"/>
            <p:cNvSpPr/>
            <p:nvPr/>
          </p:nvSpPr>
          <p:spPr>
            <a:xfrm>
              <a:off x="4357686" y="3286124"/>
              <a:ext cx="2857520" cy="285752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6248" y="3786190"/>
              <a:ext cx="307183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Более 2000</a:t>
              </a:r>
            </a:p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неформальных сообществ</a:t>
              </a:r>
            </a:p>
            <a:p>
              <a:pPr algn="ctr"/>
              <a:r>
                <a:rPr lang="ru-RU" sz="2400" dirty="0" smtClean="0">
                  <a:solidFill>
                    <a:schemeClr val="bg1"/>
                  </a:solidFill>
                </a:rPr>
                <a:t>1,5 млн.человек</a:t>
              </a:r>
            </a:p>
            <a:p>
              <a:pPr algn="ctr"/>
              <a:endParaRPr lang="ru-RU" sz="3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2" descr="\\Comp1\Общая папка для обмена\прозрачные лого\Логотип созвездие сердец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62" y="4638713"/>
            <a:ext cx="1452380" cy="2004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7" name="Объект 31"/>
          <p:cNvGraphicFramePr>
            <a:graphicFrameLocks/>
          </p:cNvGraphicFramePr>
          <p:nvPr/>
        </p:nvGraphicFramePr>
        <p:xfrm>
          <a:off x="428596" y="500042"/>
          <a:ext cx="8429652" cy="5715016"/>
        </p:xfrm>
        <a:graphic>
          <a:graphicData uri="http://schemas.openxmlformats.org/presentationml/2006/ole">
            <p:oleObj spid="_x0000_s45057" name="Worksheet" r:id="rId4" imgW="5496059" imgH="3295560" progId="Excel.Sheet.8">
              <p:embed/>
            </p:oleObj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3457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 descr="\\Comp1\Общая папка для обмена\прозрачные лого\Логотип созвездие сердец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857232"/>
            <a:ext cx="1138445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Comp1\Общая папка для обмена\прозрачные лого\Логотип созвездие сердец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39" y="4929198"/>
            <a:ext cx="1293689" cy="1785926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2500298" y="2143116"/>
            <a:ext cx="4143372" cy="3357562"/>
            <a:chOff x="928662" y="1714488"/>
            <a:chExt cx="3857620" cy="2857520"/>
          </a:xfrm>
        </p:grpSpPr>
        <p:sp>
          <p:nvSpPr>
            <p:cNvPr id="4" name="Овал 3"/>
            <p:cNvSpPr/>
            <p:nvPr/>
          </p:nvSpPr>
          <p:spPr>
            <a:xfrm>
              <a:off x="1357290" y="1714488"/>
              <a:ext cx="2928958" cy="28575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chemeClr val="accent6">
                  <a:lumMod val="60000"/>
                  <a:lumOff val="4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28662" y="2357430"/>
              <a:ext cx="385762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chemeClr val="bg1"/>
                  </a:solidFill>
                </a:rPr>
                <a:t>1508 </a:t>
              </a:r>
              <a:r>
                <a:rPr lang="ru-RU" sz="3600" b="1" dirty="0" smtClean="0">
                  <a:solidFill>
                    <a:schemeClr val="bg1"/>
                  </a:solidFill>
                </a:rPr>
                <a:t>НКО в </a:t>
              </a:r>
            </a:p>
            <a:p>
              <a:pPr algn="ctr"/>
              <a:r>
                <a:rPr lang="ru-RU" sz="3600" b="1" dirty="0" smtClean="0">
                  <a:solidFill>
                    <a:schemeClr val="bg1"/>
                  </a:solidFill>
                </a:rPr>
                <a:t>Хабаровском крае</a:t>
              </a:r>
              <a:endParaRPr lang="ru-RU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572132" y="500042"/>
            <a:ext cx="3071834" cy="2857520"/>
            <a:chOff x="4286248" y="3286124"/>
            <a:chExt cx="3071834" cy="2857520"/>
          </a:xfrm>
        </p:grpSpPr>
        <p:sp>
          <p:nvSpPr>
            <p:cNvPr id="7" name="Овал 6"/>
            <p:cNvSpPr/>
            <p:nvPr/>
          </p:nvSpPr>
          <p:spPr>
            <a:xfrm>
              <a:off x="4357686" y="3286124"/>
              <a:ext cx="2857520" cy="285752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6248" y="4000504"/>
              <a:ext cx="307183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Есть НКО старше</a:t>
              </a:r>
            </a:p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10 лет</a:t>
              </a:r>
              <a:endParaRPr lang="ru-RU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0" y="428604"/>
            <a:ext cx="3571868" cy="2928958"/>
            <a:chOff x="3571868" y="642918"/>
            <a:chExt cx="3071834" cy="2643206"/>
          </a:xfrm>
        </p:grpSpPr>
        <p:sp>
          <p:nvSpPr>
            <p:cNvPr id="10" name="Овал 9"/>
            <p:cNvSpPr/>
            <p:nvPr/>
          </p:nvSpPr>
          <p:spPr>
            <a:xfrm>
              <a:off x="3786182" y="642918"/>
              <a:ext cx="2643206" cy="2643206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71868" y="1094197"/>
              <a:ext cx="3071834" cy="1416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>
                  <a:solidFill>
                    <a:schemeClr val="bg1"/>
                  </a:solidFill>
                </a:rPr>
                <a:t>7,2%</a:t>
              </a:r>
            </a:p>
            <a:p>
              <a:pPr algn="ctr"/>
              <a:r>
                <a:rPr lang="ru-RU" sz="3200" dirty="0" smtClean="0">
                  <a:solidFill>
                    <a:schemeClr val="bg1"/>
                  </a:solidFill>
                </a:rPr>
                <a:t>постоянных жертвователей</a:t>
              </a:r>
              <a:endParaRPr lang="ru-RU" sz="3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665253"/>
            <a:ext cx="6072230" cy="61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трелка вправо 2"/>
          <p:cNvSpPr/>
          <p:nvPr/>
        </p:nvSpPr>
        <p:spPr>
          <a:xfrm>
            <a:off x="1785918" y="6094541"/>
            <a:ext cx="150019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785918" y="2594079"/>
            <a:ext cx="150019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\\Comp1\Общая папка для обмена\прозрачные лого\Логотип созвездие сердец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357562"/>
            <a:ext cx="1143008" cy="1577912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5" y="47413"/>
            <a:ext cx="7715303" cy="66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6390" y="71414"/>
            <a:ext cx="29797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Рейтинг регионов </a:t>
            </a:r>
          </a:p>
          <a:p>
            <a:pPr algn="ctr"/>
            <a:r>
              <a:rPr lang="ru-RU" sz="2000" b="1" dirty="0" smtClean="0"/>
              <a:t> по количеству </a:t>
            </a:r>
          </a:p>
          <a:p>
            <a:pPr algn="ctr"/>
            <a:r>
              <a:rPr lang="ru-RU" sz="2000" b="1" dirty="0" smtClean="0"/>
              <a:t>постоянных доноров </a:t>
            </a:r>
          </a:p>
          <a:p>
            <a:pPr algn="ctr"/>
            <a:r>
              <a:rPr lang="ru-RU" sz="2000" b="1" dirty="0" smtClean="0"/>
              <a:t>(жертвуют раз </a:t>
            </a:r>
          </a:p>
          <a:p>
            <a:pPr algn="ctr"/>
            <a:r>
              <a:rPr lang="ru-RU" sz="2000" b="1" dirty="0" smtClean="0"/>
              <a:t>в месяц и чаще)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6929486" cy="611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\\Comp1\Общая папка для обмена\прозрачные лого\Логотип созвездие сердец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2091" y="5143512"/>
            <a:ext cx="1170503" cy="1615868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642910" y="1785926"/>
            <a:ext cx="1500198" cy="214314"/>
          </a:xfrm>
          <a:prstGeom prst="rightArrow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0"/>
            <a:ext cx="3500462" cy="1000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Comp1\Общая папка для обмена\прозрачные лого\Логотип созвездие сердец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39" y="4929198"/>
            <a:ext cx="1293689" cy="1785926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2500330" y="2428892"/>
            <a:ext cx="4143372" cy="3357562"/>
            <a:chOff x="928662" y="1714488"/>
            <a:chExt cx="3857620" cy="2857520"/>
          </a:xfrm>
        </p:grpSpPr>
        <p:sp>
          <p:nvSpPr>
            <p:cNvPr id="4" name="Овал 3"/>
            <p:cNvSpPr/>
            <p:nvPr/>
          </p:nvSpPr>
          <p:spPr>
            <a:xfrm>
              <a:off x="1357290" y="1714488"/>
              <a:ext cx="2928958" cy="28575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chemeClr val="accent6">
                  <a:lumMod val="60000"/>
                  <a:lumOff val="4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28662" y="2357430"/>
              <a:ext cx="3857620" cy="19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chemeClr val="bg1"/>
                  </a:solidFill>
                </a:rPr>
                <a:t>26,9 млрд.</a:t>
              </a:r>
            </a:p>
            <a:p>
              <a:pPr algn="ctr"/>
              <a:r>
                <a:rPr lang="ru-RU" sz="4800" b="1" dirty="0" smtClean="0">
                  <a:solidFill>
                    <a:schemeClr val="bg1"/>
                  </a:solidFill>
                </a:rPr>
                <a:t>рублей</a:t>
              </a:r>
            </a:p>
            <a:p>
              <a:pPr algn="ctr"/>
              <a:r>
                <a:rPr lang="ru-RU" sz="4800" b="1" dirty="0" smtClean="0">
                  <a:solidFill>
                    <a:schemeClr val="bg1"/>
                  </a:solidFill>
                </a:rPr>
                <a:t>2013г.</a:t>
              </a:r>
              <a:endParaRPr lang="ru-RU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572132" y="500042"/>
            <a:ext cx="3571868" cy="3214710"/>
            <a:chOff x="4286248" y="3286124"/>
            <a:chExt cx="3071834" cy="2857520"/>
          </a:xfrm>
        </p:grpSpPr>
        <p:sp>
          <p:nvSpPr>
            <p:cNvPr id="7" name="Овал 6"/>
            <p:cNvSpPr/>
            <p:nvPr/>
          </p:nvSpPr>
          <p:spPr>
            <a:xfrm>
              <a:off x="4357686" y="3286124"/>
              <a:ext cx="2857520" cy="285752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6248" y="4000504"/>
              <a:ext cx="307183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5,2% средств, предоставленных всем СО НКО</a:t>
              </a:r>
              <a:endParaRPr lang="ru-RU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42876" y="642918"/>
            <a:ext cx="3571868" cy="2928958"/>
            <a:chOff x="3571868" y="642918"/>
            <a:chExt cx="3071834" cy="2643206"/>
          </a:xfrm>
        </p:grpSpPr>
        <p:sp>
          <p:nvSpPr>
            <p:cNvPr id="10" name="Овал 9"/>
            <p:cNvSpPr/>
            <p:nvPr/>
          </p:nvSpPr>
          <p:spPr>
            <a:xfrm>
              <a:off x="3786182" y="642918"/>
              <a:ext cx="2643206" cy="2643206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71868" y="900792"/>
              <a:ext cx="3071834" cy="2166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16%</a:t>
              </a:r>
            </a:p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финансирование СО НКО </a:t>
              </a:r>
            </a:p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Хабаровского</a:t>
              </a:r>
            </a:p>
            <a:p>
              <a:pPr algn="ctr"/>
              <a:r>
                <a:rPr lang="ru-RU" sz="3000" dirty="0" smtClean="0">
                  <a:solidFill>
                    <a:schemeClr val="bg1"/>
                  </a:solidFill>
                </a:rPr>
                <a:t>края</a:t>
              </a:r>
              <a:endParaRPr lang="ru-RU" sz="3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858250" y="6572250"/>
            <a:ext cx="185738" cy="1492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>
              <a:defRPr/>
            </a:pPr>
            <a:fld id="{AD890558-6B15-48CD-892D-1C968328B453}" type="slidenum">
              <a:rPr lang="ru-RU" dirty="0">
                <a:solidFill>
                  <a:srgbClr val="232E5D"/>
                </a:solidFill>
                <a:ea typeface="+mj-ea"/>
                <a:cs typeface="Arial" charset="0"/>
              </a:rPr>
              <a:pPr>
                <a:defRPr/>
              </a:pPr>
              <a:t>8</a:t>
            </a:fld>
            <a:endParaRPr lang="ru-RU" dirty="0">
              <a:solidFill>
                <a:srgbClr val="232E5D"/>
              </a:solidFill>
              <a:ea typeface="+mj-ea"/>
              <a:cs typeface="Arial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857232"/>
            <a:ext cx="785818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>
              <a:defRPr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СПАСИБО ЗА ВНИМАНИЕ!</a:t>
            </a:r>
          </a:p>
          <a:p>
            <a:pPr algn="ctr">
              <a:defRPr/>
            </a:pP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Вопросы?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2" y="4429132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Екатерина Бендерская</a:t>
            </a:r>
          </a:p>
          <a:p>
            <a:r>
              <a:rPr lang="en-US" sz="2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beg</a:t>
            </a:r>
            <a:r>
              <a:rPr lang="ru-RU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@</a:t>
            </a:r>
            <a:r>
              <a:rPr lang="en-US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bf</a:t>
            </a:r>
            <a:r>
              <a:rPr lang="ru-RU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-</a:t>
            </a:r>
            <a:r>
              <a:rPr lang="en-US" sz="2400" b="1" u="sng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ss</a:t>
            </a:r>
            <a:r>
              <a:rPr lang="ru-RU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.</a:t>
            </a:r>
            <a:r>
              <a:rPr lang="en-US" sz="24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ru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+7 913 390 73 71</a:t>
            </a:r>
          </a:p>
          <a:p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СозвездиеСердец.рф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2" descr="\\Comp1\Общая папка для обмена\прозрачные лого\Логотип созвездие сердец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286256"/>
            <a:ext cx="1293689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109</Words>
  <PresentationFormat>Экран (4:3)</PresentationFormat>
  <Paragraphs>48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Worksheet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БФ СОЗВЕЗДИЕ СЕРДЕЦ Бендерская Екатерина</dc:creator>
  <cp:lastModifiedBy>KAT</cp:lastModifiedBy>
  <cp:revision>109</cp:revision>
  <dcterms:created xsi:type="dcterms:W3CDTF">2013-07-24T17:50:30Z</dcterms:created>
  <dcterms:modified xsi:type="dcterms:W3CDTF">2015-10-14T06:32:14Z</dcterms:modified>
</cp:coreProperties>
</file>