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68" r:id="rId2"/>
    <p:sldId id="261" r:id="rId3"/>
    <p:sldId id="262" r:id="rId4"/>
    <p:sldId id="256" r:id="rId5"/>
    <p:sldId id="259" r:id="rId6"/>
    <p:sldId id="257" r:id="rId7"/>
    <p:sldId id="258" r:id="rId8"/>
    <p:sldId id="260" r:id="rId9"/>
    <p:sldId id="263" r:id="rId10"/>
    <p:sldId id="267" r:id="rId11"/>
    <p:sldId id="277" r:id="rId12"/>
    <p:sldId id="289" r:id="rId13"/>
    <p:sldId id="278" r:id="rId14"/>
    <p:sldId id="279" r:id="rId15"/>
    <p:sldId id="280" r:id="rId16"/>
    <p:sldId id="281" r:id="rId17"/>
    <p:sldId id="282" r:id="rId18"/>
    <p:sldId id="284" r:id="rId19"/>
    <p:sldId id="271" r:id="rId20"/>
    <p:sldId id="283" r:id="rId21"/>
    <p:sldId id="290" r:id="rId22"/>
    <p:sldId id="291" r:id="rId23"/>
    <p:sldId id="293" r:id="rId24"/>
    <p:sldId id="29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A69D763-A387-4944-BCA4-EA99685A2211}">
          <p14:sldIdLst>
            <p14:sldId id="268"/>
            <p14:sldId id="261"/>
            <p14:sldId id="262"/>
            <p14:sldId id="256"/>
            <p14:sldId id="259"/>
            <p14:sldId id="257"/>
            <p14:sldId id="258"/>
            <p14:sldId id="260"/>
            <p14:sldId id="263"/>
            <p14:sldId id="267"/>
            <p14:sldId id="277"/>
            <p14:sldId id="289"/>
            <p14:sldId id="278"/>
            <p14:sldId id="279"/>
            <p14:sldId id="280"/>
            <p14:sldId id="281"/>
            <p14:sldId id="282"/>
            <p14:sldId id="284"/>
            <p14:sldId id="271"/>
            <p14:sldId id="283"/>
            <p14:sldId id="290"/>
            <p14:sldId id="291"/>
            <p14:sldId id="293"/>
            <p14:sldId id="292"/>
          </p14:sldIdLst>
        </p14:section>
        <p14:section name="Раздел без заголовка" id="{352F28BF-0AA1-4E50-9C03-37E3BAF933D0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4660"/>
  </p:normalViewPr>
  <p:slideViewPr>
    <p:cSldViewPr>
      <p:cViewPr>
        <p:scale>
          <a:sx n="106" d="100"/>
          <a:sy n="106" d="100"/>
        </p:scale>
        <p:origin x="-1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975345294952879E-2"/>
          <c:y val="0.28515368864875845"/>
          <c:w val="0.83893455531173355"/>
          <c:h val="0.6287673115515889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положительно</c:v>
                </c:pt>
                <c:pt idx="1">
                  <c:v>испытываю неприятие</c:v>
                </c:pt>
                <c:pt idx="2">
                  <c:v>нейтрально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64.8</c:v>
                </c:pt>
                <c:pt idx="1">
                  <c:v>8.3000000000000007</c:v>
                </c:pt>
                <c:pt idx="2">
                  <c:v>22.5</c:v>
                </c:pt>
                <c:pt idx="3">
                  <c:v>4.4000000000000004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16509251034601807"/>
          <c:y val="1.6666666666666666E-2"/>
          <c:w val="0.66981497930796385"/>
          <c:h val="0.1479063867016623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положительно</c:v>
                </c:pt>
                <c:pt idx="1">
                  <c:v>отрицательно</c:v>
                </c:pt>
                <c:pt idx="2">
                  <c:v>нейтрально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51.3</c:v>
                </c:pt>
                <c:pt idx="1">
                  <c:v>21.1</c:v>
                </c:pt>
                <c:pt idx="2">
                  <c:v>22.8</c:v>
                </c:pt>
                <c:pt idx="3">
                  <c:v>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должен жить на своей территории</c:v>
                </c:pt>
                <c:pt idx="1">
                  <c:v>может жить на любой территории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44</c:v>
                </c:pt>
                <c:pt idx="1">
                  <c:v>24</c:v>
                </c:pt>
                <c:pt idx="2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прошли бы мимо</c:v>
                </c:pt>
                <c:pt idx="1">
                  <c:v>попытались разобраться</c:v>
                </c:pt>
                <c:pt idx="2">
                  <c:v>сообщили в правоохранительные органы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15.2</c:v>
                </c:pt>
                <c:pt idx="1">
                  <c:v>32.299999999999997</c:v>
                </c:pt>
                <c:pt idx="2">
                  <c:v>39.1</c:v>
                </c:pt>
                <c:pt idx="3">
                  <c:v>13.4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национальные интересы</c:v>
                </c:pt>
                <c:pt idx="1">
                  <c:v>политические разногласия</c:v>
                </c:pt>
                <c:pt idx="2">
                  <c:v>территоририальные разногласия</c:v>
                </c:pt>
                <c:pt idx="3">
                  <c:v>затрудняюсь ответить</c:v>
                </c:pt>
                <c:pt idx="4">
                  <c:v>принуждение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34</c:v>
                </c:pt>
                <c:pt idx="1">
                  <c:v>16.3</c:v>
                </c:pt>
                <c:pt idx="2">
                  <c:v>40.299999999999997</c:v>
                </c:pt>
                <c:pt idx="3">
                  <c:v>1.4</c:v>
                </c:pt>
                <c:pt idx="4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идея</c:v>
                </c:pt>
                <c:pt idx="1">
                  <c:v>религиозные убеждения</c:v>
                </c:pt>
                <c:pt idx="2">
                  <c:v>деньги</c:v>
                </c:pt>
                <c:pt idx="3">
                  <c:v>принуждение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15.9</c:v>
                </c:pt>
                <c:pt idx="1">
                  <c:v>33.9</c:v>
                </c:pt>
                <c:pt idx="2">
                  <c:v>36.5</c:v>
                </c:pt>
                <c:pt idx="3">
                  <c:v>3.7</c:v>
                </c:pt>
                <c:pt idx="4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1009423002452565"/>
          <c:y val="8.4499168828931891E-3"/>
          <c:w val="0.28006970440170387"/>
          <c:h val="0.991550083117106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3"/>
                <c:pt idx="0">
                  <c:v>искренне сочувствую</c:v>
                </c:pt>
                <c:pt idx="1">
                  <c:v>испытываю негативное отношение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42.7</c:v>
                </c:pt>
                <c:pt idx="1">
                  <c:v>5.7</c:v>
                </c:pt>
                <c:pt idx="2">
                  <c:v>51.6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3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3"/>
                <c:pt idx="0">
                  <c:v>не общаются</c:v>
                </c:pt>
                <c:pt idx="1">
                  <c:v>помогают влиться в коллектив</c:v>
                </c:pt>
                <c:pt idx="2">
                  <c:v>не определились с ответом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55.5</c:v>
                </c:pt>
                <c:pt idx="1">
                  <c:v>33.299999999999997</c:v>
                </c:pt>
                <c:pt idx="2">
                  <c:v>11.2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3"/>
                <c:pt idx="0">
                  <c:v>больше знать</c:v>
                </c:pt>
                <c:pt idx="1">
                  <c:v>тема не интересна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78</c:v>
                </c:pt>
                <c:pt idx="1">
                  <c:v>14</c:v>
                </c:pt>
                <c:pt idx="2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egendEntry>
        <c:idx val="3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F83F05-AC6D-4202-883A-5A2D9C3A6C15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064C43-7B5F-4C9D-8F89-7A6971B87FA9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3F05-AC6D-4202-883A-5A2D9C3A6C15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64C43-7B5F-4C9D-8F89-7A6971B87FA9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3F05-AC6D-4202-883A-5A2D9C3A6C15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64C43-7B5F-4C9D-8F89-7A6971B87FA9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3F05-AC6D-4202-883A-5A2D9C3A6C15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64C43-7B5F-4C9D-8F89-7A6971B87FA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3F05-AC6D-4202-883A-5A2D9C3A6C15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64C43-7B5F-4C9D-8F89-7A6971B87FA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3F05-AC6D-4202-883A-5A2D9C3A6C15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64C43-7B5F-4C9D-8F89-7A6971B87FA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3F05-AC6D-4202-883A-5A2D9C3A6C15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64C43-7B5F-4C9D-8F89-7A6971B87FA9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3F05-AC6D-4202-883A-5A2D9C3A6C15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64C43-7B5F-4C9D-8F89-7A6971B87FA9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3F05-AC6D-4202-883A-5A2D9C3A6C15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64C43-7B5F-4C9D-8F89-7A6971B87F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3F05-AC6D-4202-883A-5A2D9C3A6C15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64C43-7B5F-4C9D-8F89-7A6971B87F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3F05-AC6D-4202-883A-5A2D9C3A6C15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64C43-7B5F-4C9D-8F89-7A6971B87F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1F83F05-AC6D-4202-883A-5A2D9C3A6C15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0064C43-7B5F-4C9D-8F89-7A6971B87FA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458200" cy="316835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Патриотическое воспитание в условиях многонационального государства</a:t>
            </a:r>
            <a:br>
              <a:rPr lang="ru-RU" sz="3600" dirty="0" smtClean="0"/>
            </a:br>
            <a:r>
              <a:rPr lang="ru-RU" sz="3600" dirty="0" smtClean="0"/>
              <a:t> (на примере учреждения дополнительного образования детей «Центр детского творчества «Народные ремесла»)</a:t>
            </a:r>
            <a:endParaRPr lang="ru-RU" sz="36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0" y="4509120"/>
            <a:ext cx="8853736" cy="1994520"/>
          </a:xfrm>
        </p:spPr>
        <p:txBody>
          <a:bodyPr>
            <a:noAutofit/>
          </a:bodyPr>
          <a:lstStyle/>
          <a:p>
            <a:pPr algn="r"/>
            <a:r>
              <a:rPr lang="ru-RU" sz="2000" b="0" dirty="0" smtClean="0">
                <a:solidFill>
                  <a:schemeClr val="tx1"/>
                </a:solidFill>
              </a:rPr>
              <a:t>Жученко Ольга Григорьевна, </a:t>
            </a:r>
          </a:p>
          <a:p>
            <a:pPr algn="r"/>
            <a:r>
              <a:rPr lang="ru-RU" sz="2000" b="0" dirty="0" smtClean="0">
                <a:solidFill>
                  <a:schemeClr val="tx1"/>
                </a:solidFill>
              </a:rPr>
              <a:t>директор МАУДОД </a:t>
            </a:r>
          </a:p>
          <a:p>
            <a:pPr algn="r"/>
            <a:r>
              <a:rPr lang="ru-RU" sz="2000" b="0" dirty="0" smtClean="0">
                <a:solidFill>
                  <a:schemeClr val="tx1"/>
                </a:solidFill>
              </a:rPr>
              <a:t>«Народные ремесла»</a:t>
            </a:r>
            <a:endParaRPr lang="ru-RU" sz="2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1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8112557"/>
              </p:ext>
            </p:extLst>
          </p:nvPr>
        </p:nvGraphicFramePr>
        <p:xfrm>
          <a:off x="698500" y="2247900"/>
          <a:ext cx="7747000" cy="3878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440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Результаты анкетирования воспитанников МАУДОД «Народные ремесла»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Вопрос: отношение к изучению культуры разных народов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053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Стремление к насилию – 32,5 %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Отсутствие милосердия – 37 %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Не уважение чужого мнения и людей – 32,5 %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Отношение к войне как к необходимости – 30,7 %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Агрессивность – 23,3 %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Стремление к навязыванию своего мнения – 21,5 %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1579782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</a:rPr>
              <a:t>Результаты анкетирования воспитанников МАУДОД «Народные ремесла»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Вопрос: нравственные  показатели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985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8490" y="0"/>
            <a:ext cx="7756263" cy="1052736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Модель поликультурного образовательного пространства в МАУДОД «Народные ремесла»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56417" y="908720"/>
            <a:ext cx="7560840" cy="100811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МИССИЯ центра</a:t>
            </a:r>
          </a:p>
          <a:p>
            <a:pPr algn="ctr"/>
            <a:r>
              <a:rPr lang="ru-RU" sz="1600" dirty="0">
                <a:solidFill>
                  <a:srgbClr val="FF0000"/>
                </a:solidFill>
              </a:rPr>
              <a:t>Создание условий  формирования личности и развитие индивидуальных возможностей и способностей детей </a:t>
            </a:r>
          </a:p>
          <a:p>
            <a:pPr algn="ctr"/>
            <a:r>
              <a:rPr lang="ru-RU" sz="1600" dirty="0">
                <a:solidFill>
                  <a:srgbClr val="FF0000"/>
                </a:solidFill>
              </a:rPr>
              <a:t>средствами освоения народной культуры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2433114"/>
            <a:ext cx="8928992" cy="70785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Цель - активизация и внедрение в образовательную систему  инновационных воспитательных моделей, обеспечивающих формирование гражданской идентичности обучающихся в условиях полиэтнического общества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0790" y="1929058"/>
            <a:ext cx="8136904" cy="50405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B050"/>
                </a:solidFill>
              </a:rPr>
              <a:t>Образовательная программа</a:t>
            </a:r>
          </a:p>
          <a:p>
            <a:pPr algn="ctr"/>
            <a:r>
              <a:rPr lang="ru-RU" sz="1600" dirty="0">
                <a:solidFill>
                  <a:srgbClr val="00B050"/>
                </a:solidFill>
              </a:rPr>
              <a:t>«Поликультурное образование и межэтническое общение»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21553" y="5119815"/>
            <a:ext cx="2809937" cy="79986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Раздел 2 </a:t>
            </a:r>
            <a:r>
              <a:rPr lang="ru-RU" sz="1200" dirty="0" smtClean="0">
                <a:solidFill>
                  <a:schemeClr val="tx1"/>
                </a:solidFill>
              </a:rPr>
              <a:t>Этнокультурная компетентность (учусь понимать  других и другие культуры)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512" y="4834302"/>
            <a:ext cx="2664296" cy="57102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Раздел 1 </a:t>
            </a:r>
            <a:r>
              <a:rPr lang="ru-RU" sz="1200" dirty="0" smtClean="0">
                <a:solidFill>
                  <a:schemeClr val="tx1"/>
                </a:solidFill>
              </a:rPr>
              <a:t>Этническая идентичность (учусь понимать себя и свою культуру)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87824" y="3975048"/>
            <a:ext cx="3168351" cy="102010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Формирование </a:t>
            </a:r>
            <a:r>
              <a:rPr lang="ru-RU" sz="1200" dirty="0">
                <a:solidFill>
                  <a:schemeClr val="tx1"/>
                </a:solidFill>
              </a:rPr>
              <a:t>представлений о многообразии культур и их взаимосвязи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Воспитание </a:t>
            </a:r>
            <a:r>
              <a:rPr lang="ru-RU" sz="1200" dirty="0">
                <a:solidFill>
                  <a:schemeClr val="tx1"/>
                </a:solidFill>
              </a:rPr>
              <a:t>позитивного отношения к культурным различиям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00192" y="3213207"/>
            <a:ext cx="2808312" cy="93587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Развитие </a:t>
            </a:r>
            <a:r>
              <a:rPr lang="ru-RU" sz="1200" dirty="0">
                <a:solidFill>
                  <a:schemeClr val="tx1"/>
                </a:solidFill>
              </a:rPr>
              <a:t>поведенческих навыков общения с представителями иных культур и этносов.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3199375"/>
            <a:ext cx="2664296" cy="148198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Освоение  </a:t>
            </a:r>
            <a:r>
              <a:rPr lang="ru-RU" sz="1200" dirty="0">
                <a:solidFill>
                  <a:schemeClr val="tx1"/>
                </a:solidFill>
              </a:rPr>
              <a:t>культуры своего народа.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Приобщение </a:t>
            </a:r>
            <a:r>
              <a:rPr lang="ru-RU" sz="1200" dirty="0">
                <a:solidFill>
                  <a:schemeClr val="tx1"/>
                </a:solidFill>
              </a:rPr>
              <a:t>к духовно-нравственным ценностям.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Формирование </a:t>
            </a:r>
            <a:r>
              <a:rPr lang="ru-RU" sz="1200" dirty="0">
                <a:solidFill>
                  <a:schemeClr val="tx1"/>
                </a:solidFill>
              </a:rPr>
              <a:t>осознанных патриотических чувств.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Обучение </a:t>
            </a:r>
            <a:r>
              <a:rPr lang="ru-RU" sz="1200" dirty="0">
                <a:solidFill>
                  <a:schemeClr val="tx1"/>
                </a:solidFill>
              </a:rPr>
              <a:t>различным видам художественно-эстетической и трудовой деятельности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27883" y="3141200"/>
            <a:ext cx="2088232" cy="64807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Задачи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300192" y="4357323"/>
            <a:ext cx="2808312" cy="64807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Раздел 3 </a:t>
            </a:r>
            <a:r>
              <a:rPr lang="ru-RU" sz="1200" dirty="0" smtClean="0">
                <a:solidFill>
                  <a:schemeClr val="tx1"/>
                </a:solidFill>
              </a:rPr>
              <a:t>Культура межнационального общения (Учусь общаться)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1259632" y="4681359"/>
            <a:ext cx="252028" cy="1529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4518673" y="4995152"/>
            <a:ext cx="118164" cy="1246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лево 26"/>
          <p:cNvSpPr/>
          <p:nvPr/>
        </p:nvSpPr>
        <p:spPr>
          <a:xfrm>
            <a:off x="2843808" y="3356992"/>
            <a:ext cx="630749" cy="1082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5562789" y="3356992"/>
            <a:ext cx="737403" cy="541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4518673" y="3789272"/>
            <a:ext cx="125335" cy="1857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7704348" y="4149080"/>
            <a:ext cx="108012" cy="2082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79512" y="6165304"/>
            <a:ext cx="8784976" cy="57606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Информационно-обучающее направление; развивающее направление, воспитательное направление, методическое направление, контролирующее направление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Стрелка вниз 31"/>
          <p:cNvSpPr/>
          <p:nvPr/>
        </p:nvSpPr>
        <p:spPr>
          <a:xfrm>
            <a:off x="1385646" y="5405329"/>
            <a:ext cx="234026" cy="759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7596336" y="5005395"/>
            <a:ext cx="216024" cy="11599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>
            <a:off x="4571999" y="5919684"/>
            <a:ext cx="144017" cy="2456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28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Раздел «Учусь понимать себя и свою культуру»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 descr="D:\FILES\Desktop\Для ЦРО\DSCN337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1830473"/>
            <a:ext cx="3744416" cy="499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Дни славянской культуры и письменности,</a:t>
            </a:r>
          </a:p>
          <a:p>
            <a:pPr marL="0" indent="0" algn="ctr">
              <a:buNone/>
            </a:pPr>
            <a:r>
              <a:rPr lang="ru-RU" dirty="0" smtClean="0"/>
              <a:t> пос. </a:t>
            </a:r>
            <a:r>
              <a:rPr lang="ru-RU" dirty="0" err="1" smtClean="0"/>
              <a:t>Бычиха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805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799" y="1916832"/>
            <a:ext cx="8635187" cy="6480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Фестиваль русской культуры на берегах Амура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0156"/>
            <a:ext cx="9144000" cy="10542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Раздел «Учусь понимать себя и свою культуру»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3075" name="Picture 3" descr="D:\FILES\Desktop\Для ЦРО\IMG_17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8" t="20910" r="13533" b="8289"/>
          <a:stretch/>
        </p:blipFill>
        <p:spPr bwMode="auto">
          <a:xfrm>
            <a:off x="1619672" y="2564904"/>
            <a:ext cx="5772971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274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86437"/>
            <a:ext cx="8568952" cy="8184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Праздник «Осеннее новолетие»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22413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Раздел «Учусь понимать себя и свою культуру»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3076" name="Picture 4" descr="D:\FILES\Desktop\Для ЦРО\IMG_30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88840"/>
            <a:ext cx="6350448" cy="476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000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916831"/>
            <a:ext cx="8515672" cy="72008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Дни славянской культуры и письменности (набережная реки Амур)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0156"/>
            <a:ext cx="9144000" cy="105425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Раздел «Учусь понимать себя и свою культуру»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9" name="Picture 2" descr="D:\FILES\Downloads\МЭРУ\DSC002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954" y="2780928"/>
            <a:ext cx="5800374" cy="386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322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1844824"/>
            <a:ext cx="8686800" cy="65070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«Праздник «Мы разные, но мы вместе»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8382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Раздел «Учусь понимать других и другие культуры»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2051" name="Picture 3" descr="D:\FILES\Desktop\Для ЦРО\IMG_33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52" y="2333302"/>
            <a:ext cx="7281872" cy="452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091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50777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Раздел «Учусь понимать других и другие культуры»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5" name="Picture 2" descr="D:\FILES\Desktop\персональная\20150512_1158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2786366"/>
            <a:ext cx="6929389" cy="352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1640" y="2065764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873624"/>
              </a:buClr>
            </a:pPr>
            <a:r>
              <a:rPr lang="ru-RU" sz="24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«Выставки ДПИ </a:t>
            </a:r>
            <a:r>
              <a:rPr 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представителей коренных малочисленных народов Хабаровского края»</a:t>
            </a:r>
            <a:endParaRPr lang="ru-RU" sz="24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323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ILES\Desktop\Для ЦРО\IMG_61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2755164"/>
            <a:ext cx="6120680" cy="408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Раздел «Учусь общаться»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1187624" y="2060848"/>
            <a:ext cx="6480175" cy="639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«Путешествие в страну дружбы»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71963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7383737"/>
              </p:ext>
            </p:extLst>
          </p:nvPr>
        </p:nvGraphicFramePr>
        <p:xfrm>
          <a:off x="698500" y="2247900"/>
          <a:ext cx="7747000" cy="3878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Результаты анкетирования воспитанников МАУДОД «Народные ремесла»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>Вопрос: отношение к людям других национальностей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04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2627784" y="1196752"/>
            <a:ext cx="4680520" cy="5786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 «День толерантности»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08012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Раздел «Учусь общаться»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1027" name="Picture 3" descr="D:\FILES\Desktop\Для ЦРО\IMG_60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04864"/>
            <a:ext cx="658873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401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786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 «На занятиях ИЗО»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08012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Раздел «Учусь понимать других и другие культуры»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098" name="Picture 2" descr="F:\все мы разные\SDC130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842493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057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2627784" y="1196752"/>
            <a:ext cx="4680520" cy="5786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 «Мероприятия ко Дню семьи»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080120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</a:rPr>
              <a:t>Р</a:t>
            </a:r>
            <a:r>
              <a:rPr lang="ru-RU" sz="4000" dirty="0" smtClean="0">
                <a:solidFill>
                  <a:schemeClr val="tx1"/>
                </a:solidFill>
              </a:rPr>
              <a:t>аздел «Учусь общаться»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5122" name="Picture 2" descr="F:\день матери\IMG_43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88840"/>
            <a:ext cx="6251848" cy="416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440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0"/>
            <a:ext cx="7756263" cy="2060848"/>
          </a:xfrm>
        </p:spPr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</a:rPr>
              <a:t>Раздел «Учусь </a:t>
            </a:r>
            <a:r>
              <a:rPr lang="ru-RU" sz="3600" dirty="0">
                <a:solidFill>
                  <a:schemeClr val="tx1"/>
                </a:solidFill>
              </a:rPr>
              <a:t>понимать себя и свою культуру</a:t>
            </a:r>
            <a:r>
              <a:rPr lang="ru-RU" sz="3600" dirty="0" smtClean="0">
                <a:solidFill>
                  <a:schemeClr val="tx1"/>
                </a:solidFill>
              </a:rPr>
              <a:t>»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Дни казачьей культуры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6146" name="Picture 2" descr="F:\дни славянской\20150524_1124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655" y="2247900"/>
            <a:ext cx="6894689" cy="387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6352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Объект 3" descr="C:\Users\Смолянская\Pictures\logo_small[1]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023" y="2247900"/>
            <a:ext cx="3415953" cy="387826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236576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1636875"/>
              </p:ext>
            </p:extLst>
          </p:nvPr>
        </p:nvGraphicFramePr>
        <p:xfrm>
          <a:off x="971600" y="2204863"/>
          <a:ext cx="8020000" cy="3875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Результаты анкетирования воспитанников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smtClean="0">
                <a:solidFill>
                  <a:schemeClr val="tx1"/>
                </a:solidFill>
              </a:rPr>
              <a:t>МАУДОД «Народные ремесла»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>Вопрос: </a:t>
            </a:r>
            <a:r>
              <a:rPr lang="ru-RU" sz="4000" dirty="0" smtClean="0">
                <a:solidFill>
                  <a:schemeClr val="tx1"/>
                </a:solidFill>
              </a:rPr>
              <a:t>отношение к браку между представителями разных национальностей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478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7675428"/>
              </p:ext>
            </p:extLst>
          </p:nvPr>
        </p:nvGraphicFramePr>
        <p:xfrm>
          <a:off x="698500" y="2247900"/>
          <a:ext cx="7747000" cy="3878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4357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Результаты анкетирования воспитанников МАУДОД «Народные ремесла»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Вопрос: отношение к тому, что каждый народ должен жить на своей территории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97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8230981"/>
              </p:ext>
            </p:extLst>
          </p:nvPr>
        </p:nvGraphicFramePr>
        <p:xfrm>
          <a:off x="698500" y="2247900"/>
          <a:ext cx="7747000" cy="3878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3637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Результаты анкетирования воспитанников МАУДОД «Народные ремесла»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Вопрос: отношение к конфликтной ситуации между представителями разных национальностей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664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1558658"/>
              </p:ext>
            </p:extLst>
          </p:nvPr>
        </p:nvGraphicFramePr>
        <p:xfrm>
          <a:off x="698500" y="2247900"/>
          <a:ext cx="7747000" cy="3878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4357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Результаты анкетирования воспитанников МАУДОД «Народные ремесла»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Вопрос: отношение к причинам конфликтов между разными народами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429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7863437"/>
              </p:ext>
            </p:extLst>
          </p:nvPr>
        </p:nvGraphicFramePr>
        <p:xfrm>
          <a:off x="698500" y="2247900"/>
          <a:ext cx="7747000" cy="3878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12968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Результаты анкетирования воспитанников МАУДОД «Народные ремесла»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Вопрос: отношение к террористическим актам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609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6288239"/>
              </p:ext>
            </p:extLst>
          </p:nvPr>
        </p:nvGraphicFramePr>
        <p:xfrm>
          <a:off x="698500" y="2247900"/>
          <a:ext cx="7747000" cy="3878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43576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Результаты анкетирования воспитанников МАУДОД «Народные ремесла»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Вопрос: отношение к беженцам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433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8516613"/>
              </p:ext>
            </p:extLst>
          </p:nvPr>
        </p:nvGraphicFramePr>
        <p:xfrm>
          <a:off x="698500" y="2247900"/>
          <a:ext cx="7747000" cy="3878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0"/>
            <a:ext cx="9108504" cy="14589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Результаты анкетирования воспитанников МАУДОД  «Народные ремесла»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Вопрос: есть ли беженцы или представители других республик в группе?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2775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250</TotalTime>
  <Words>455</Words>
  <Application>Microsoft Office PowerPoint</Application>
  <PresentationFormat>Экран (4:3)</PresentationFormat>
  <Paragraphs>62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Твердый переплет</vt:lpstr>
      <vt:lpstr>Патриотическое воспитание в условиях многонационального государства  (на примере учреждения дополнительного образования детей «Центр детского творчества «Народные ремесла»)</vt:lpstr>
      <vt:lpstr>Результаты анкетирования воспитанников МАУДОД «Народные ремесла»  Вопрос: отношение к людям других национальностей</vt:lpstr>
      <vt:lpstr>Результаты анкетирования воспитанников МАУДОД «Народные ремесла» Вопрос: отношение к браку между представителями разных национальностей</vt:lpstr>
      <vt:lpstr>Результаты анкетирования воспитанников МАУДОД «Народные ремесла» Вопрос: отношение к тому, что каждый народ должен жить на своей территории</vt:lpstr>
      <vt:lpstr>Результаты анкетирования воспитанников МАУДОД «Народные ремесла» Вопрос: отношение к конфликтной ситуации между представителями разных национальностей</vt:lpstr>
      <vt:lpstr>Результаты анкетирования воспитанников МАУДОД «Народные ремесла» Вопрос: отношение к причинам конфликтов между разными народами</vt:lpstr>
      <vt:lpstr>Результаты анкетирования воспитанников МАУДОД «Народные ремесла» Вопрос: отношение к террористическим актам</vt:lpstr>
      <vt:lpstr>Результаты анкетирования воспитанников МАУДОД «Народные ремесла» Вопрос: отношение к беженцам</vt:lpstr>
      <vt:lpstr>Результаты анкетирования воспитанников МАУДОД  «Народные ремесла» Вопрос: есть ли беженцы или представители других республик в группе?</vt:lpstr>
      <vt:lpstr>Результаты анкетирования воспитанников МАУДОД «Народные ремесла» Вопрос: отношение к изучению культуры разных народов</vt:lpstr>
      <vt:lpstr>Результаты анкетирования воспитанников МАУДОД «Народные ремесла» Вопрос: нравственные  показатели</vt:lpstr>
      <vt:lpstr>Модель поликультурного образовательного пространства в МАУДОД «Народные ремесла»</vt:lpstr>
      <vt:lpstr>Раздел «Учусь понимать себя и свою культуру»</vt:lpstr>
      <vt:lpstr>Раздел «Учусь понимать себя и свою культуру»</vt:lpstr>
      <vt:lpstr>Раздел «Учусь понимать себя и свою культуру»</vt:lpstr>
      <vt:lpstr>Раздел «Учусь понимать себя и свою культуру»</vt:lpstr>
      <vt:lpstr>Раздел «Учусь понимать других и другие культуры»</vt:lpstr>
      <vt:lpstr>Раздел «Учусь понимать других и другие культуры»</vt:lpstr>
      <vt:lpstr>Раздел «Учусь общаться»</vt:lpstr>
      <vt:lpstr>Раздел «Учусь общаться»</vt:lpstr>
      <vt:lpstr>Раздел «Учусь понимать других и другие культуры»</vt:lpstr>
      <vt:lpstr>Раздел «Учусь общаться»</vt:lpstr>
      <vt:lpstr>Раздел «Учусь понимать себя и свою культуру» Дни казачьей культуры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Отношение к тому, что каждый народ должен жить на своей территории</dc:title>
  <dc:creator>Методист</dc:creator>
  <cp:lastModifiedBy>Овчинников</cp:lastModifiedBy>
  <cp:revision>27</cp:revision>
  <dcterms:created xsi:type="dcterms:W3CDTF">2015-03-17T07:35:29Z</dcterms:created>
  <dcterms:modified xsi:type="dcterms:W3CDTF">2015-10-14T06:49:26Z</dcterms:modified>
</cp:coreProperties>
</file>