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6" r:id="rId2"/>
    <p:sldId id="367" r:id="rId3"/>
    <p:sldId id="352" r:id="rId4"/>
    <p:sldId id="286" r:id="rId5"/>
    <p:sldId id="353" r:id="rId6"/>
    <p:sldId id="354" r:id="rId7"/>
    <p:sldId id="289" r:id="rId8"/>
    <p:sldId id="355" r:id="rId9"/>
    <p:sldId id="290" r:id="rId10"/>
    <p:sldId id="342" r:id="rId11"/>
    <p:sldId id="293" r:id="rId12"/>
    <p:sldId id="356" r:id="rId13"/>
    <p:sldId id="296" r:id="rId14"/>
    <p:sldId id="359" r:id="rId15"/>
    <p:sldId id="349" r:id="rId16"/>
    <p:sldId id="343" r:id="rId17"/>
    <p:sldId id="348" r:id="rId18"/>
    <p:sldId id="344" r:id="rId19"/>
    <p:sldId id="345" r:id="rId20"/>
    <p:sldId id="361" r:id="rId21"/>
    <p:sldId id="363" r:id="rId22"/>
    <p:sldId id="364" r:id="rId23"/>
    <p:sldId id="365" r:id="rId24"/>
    <p:sldId id="331" r:id="rId25"/>
    <p:sldId id="337" r:id="rId26"/>
    <p:sldId id="341" r:id="rId27"/>
  </p:sldIdLst>
  <p:sldSz cx="9144000" cy="6858000" type="screen4x3"/>
  <p:notesSz cx="6797675" cy="9928225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844"/>
    <a:srgbClr val="0000FF"/>
    <a:srgbClr val="FF0066"/>
    <a:srgbClr val="FF66FF"/>
    <a:srgbClr val="FF99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EAE58-3F7C-453D-BB68-333B1ED6FA2A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2C27-2856-4BC1-B8F4-2B600D054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9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3E151-48F8-4C48-8A89-635C5F2AE02F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F3D5-34B1-48F7-A30B-FE0101857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0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02203-0FA4-455F-823B-5D39393F9D4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2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02203-0FA4-455F-823B-5D39393F9D4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026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233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4798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984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5249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5683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3248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051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030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9466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8314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FA96-127F-49BD-8F31-0CDA37E6D448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552D-4660-4656-97D3-3953E09EF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33843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glow rad="63500">
                    <a:schemeClr val="bg2">
                      <a:alpha val="90000"/>
                    </a:schemeClr>
                  </a:glo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Автономная некоммерческая культурно-просветительская организация «ТОЧКА РОСТА»</a:t>
            </a:r>
            <a:endParaRPr lang="ru-RU" sz="4000" b="1" dirty="0">
              <a:solidFill>
                <a:srgbClr val="C00000"/>
              </a:solidFill>
              <a:effectLst>
                <a:glow rad="63500">
                  <a:schemeClr val="bg2">
                    <a:alpha val="90000"/>
                  </a:schemeClr>
                </a:glo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7704856" cy="18002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algn="l" rotWithShape="0">
                    <a:schemeClr val="bg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Ляшко Наталья Григорьевна - директор</a:t>
            </a:r>
            <a:endParaRPr lang="ru-RU" sz="3600" b="1" dirty="0">
              <a:solidFill>
                <a:srgbClr val="002060"/>
              </a:solidFill>
              <a:effectLst>
                <a:outerShdw blurRad="50800" dist="38100" algn="l" rotWithShape="0">
                  <a:schemeClr val="bg1">
                    <a:alpha val="80000"/>
                  </a:schemeClr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192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Кейс-лаборатория: «Лучшие практики социальных проектов»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Zam\Desktop\РЕАЛИЗАЦИЯ проектов\Школа гражданских активистов ПРОВ. ЭКСПЕРИМЕНТ\ФОТО\Для Сейфи\IMG_94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r="15579" b="5337"/>
          <a:stretch/>
        </p:blipFill>
        <p:spPr bwMode="auto">
          <a:xfrm>
            <a:off x="6196614" y="1109983"/>
            <a:ext cx="2644609" cy="33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hkdbs\User\ФОТО-ВИДЕО архив 2016\ПРОЕКТЫ\ШГА школа гражд.активистов\учеба на Заимке (сорт)\доклады и выступления\IMG_9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9" t="416" r="12939" b="4944"/>
          <a:stretch/>
        </p:blipFill>
        <p:spPr bwMode="auto">
          <a:xfrm>
            <a:off x="585927" y="1109983"/>
            <a:ext cx="2645546" cy="335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Zam\Desktop\РЕАЛИЗАЦИЯ проектов\Школа гражданских активистов ПРОВ. ЭКСПЕРИМЕНТ\ФОТО\Для Сейфи\IMG_96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0" r="59568" b="18682"/>
          <a:stretch/>
        </p:blipFill>
        <p:spPr bwMode="auto">
          <a:xfrm>
            <a:off x="3419872" y="3284984"/>
            <a:ext cx="2452219" cy="28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581128"/>
            <a:ext cx="29523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Комелева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Татьяна Михайловна,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Верхнебуреинской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районной благотворительной общественной организации «Центр социальных инициатив «Инициатива»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490" y="161238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Божок Ксения Дмитриевна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АНО «Центр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информационной поддержки развития Хабаровского края «Гражданские медиа»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754" y="4582858"/>
            <a:ext cx="2952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Степко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Мария Викторовна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102844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b="1" dirty="0" smtClean="0">
                <a:solidFill>
                  <a:srgbClr val="102844"/>
                </a:solidFill>
                <a:latin typeface="Times New Roman" pitchFamily="18" charset="0"/>
                <a:cs typeface="Times New Roman" pitchFamily="18" charset="0"/>
              </a:rPr>
              <a:t>АНО</a:t>
            </a:r>
            <a:r>
              <a:rPr lang="ru-RU" sz="1400" b="1" dirty="0">
                <a:solidFill>
                  <a:srgbClr val="10284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102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102844"/>
                </a:solidFill>
                <a:latin typeface="Times New Roman" pitchFamily="18" charset="0"/>
                <a:cs typeface="Times New Roman" pitchFamily="18" charset="0"/>
              </a:rPr>
              <a:t>«Дальневосточный центр социальных технологий»</a:t>
            </a:r>
            <a:endParaRPr lang="ru-RU" sz="1400" b="1" dirty="0">
              <a:solidFill>
                <a:srgbClr val="10284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6897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Практикум </a:t>
            </a:r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«Создание социальных проектов»</a:t>
            </a:r>
          </a:p>
        </p:txBody>
      </p:sp>
      <p:pic>
        <p:nvPicPr>
          <p:cNvPr id="7" name="Picture 4" descr="C:\Users\Zam\Desktop\РЕАЛИЗАЦИЯ проектов\Школа гражданских активистов ПРОВ. ЭКСПЕРИМЕНТ\ФОТО\Для Сейфи\IMG_96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/>
          <a:stretch/>
        </p:blipFill>
        <p:spPr bwMode="auto">
          <a:xfrm>
            <a:off x="425166" y="620688"/>
            <a:ext cx="3882838" cy="23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Zam\Desktop\РЕАЛИЗАЦИЯ проектов\Школа гражданских активистов ПРОВ. ЭКСПЕРИМЕНТ\ФОТО\Для Сейфи\IMG_96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7"/>
            <a:ext cx="3813348" cy="235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329" y="2999491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из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Комсомольска-на-Амуре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036917"/>
            <a:ext cx="38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Инициативные группы из Верхне-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буреинского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Нанайского районов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C:\Users\Zam\Desktop\РЕАЛИЗАЦИЯ проектов\Школа гражданских активистов ПРОВ. ЭКСПЕРИМЕНТ\ФОТО\Для Сейфи\IMG_96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5"/>
          <a:stretch/>
        </p:blipFill>
        <p:spPr bwMode="auto">
          <a:xfrm>
            <a:off x="425166" y="3717032"/>
            <a:ext cx="3882838" cy="22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hkdbs\User\ФОТО-ВИДЕО архив 2016\ПРОЕКТЫ\ШГА школа гражд.активистов\учеба на Заимке (сорт)\работа в группах\IMG_959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6"/>
          <a:stretch/>
        </p:blipFill>
        <p:spPr bwMode="auto">
          <a:xfrm>
            <a:off x="4912954" y="3717032"/>
            <a:ext cx="3819833" cy="22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166" y="5977999"/>
            <a:ext cx="3945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Инициативная группа из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Амурского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79" y="5959634"/>
            <a:ext cx="3617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Инициативная группа из Солнечного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6052909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Практикум </a:t>
            </a:r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«Создание социальных проектов»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329" y="2999491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из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Вяземского района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036917"/>
            <a:ext cx="387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из Николаевского района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166" y="5977999"/>
            <a:ext cx="3945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Инициативная группа из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 Хабаровска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8149" y="5959633"/>
            <a:ext cx="3617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Инициативная группа из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Советско-Гаванского района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51" y="674049"/>
            <a:ext cx="3512423" cy="234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25" y="674048"/>
            <a:ext cx="3488166" cy="232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5" y="3550061"/>
            <a:ext cx="3539136" cy="235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\\hkdbs\User\ФОТО-ВИДЕО архив 2016\ПРОЕКТЫ\ШГА школа гражд.активистов\учеба на Заимке (сорт)\слушатели\IMG_95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00" y="3584266"/>
            <a:ext cx="3470074" cy="23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42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защита социальных проектов</a:t>
            </a:r>
            <a:endParaRPr lang="ru-RU" sz="2400" b="1" dirty="0">
              <a:ln w="24500" cmpd="dbl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Zam\Desktop\РЕАЛИЗАЦИЯ проектов\Школа гражданских активистов ПРОВ. ЭКСПЕРИМЕНТ\ФОТО\Для Сейфи\IMG_9666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3081" b="4454"/>
          <a:stretch/>
        </p:blipFill>
        <p:spPr bwMode="auto">
          <a:xfrm>
            <a:off x="5508104" y="692697"/>
            <a:ext cx="3249382" cy="23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hkdbs\User\ФОТО-ВИДЕО архив 2016\ПРОЕКТЫ\ШГА школа гражд.активистов\учеба на Заимке (сорт)\защита проектов\IMG_97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 r="19638" b="15697"/>
          <a:stretch/>
        </p:blipFill>
        <p:spPr bwMode="auto">
          <a:xfrm>
            <a:off x="466552" y="692696"/>
            <a:ext cx="3482040" cy="22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022" y="300473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проекта инициативной группы г. Комсомольска-на-Амуре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02878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проекта инициативной группы Амурского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4"/>
          <a:stretch/>
        </p:blipFill>
        <p:spPr bwMode="auto">
          <a:xfrm>
            <a:off x="513892" y="3527957"/>
            <a:ext cx="3434699" cy="25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71800" y="619613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проекта инициативной группы г. Комсомольска-на-Амуре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6"/>
          <a:stretch/>
        </p:blipFill>
        <p:spPr bwMode="auto">
          <a:xfrm>
            <a:off x="5486680" y="3576095"/>
            <a:ext cx="3261783" cy="25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439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защита социальных проектов</a:t>
            </a:r>
            <a:endParaRPr lang="ru-RU" sz="2400" b="1" dirty="0">
              <a:ln w="24500" cmpd="dbl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445" y="325741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проекта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инициативной группы района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Лазо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325741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проекта инициативной группы Вяземского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\\hkdbs\User\ФОТО-ВИДЕО архив 2016\ПРОЕКТЫ\ШГА школа гражд.активистов\учеба на Заимке (сорт)\защита проектов\IMG_96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/>
          <a:stretch/>
        </p:blipFill>
        <p:spPr bwMode="auto">
          <a:xfrm>
            <a:off x="5462794" y="764703"/>
            <a:ext cx="3141651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r="10519"/>
          <a:stretch/>
        </p:blipFill>
        <p:spPr bwMode="auto">
          <a:xfrm>
            <a:off x="1115615" y="753519"/>
            <a:ext cx="2804157" cy="250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793"/>
          <a:stretch/>
        </p:blipFill>
        <p:spPr bwMode="auto">
          <a:xfrm>
            <a:off x="1072088" y="3717724"/>
            <a:ext cx="3074408" cy="227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5" y="5971739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проекта инициативной группы Верхнебуреинского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r="4458"/>
          <a:stretch/>
        </p:blipFill>
        <p:spPr bwMode="auto">
          <a:xfrm>
            <a:off x="5508104" y="3717724"/>
            <a:ext cx="3010528" cy="227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8104" y="6004170"/>
            <a:ext cx="309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 проекта инициативной группы Николаевского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30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Итоговый круглый стол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\\hkdbs\User\ФОТО-ВИДЕО архив 2016\ПРОЕКТЫ\ШГА школа гражд.активистов\учеба на Заимке (сорт)\слушатели\IMG_9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98" y="1131486"/>
            <a:ext cx="5284888" cy="352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351621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Мини-проект «Арт-вояж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г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Комсомольск-на-Амуре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РЕАЛИЗАЦИЯ проектов\Школа гражданских активистов ПРОВ. ЭКСПЕРИМЕНТ\ПРОЕКТЫ победителей из районов\АРТ-вояж Комсомольск\ФОТО\DSC_00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r="6329" b="5423"/>
          <a:stretch/>
        </p:blipFill>
        <p:spPr bwMode="auto">
          <a:xfrm>
            <a:off x="467544" y="764704"/>
            <a:ext cx="3960440" cy="25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ЕАЛИЗАЦИЯ проектов\Школа гражданских активистов ПРОВ. ЭКСПЕРИМЕНТ\ПРОЕКТЫ победителей из районов\АРТ-вояж Комсомольск\ФОТО\DSC_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37" y="764704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3239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Посещение детьми отдалённых районов города музея изобразительных искусств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837" y="34267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Мастер-класс от педагогов Детской художественной школы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РЕАЛИЗАЦИЯ проектов\Школа гражданских активистов ПРОВ. ЭКСПЕРИМЕНТ\ПРОЕКТЫ победителей из районов\АРТ-вояж Комсомольск\ФОТО\DSC_0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43" y="4045342"/>
            <a:ext cx="3828014" cy="25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157546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Посещение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раматического театра. Моноспектакль «Стать учёным не легко». Вручение дипломов Арт-путешественников.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3321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Мини-проект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Мультмастер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с.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Киинск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им. Лазо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РЕАЛИЗАЦИЯ проектов\Школа гражданских активистов ПРОВ. ЭКСПЕРИМЕНТ\ПРОЕКТЫ победителей из районов\МУЛЬТМАСТЕР р-н Лазо\Итоговые мероприятия\ФОТО итоговые\отчёт Хабаровск\мастер-класс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"/>
          <a:stretch/>
        </p:blipFill>
        <p:spPr bwMode="auto">
          <a:xfrm>
            <a:off x="251695" y="764704"/>
            <a:ext cx="4130243" cy="28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ЕАЛИЗАЦИЯ проектов\Школа гражданских активистов ПРОВ. ЭКСПЕРИМЕНТ\ПРОЕКТЫ победителей из районов\МУЛЬТМАСТЕР р-н Лазо\Итоговые мероприятия\ФОТО итоговые\отчёт Хабаровск\работа кружка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57527"/>
            <a:ext cx="4055381" cy="22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ЕАЛИЗАЦИЯ проектов\Школа гражданских активистов ПРОВ. ЭКСПЕРИМЕНТ\ПРОЕКТЫ победителей из районов\МУЛЬТМАСТЕР р-н Лазо\Итоговые мероприятия\ФОТО итоговые\отчёт Хабаровск\съём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/>
          <a:stretch/>
        </p:blipFill>
        <p:spPr bwMode="auto">
          <a:xfrm>
            <a:off x="4764912" y="764704"/>
            <a:ext cx="4125249" cy="28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644033"/>
            <a:ext cx="8278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Цикл занятий по созданию мультфильмов по произведениям детских писателей-дальневосточников. Процесс создания мультфильмов в пластилиновой технике и технике рисования.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2841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Мини-проект «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Мультмастер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с.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Киинск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им. Лазо</a:t>
            </a:r>
            <a:endParaRPr lang="ru-RU" sz="2400" dirty="0"/>
          </a:p>
        </p:txBody>
      </p:sp>
      <p:pic>
        <p:nvPicPr>
          <p:cNvPr id="1027" name="Picture 3" descr="D:\РЕАЛИЗАЦИЯ проектов\Школа гражданских активистов ПРОВ. ЭКСПЕРИМЕНТ\ПРОЕКТЫ победителей из районов\МУЛЬТМАСТЕР р-н Лазо\Итоговые мероприятия\ФОТО итоговые\SAM_22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7863" r="16357" b="7523"/>
          <a:stretch/>
        </p:blipFill>
        <p:spPr bwMode="auto">
          <a:xfrm>
            <a:off x="5231832" y="958921"/>
            <a:ext cx="3413802" cy="235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ЕАЛИЗАЦИЯ проектов\Школа гражданских активистов ПРОВ. ЭКСПЕРИМЕНТ\ПРОЕКТЫ победителей из районов\МУЛЬТМАСТЕР р-н Лазо\Итоговые мероприятия\ФОТО итоговые\SAM_22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t="10351" r="4362"/>
          <a:stretch/>
        </p:blipFill>
        <p:spPr bwMode="auto">
          <a:xfrm>
            <a:off x="759160" y="1646220"/>
            <a:ext cx="3236775" cy="24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327" y="907556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Итоговый мультфильм в технике рисования по произведению Антонины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Кухтиной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«Медвежка»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3465498"/>
            <a:ext cx="470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Итоговая презентация проекта «Праздник мультфильмов»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98" y="4126960"/>
            <a:ext cx="3550922" cy="266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D:\РЕАЛИЗАЦИЯ проектов\Школа гражданских активистов ПРОВ. ЭКСПЕРИМЕНТ\ПРОЕКТЫ победителей из районов\МУЛЬТМАСТЕР р-н Лазо\Итоговые мероприятия\ФОТО итоговые\SAM_227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6407" r="22747" b="16434"/>
          <a:stretch/>
        </p:blipFill>
        <p:spPr bwMode="auto">
          <a:xfrm>
            <a:off x="1721738" y="4166829"/>
            <a:ext cx="3236775" cy="26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3481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Мини-проект «Твой ХОД»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Верхнебуреинский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ЕАЛИЗАЦИЯ проектов\Школа гражданских активистов ПРОВ. ЭКСПЕРИМЕНТ\ПРОЕКТЫ победителей из районов\ТВОЙ ХОД Вернебур\ФОТО\DSC_15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3"/>
          <a:stretch/>
        </p:blipFill>
        <p:spPr bwMode="auto">
          <a:xfrm>
            <a:off x="449074" y="764704"/>
            <a:ext cx="3721543" cy="28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ЕАЛИЗАЦИЯ проектов\Школа гражданских активистов ПРОВ. ЭКСПЕРИМЕНТ\ПРОЕКТЫ победителей из районов\ТВОЙ ХОД Вернебур\ФОТО\IMG_37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29" b="10152"/>
          <a:stretch/>
        </p:blipFill>
        <p:spPr bwMode="auto">
          <a:xfrm>
            <a:off x="2165380" y="4595587"/>
            <a:ext cx="4010473" cy="21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583321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клуба настольных игр «Твой ХОД» для подростков и молодежи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п.Чегдомын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5671234"/>
            <a:ext cx="24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Тренировочные обучающие занятия по настольным играм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РЕАЛИЗАЦИЯ проектов\Школа гражданских активистов ПРОВ. ЭКСПЕРИМЕНТ\ПРОЕКТЫ победителей из районов\ТВОЙ ХОД Вернебур\ФОТО\DSC_1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13" y="785459"/>
            <a:ext cx="4208086" cy="279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80413" y="3681020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молодежных турниров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84874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Сетевые партнёрские проекты АНКПО «ТОЧКА РОСТА» с инициативными группами из муниципальных районов края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dirty="0">
                <a:solidFill>
                  <a:srgbClr val="050EBF"/>
                </a:solidFill>
                <a:latin typeface="Times New Roman" pitchFamily="18" charset="0"/>
                <a:cs typeface="Times New Roman" pitchFamily="18" charset="0"/>
              </a:rPr>
              <a:t>«Создание информационно-консультативного пункта для просвещения населения Хабаровского края по вопросам жилищно-коммунального хозяйства </a:t>
            </a:r>
            <a:r>
              <a:rPr lang="ru-RU" b="1" dirty="0">
                <a:solidFill>
                  <a:srgbClr val="050EBF"/>
                </a:solidFill>
                <a:latin typeface="Times New Roman" pitchFamily="18" charset="0"/>
                <a:cs typeface="Times New Roman" pitchFamily="18" charset="0"/>
              </a:rPr>
              <a:t>«Вектор ЖКХ»</a:t>
            </a:r>
            <a:r>
              <a:rPr lang="ru-RU" dirty="0">
                <a:solidFill>
                  <a:srgbClr val="050EB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endParaRPr lang="ru-RU" dirty="0">
              <a:solidFill>
                <a:srgbClr val="050EB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rgbClr val="050E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50EBF"/>
                </a:solidFill>
                <a:latin typeface="Times New Roman" pitchFamily="18" charset="0"/>
                <a:cs typeface="Times New Roman" pitchFamily="18" charset="0"/>
              </a:rPr>
              <a:t>«Вектор ЖКХ+» </a:t>
            </a:r>
            <a:r>
              <a:rPr lang="ru-RU" dirty="0">
                <a:solidFill>
                  <a:srgbClr val="050EBF"/>
                </a:solidFill>
                <a:latin typeface="Times New Roman" pitchFamily="18" charset="0"/>
                <a:cs typeface="Times New Roman" pitchFamily="18" charset="0"/>
              </a:rPr>
              <a:t>- центр просвещения и повышения правовой грамотности населения».</a:t>
            </a:r>
            <a:endParaRPr lang="ru-RU" b="1" dirty="0">
              <a:solidFill>
                <a:srgbClr val="050E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50566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Консультирование (очное, он-</a:t>
            </a:r>
            <a:r>
              <a:rPr lang="ru-RU" sz="2800" b="1" dirty="0" err="1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2800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письменное) по вопросам  деятельности СОНКО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\\hkdbs\User\ФОТО-ВИДЕО архив 2016\ПРОЕКТЫ\ШГА школа гражд.активистов\учеба на Заимке (сорт)\работа в группах\IMG_9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" y="1157007"/>
            <a:ext cx="4369899" cy="29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\\hkdbs\User\ФОТО-ВИДЕО архив 2016\ПРОЕКТЫ\ШГА школа гражд.активистов\учеба на Заимке (сорт)\доклады и выступления\IMG_95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21914" r="28126" b="1"/>
          <a:stretch/>
        </p:blipFill>
        <p:spPr bwMode="auto">
          <a:xfrm>
            <a:off x="5076056" y="1174760"/>
            <a:ext cx="3744416" cy="28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hkdbs\User\ФОТО-ВИДЕО архив 2016\ПРОЕКТЫ\ШГА школа гражд.активистов\учеба на Заимке (сорт)\слушатели\IMG_94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8" r="5069"/>
          <a:stretch/>
        </p:blipFill>
        <p:spPr bwMode="auto">
          <a:xfrm>
            <a:off x="2288869" y="4149080"/>
            <a:ext cx="4504935" cy="25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80837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Размещение учебно-методических материалов на сайте АНКПО «ТОЧКА РОСТА»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Zam\Desktop\Выступление Ляшко Н. 29.11.2016 на обществ. совете по поддержке НКО\Снимок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74" y="1362195"/>
            <a:ext cx="6482886" cy="530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1708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242645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 реализации проекта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221914" y="917699"/>
            <a:ext cx="3581400" cy="27363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50EBF"/>
                </a:solidFill>
              </a:rPr>
              <a:t>Организация обучающих </a:t>
            </a:r>
            <a:r>
              <a:rPr lang="ru-RU" sz="2400" b="1" dirty="0">
                <a:solidFill>
                  <a:srgbClr val="050EBF"/>
                </a:solidFill>
              </a:rPr>
              <a:t>просветительских мероприятий по вопросам социального проектирования, </a:t>
            </a:r>
            <a:r>
              <a:rPr lang="ru-RU" sz="2400" b="1" dirty="0" err="1" smtClean="0">
                <a:solidFill>
                  <a:srgbClr val="050EBF"/>
                </a:solidFill>
              </a:rPr>
              <a:t>фандрейзинга</a:t>
            </a:r>
            <a:r>
              <a:rPr lang="ru-RU" sz="2400" b="1" dirty="0" smtClean="0">
                <a:solidFill>
                  <a:srgbClr val="050EBF"/>
                </a:solidFill>
              </a:rPr>
              <a:t>, отчетности и др. </a:t>
            </a:r>
            <a:endParaRPr lang="ru-RU" sz="2400" b="1" dirty="0">
              <a:solidFill>
                <a:srgbClr val="050EBF"/>
              </a:solidFill>
            </a:endParaRPr>
          </a:p>
        </p:txBody>
      </p:sp>
      <p:sp>
        <p:nvSpPr>
          <p:cNvPr id="33" name="Объект 4"/>
          <p:cNvSpPr txBox="1">
            <a:spLocks/>
          </p:cNvSpPr>
          <p:nvPr/>
        </p:nvSpPr>
        <p:spPr>
          <a:xfrm>
            <a:off x="5327928" y="4151088"/>
            <a:ext cx="3655913" cy="26369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50EBF"/>
                </a:solidFill>
              </a:rPr>
              <a:t>Реализация </a:t>
            </a:r>
            <a:r>
              <a:rPr lang="ru-RU" sz="2400" b="1" dirty="0">
                <a:solidFill>
                  <a:srgbClr val="050EBF"/>
                </a:solidFill>
              </a:rPr>
              <a:t>социальных проектов участников Школы гражданских активистов на территориях </a:t>
            </a:r>
            <a:r>
              <a:rPr lang="ru-RU" sz="2400" b="1" dirty="0" smtClean="0">
                <a:solidFill>
                  <a:srgbClr val="050EBF"/>
                </a:solidFill>
              </a:rPr>
              <a:t>МО края (при администрировании АНКПО «ТОЧКА РОСТА»)</a:t>
            </a:r>
            <a:endParaRPr lang="ru-RU" sz="2400" b="1" dirty="0">
              <a:solidFill>
                <a:srgbClr val="050EBF"/>
              </a:solidFill>
            </a:endParaRPr>
          </a:p>
        </p:txBody>
      </p:sp>
      <p:sp>
        <p:nvSpPr>
          <p:cNvPr id="34" name="Объект 4"/>
          <p:cNvSpPr txBox="1">
            <a:spLocks/>
          </p:cNvSpPr>
          <p:nvPr/>
        </p:nvSpPr>
        <p:spPr>
          <a:xfrm>
            <a:off x="5405156" y="888976"/>
            <a:ext cx="3581400" cy="259079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050EBF"/>
                </a:solidFill>
              </a:rPr>
              <a:t>Организация конкурса на лучший социальный проект среди участников Школы гражданских активистов (публичная защита проектов</a:t>
            </a:r>
            <a:r>
              <a:rPr lang="ru-RU" sz="2400" b="1" dirty="0" smtClean="0">
                <a:solidFill>
                  <a:srgbClr val="050EBF"/>
                </a:solidFill>
              </a:rPr>
              <a:t>)</a:t>
            </a:r>
            <a:endParaRPr lang="ru-RU" sz="2000" b="1" dirty="0">
              <a:solidFill>
                <a:srgbClr val="050EBF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923928" y="2492896"/>
            <a:ext cx="1404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156176" y="3523860"/>
            <a:ext cx="0" cy="57755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>
            <a:off x="3923928" y="5157192"/>
            <a:ext cx="1404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Объект 4"/>
          <p:cNvSpPr txBox="1">
            <a:spLocks/>
          </p:cNvSpPr>
          <p:nvPr/>
        </p:nvSpPr>
        <p:spPr>
          <a:xfrm>
            <a:off x="325705" y="4151087"/>
            <a:ext cx="3598223" cy="26369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rgbClr val="050EBF"/>
                </a:solidFill>
              </a:rPr>
              <a:t>Создание и регистрация СОНКО на территориях муниципальных образований края</a:t>
            </a:r>
            <a:endParaRPr lang="ru-RU" sz="2800" b="1" dirty="0">
              <a:solidFill>
                <a:srgbClr val="050E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454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33" grpId="0" animBg="1"/>
      <p:bldP spid="34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242645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 реализации проекта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Объект 4"/>
          <p:cNvSpPr txBox="1">
            <a:spLocks/>
          </p:cNvSpPr>
          <p:nvPr/>
        </p:nvSpPr>
        <p:spPr>
          <a:xfrm>
            <a:off x="5292080" y="1537194"/>
            <a:ext cx="3687077" cy="246786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050EBF"/>
                </a:solidFill>
              </a:rPr>
              <a:t>Размещение учебно-методических материалов на </a:t>
            </a:r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50EBF"/>
                </a:solidFill>
              </a:rPr>
              <a:t>официальном сайте </a:t>
            </a:r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050EBF"/>
                </a:solidFill>
              </a:rPr>
              <a:t>АНКПО «ТОЧКА РОСТА»</a:t>
            </a:r>
            <a:endParaRPr lang="ru-RU" sz="2400" b="1" dirty="0">
              <a:solidFill>
                <a:srgbClr val="050EBF"/>
              </a:solidFill>
            </a:endParaRPr>
          </a:p>
        </p:txBody>
      </p:sp>
      <p:sp>
        <p:nvSpPr>
          <p:cNvPr id="33" name="Объект 4"/>
          <p:cNvSpPr txBox="1">
            <a:spLocks/>
          </p:cNvSpPr>
          <p:nvPr/>
        </p:nvSpPr>
        <p:spPr>
          <a:xfrm>
            <a:off x="2789609" y="4143575"/>
            <a:ext cx="3655913" cy="26042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50EBF"/>
                </a:solidFill>
              </a:rPr>
              <a:t>Организация </a:t>
            </a:r>
            <a:r>
              <a:rPr lang="ru-RU" sz="2400" b="1" dirty="0" smtClean="0">
                <a:solidFill>
                  <a:srgbClr val="050EBF"/>
                </a:solidFill>
              </a:rPr>
              <a:t>межмуниципальной </a:t>
            </a:r>
            <a:r>
              <a:rPr lang="ru-RU" sz="2400" b="1" dirty="0">
                <a:solidFill>
                  <a:srgbClr val="050EBF"/>
                </a:solidFill>
              </a:rPr>
              <a:t>практической конференции «Секреты </a:t>
            </a:r>
            <a:r>
              <a:rPr lang="ru-RU" sz="2400" b="1" dirty="0" err="1" smtClean="0">
                <a:solidFill>
                  <a:srgbClr val="050EBF"/>
                </a:solidFill>
              </a:rPr>
              <a:t>фандрейзинга</a:t>
            </a:r>
            <a:r>
              <a:rPr lang="ru-RU" sz="2400" b="1" dirty="0">
                <a:solidFill>
                  <a:srgbClr val="050EBF"/>
                </a:solidFill>
              </a:rPr>
              <a:t>»  для инициативных граждан </a:t>
            </a:r>
            <a:endParaRPr lang="ru-RU" sz="2400" b="1" dirty="0" smtClean="0">
              <a:solidFill>
                <a:srgbClr val="050EB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50EBF"/>
                </a:solidFill>
              </a:rPr>
              <a:t>МО края</a:t>
            </a:r>
            <a:endParaRPr lang="ru-RU" sz="2800" b="1" dirty="0">
              <a:solidFill>
                <a:srgbClr val="050EBF"/>
              </a:solidFill>
            </a:endParaRPr>
          </a:p>
        </p:txBody>
      </p:sp>
      <p:sp>
        <p:nvSpPr>
          <p:cNvPr id="34" name="Объект 4"/>
          <p:cNvSpPr txBox="1">
            <a:spLocks/>
          </p:cNvSpPr>
          <p:nvPr/>
        </p:nvSpPr>
        <p:spPr>
          <a:xfrm>
            <a:off x="179512" y="1556792"/>
            <a:ext cx="3581400" cy="244827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050EBF"/>
                </a:solidFill>
              </a:rPr>
              <a:t>Консультирование инициативных граждан </a:t>
            </a:r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050EBF"/>
                </a:solidFill>
              </a:rPr>
              <a:t>(очное, он-</a:t>
            </a:r>
            <a:r>
              <a:rPr lang="ru-RU" sz="2400" b="1" dirty="0" err="1">
                <a:ln w="24500" cmpd="dbl">
                  <a:noFill/>
                  <a:prstDash val="solid"/>
                  <a:miter lim="800000"/>
                </a:ln>
                <a:solidFill>
                  <a:srgbClr val="050EBF"/>
                </a:solidFill>
              </a:rPr>
              <a:t>лайн</a:t>
            </a:r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050EBF"/>
                </a:solidFill>
              </a:rPr>
              <a:t>, письменное) по вопросам  деятельности СОНКО</a:t>
            </a:r>
            <a:endParaRPr lang="ru-RU" sz="2400" b="1" dirty="0">
              <a:solidFill>
                <a:srgbClr val="050EBF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339752" y="888976"/>
            <a:ext cx="2088232" cy="523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932040" y="888976"/>
            <a:ext cx="2376264" cy="523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7" idx="2"/>
          </p:cNvCxnSpPr>
          <p:nvPr/>
        </p:nvCxnSpPr>
        <p:spPr>
          <a:xfrm>
            <a:off x="4637584" y="888976"/>
            <a:ext cx="0" cy="32545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399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Предварительные итоги проекта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112568"/>
          </a:xfrm>
        </p:spPr>
        <p:txBody>
          <a:bodyPr>
            <a:normAutofit/>
          </a:bodyPr>
          <a:lstStyle/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инициативных гражданина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обучение по социальному проектированию,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фандрейзингу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созданию и регистрации НКО;</a:t>
            </a:r>
          </a:p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инициативный гражданин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 юридические консультации по созданию НКО;</a:t>
            </a:r>
          </a:p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47675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социальных мини-проекта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реализованы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г.Комсомольске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-на-Амуре («Арт-вояж»),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п.Чегдомын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Верхнебуреинского района («Твой ХОД»),  в с. 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Киинск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им. Лазо («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Мультмастер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некоммерческих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организациях: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943" y="1196752"/>
            <a:ext cx="7902489" cy="4713387"/>
          </a:xfrm>
        </p:spPr>
        <p:txBody>
          <a:bodyPr>
            <a:normAutofit/>
          </a:bodyPr>
          <a:lstStyle/>
          <a:p>
            <a:pPr marL="0" indent="539750">
              <a:buNone/>
            </a:pP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«Давайте прямо скажем: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них еще часто глаз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 </a:t>
            </a:r>
            <a:r>
              <a:rPr lang="ru-RU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замылился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это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чень важно – сердечное 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тношение к людям»</a:t>
            </a:r>
          </a:p>
          <a:p>
            <a:pPr algn="r">
              <a:buNone/>
            </a:pPr>
            <a:r>
              <a:rPr lang="ru-RU" sz="2600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Президент России</a:t>
            </a:r>
          </a:p>
          <a:p>
            <a:pPr algn="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ПУТИН</a:t>
            </a:r>
            <a:endParaRPr lang="ru-RU" sz="2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esktop\Заседание правительства январь 2017\Выступление Ляшко\ПУТИН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3183458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33843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glow rad="63500">
                    <a:schemeClr val="bg2">
                      <a:alpha val="90000"/>
                    </a:schemeClr>
                  </a:glo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Автономная некоммерческая культурно-просветительская организация «ТОЧКА РОСТА»</a:t>
            </a:r>
            <a:endParaRPr lang="ru-RU" sz="4000" b="1" dirty="0">
              <a:solidFill>
                <a:srgbClr val="C00000"/>
              </a:solidFill>
              <a:effectLst>
                <a:glow rad="63500">
                  <a:schemeClr val="bg2">
                    <a:alpha val="90000"/>
                  </a:schemeClr>
                </a:glo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7704856" cy="18002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50800" dist="38100" algn="l" rotWithShape="0">
                    <a:schemeClr val="bg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Ляшко Наталья Григорьевна - директор</a:t>
            </a:r>
            <a:endParaRPr lang="ru-RU" sz="3600" b="1" dirty="0">
              <a:solidFill>
                <a:srgbClr val="002060"/>
              </a:solidFill>
              <a:effectLst>
                <a:outerShdw blurRad="50800" dist="38100" algn="l" rotWithShape="0">
                  <a:schemeClr val="bg1">
                    <a:alpha val="80000"/>
                  </a:schemeClr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82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резолюции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форума   активных   граждан «Сообщество»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Хабаровск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50EBF"/>
                </a:solidFill>
                <a:latin typeface="Times New Roman" pitchFamily="18" charset="0"/>
                <a:cs typeface="Times New Roman" pitchFamily="18" charset="0"/>
              </a:rPr>
              <a:t>- необходимость стимулирования создания новых СОНКО в муниципальных образованиях, в том числе путём поддержки проектов дополнительного образования на базе </a:t>
            </a:r>
            <a:r>
              <a:rPr lang="ru-RU" b="1" dirty="0">
                <a:solidFill>
                  <a:srgbClr val="050EBF"/>
                </a:solidFill>
                <a:latin typeface="Times New Roman" pitchFamily="18" charset="0"/>
                <a:cs typeface="Times New Roman" pitchFamily="18" charset="0"/>
              </a:rPr>
              <a:t>муниципальных библиотек</a:t>
            </a:r>
            <a:r>
              <a:rPr lang="ru-RU" dirty="0">
                <a:solidFill>
                  <a:srgbClr val="050EBF"/>
                </a:solidFill>
                <a:latin typeface="Times New Roman" pitchFamily="18" charset="0"/>
                <a:cs typeface="Times New Roman" pitchFamily="18" charset="0"/>
              </a:rPr>
              <a:t> и других объектов.</a:t>
            </a:r>
            <a:endParaRPr lang="ru-RU" b="1" dirty="0">
              <a:solidFill>
                <a:srgbClr val="050EB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24849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b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050E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sz="2700" b="1" dirty="0">
                <a:solidFill>
                  <a:srgbClr val="050E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гражданских </a:t>
            </a:r>
            <a:r>
              <a:rPr lang="ru-RU" sz="2700" b="1" dirty="0" smtClean="0">
                <a:solidFill>
                  <a:srgbClr val="050E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активистов </a:t>
            </a:r>
            <a:br>
              <a:rPr lang="ru-RU" sz="2700" b="1" dirty="0" smtClean="0">
                <a:solidFill>
                  <a:srgbClr val="050E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«Провинциальный эксперимент»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300" b="1" dirty="0">
              <a:ln w="24500" cmpd="dbl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075240" cy="413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проекта -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и укрепление институтов гражданского общества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гражданской активности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местного профессионального сообщества сферы культуры Хабаровского края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050E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393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Задачи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>
                <a:solidFill>
                  <a:srgbClr val="050EBF"/>
                </a:solidFill>
              </a:rPr>
              <a:t>Организация обучающих и просветительских программ для инициативных граждан профессионального сообщества сферы культуры Хабаровского края по вопросам социального проектирования, </a:t>
            </a:r>
            <a:r>
              <a:rPr lang="ru-RU" dirty="0" err="1" smtClean="0">
                <a:solidFill>
                  <a:srgbClr val="050EBF"/>
                </a:solidFill>
              </a:rPr>
              <a:t>фандрейзинга</a:t>
            </a:r>
            <a:r>
              <a:rPr lang="ru-RU" dirty="0">
                <a:solidFill>
                  <a:srgbClr val="050EBF"/>
                </a:solidFill>
              </a:rPr>
              <a:t>, создания СОНКО.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>
                <a:solidFill>
                  <a:srgbClr val="050EBF"/>
                </a:solidFill>
              </a:rPr>
              <a:t>Формирование в муниципальных образованиях края условий для внедрения лучших социально проектов участников Школы гражданских активистов, отобранных по результатам публичной защиты проектов.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856828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</a:rPr>
              <a:t>Задачи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446088" algn="just">
              <a:buNone/>
            </a:pPr>
            <a:r>
              <a:rPr lang="ru-RU" dirty="0">
                <a:solidFill>
                  <a:srgbClr val="050EBF"/>
                </a:solidFill>
              </a:rPr>
              <a:t>3. Повышение эффективности работы гражданских активистов по привлечению внебюджетных ресурсов (частных и корпоративных) через обобщение и распространение успешных практик. </a:t>
            </a:r>
          </a:p>
          <a:p>
            <a:pPr marL="0" indent="446088" algn="just">
              <a:buNone/>
            </a:pPr>
            <a:r>
              <a:rPr lang="ru-RU" dirty="0">
                <a:solidFill>
                  <a:srgbClr val="050EBF"/>
                </a:solidFill>
              </a:rPr>
              <a:t>4. Обеспечение условий для создания СОНКО на территории Хабаровского края среди инициативных граждан профессионального сообщества сферы культуры.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33365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проекта: семинары-тренинги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220559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Качанова Елена Юрьевна,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ХГИК, доктор педагогических наук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25300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Ляшко Наталья Григорьевна,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АНКПО «ТОЧКА РОСТА»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\\hkdbs\User\ФОТО-ВИДЕО архив 2016\ПРОЕКТЫ\ШГА школа гражд.активистов\учеба на Заимке (сорт)\доклады и выступления\IMG_94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6" r="9448"/>
          <a:stretch/>
        </p:blipFill>
        <p:spPr bwMode="auto">
          <a:xfrm>
            <a:off x="519426" y="2492896"/>
            <a:ext cx="3944203" cy="4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hkdbs\User\ФОТО-ВИДЕО архив 2016\ПРОЕКТЫ\ШГА школа гражд.активистов\учеба на Заимке (сорт)\доклады и выступления\IMG_95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5" r="12355"/>
          <a:stretch/>
        </p:blipFill>
        <p:spPr bwMode="auto">
          <a:xfrm>
            <a:off x="5067129" y="1094321"/>
            <a:ext cx="3474238" cy="37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34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проекта: семинары-тренинги</a:t>
            </a:r>
          </a:p>
        </p:txBody>
      </p:sp>
      <p:pic>
        <p:nvPicPr>
          <p:cNvPr id="11266" name="Picture 2" descr="\\hkdbs\User\ФОТО-ВИДЕО архив 2016\ПРОЕКТЫ\ШГА школа гражд.активистов\учеба на Заимке (сорт)\доклады и выступления\IMG_98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r="13409"/>
          <a:stretch/>
        </p:blipFill>
        <p:spPr bwMode="auto">
          <a:xfrm>
            <a:off x="4860032" y="1364575"/>
            <a:ext cx="3900009" cy="37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Zam\Desktop\РЕАЛИЗАЦИЯ проектов\Школа гражданских активистов ПРОВ. ЭКСПЕРИМЕНТ\ФОТО\Для Сейфи\IMG_9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3580" r="14654" b="-306"/>
          <a:stretch/>
        </p:blipFill>
        <p:spPr bwMode="auto">
          <a:xfrm>
            <a:off x="323528" y="2564904"/>
            <a:ext cx="42396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220559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Никулина Лариса Викторовна,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 специалист-эксперт управления Минюста России по Хабаровскому краю и ЕАО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525300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Ярославцева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Александровна,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доктор исторических наук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759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>
                <a:ln w="24500" cmpd="dbl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проекта: семинары-тренинги</a:t>
            </a:r>
          </a:p>
        </p:txBody>
      </p:sp>
      <p:pic>
        <p:nvPicPr>
          <p:cNvPr id="4103" name="Picture 7" descr="\\hkdbs\User\ФОТО-ВИДЕО архив 2016\ПРОЕКТЫ\ШГА школа гражд.активистов\учеба на Заимке (сорт)\доклады и выступления\IMG_95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t="9864" r="21405"/>
          <a:stretch/>
        </p:blipFill>
        <p:spPr bwMode="auto">
          <a:xfrm>
            <a:off x="179512" y="3060700"/>
            <a:ext cx="3960191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Zam\Desktop\РЕАЛИЗАЦИЯ проектов\Школа гражданских активистов ПРОВ. ЭКСПЕРИМЕНТ\ФОТО\Для Сейфи\IMG_94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b="14461"/>
          <a:stretch/>
        </p:blipFill>
        <p:spPr bwMode="auto">
          <a:xfrm>
            <a:off x="4179630" y="1338018"/>
            <a:ext cx="4567793" cy="28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70080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Клочкова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Владимировна,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юрист, экономист, эксперт по трудовому праву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437112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Сейфи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Булатовна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по взаимодействию с СОНКО управления общественных связей главного управления внутренней политики, Губернатора и Правительства Хабаровского края, кандидат культурологии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608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9551d6111ddfd9f8217a159ce3995ae9ba6f3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728</Words>
  <Application>Microsoft Office PowerPoint</Application>
  <PresentationFormat>Экран (4:3)</PresentationFormat>
  <Paragraphs>99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Автономная некоммерческая культурно-просветительская организация «ТОЧКА РОСТА»</vt:lpstr>
      <vt:lpstr>Сетевые партнёрские проекты АНКПО «ТОЧКА РОСТА» с инициативными группами из муниципальных районов края </vt:lpstr>
      <vt:lpstr> Из   резолюции форума   активных   граждан «Сообщество» г. Хабаровск </vt:lpstr>
      <vt:lpstr>       Школа гражданских активистов  «Провинциальный эксперимент»  </vt:lpstr>
      <vt:lpstr>Задачи проекта</vt:lpstr>
      <vt:lpstr>Задачи проекта</vt:lpstr>
      <vt:lpstr>Реализация проекта: семинары-тренинги</vt:lpstr>
      <vt:lpstr>Реализация проекта: семинары-тренинги</vt:lpstr>
      <vt:lpstr>Реализация проекта: семинары-тренинги</vt:lpstr>
      <vt:lpstr>Кейс-лаборатория: «Лучшие практики социальных проектов»</vt:lpstr>
      <vt:lpstr>Практикум «Создание социальных проектов»</vt:lpstr>
      <vt:lpstr>Практикум «Создание социальных проектов»</vt:lpstr>
      <vt:lpstr>Публичная защита социальных проектов</vt:lpstr>
      <vt:lpstr>Публичная защита социальных проектов</vt:lpstr>
      <vt:lpstr>Итоговый круглый стол</vt:lpstr>
      <vt:lpstr>Мини-проект «Арт-вояж» г. Комсомольск-на-Амуре</vt:lpstr>
      <vt:lpstr>Мини-проект «Мультмастер» с. Киинск района им. Лазо</vt:lpstr>
      <vt:lpstr>Мини-проект «Мультмастер» с. Киинск района им. Лазо</vt:lpstr>
      <vt:lpstr>Мини-проект «Твой ХОД» Верхнебуреинский район</vt:lpstr>
      <vt:lpstr>Консультирование (очное, он-лайн, письменное) по вопросам  деятельности СОНКО</vt:lpstr>
      <vt:lpstr>Размещение учебно-методических материалов на сайте АНКПО «ТОЧКА РОСТА»</vt:lpstr>
      <vt:lpstr>Презентация PowerPoint</vt:lpstr>
      <vt:lpstr>Презентация PowerPoint</vt:lpstr>
      <vt:lpstr>Предварительные итоги проекта</vt:lpstr>
      <vt:lpstr>О некоммерческих  организациях:</vt:lpstr>
      <vt:lpstr>Автономная некоммерческая культурно-просветительская организация «ТОЧКА РОСТА»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</dc:creator>
  <cp:lastModifiedBy>Zam</cp:lastModifiedBy>
  <cp:revision>229</cp:revision>
  <cp:lastPrinted>2017-02-16T00:11:50Z</cp:lastPrinted>
  <dcterms:created xsi:type="dcterms:W3CDTF">2016-12-19T23:14:43Z</dcterms:created>
  <dcterms:modified xsi:type="dcterms:W3CDTF">2017-02-16T01:01:05Z</dcterms:modified>
</cp:coreProperties>
</file>