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571" r:id="rId3"/>
    <p:sldId id="567" r:id="rId4"/>
    <p:sldId id="568" r:id="rId5"/>
    <p:sldId id="569" r:id="rId6"/>
    <p:sldId id="570" r:id="rId7"/>
    <p:sldId id="486" r:id="rId8"/>
    <p:sldId id="485" r:id="rId9"/>
    <p:sldId id="484" r:id="rId10"/>
    <p:sldId id="487" r:id="rId11"/>
    <p:sldId id="488" r:id="rId12"/>
    <p:sldId id="489" r:id="rId13"/>
    <p:sldId id="490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5" r:id="rId23"/>
    <p:sldId id="500" r:id="rId24"/>
    <p:sldId id="501" r:id="rId25"/>
    <p:sldId id="502" r:id="rId26"/>
    <p:sldId id="503" r:id="rId27"/>
    <p:sldId id="514" r:id="rId28"/>
    <p:sldId id="491" r:id="rId29"/>
    <p:sldId id="507" r:id="rId30"/>
    <p:sldId id="508" r:id="rId31"/>
    <p:sldId id="509" r:id="rId32"/>
    <p:sldId id="512" r:id="rId33"/>
    <p:sldId id="566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5" r:id="rId55"/>
    <p:sldId id="536" r:id="rId56"/>
    <p:sldId id="537" r:id="rId57"/>
    <p:sldId id="538" r:id="rId58"/>
    <p:sldId id="539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1" r:id="rId71"/>
    <p:sldId id="552" r:id="rId72"/>
    <p:sldId id="553" r:id="rId73"/>
    <p:sldId id="554" r:id="rId74"/>
    <p:sldId id="555" r:id="rId75"/>
    <p:sldId id="556" r:id="rId76"/>
    <p:sldId id="557" r:id="rId77"/>
    <p:sldId id="558" r:id="rId78"/>
    <p:sldId id="559" r:id="rId79"/>
    <p:sldId id="560" r:id="rId80"/>
    <p:sldId id="561" r:id="rId81"/>
    <p:sldId id="562" r:id="rId82"/>
    <p:sldId id="563" r:id="rId83"/>
    <p:sldId id="564" r:id="rId84"/>
    <p:sldId id="565" r:id="rId85"/>
    <p:sldId id="480" r:id="rId86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8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28" y="77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 на конкурсы 2015 и 2016 годов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0-4F99-AC40-47130EE276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1C-4D61-AA9E-27964C113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0-4F99-AC40-47130EE27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0-4F99-AC40-47130EE276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0-4F99-AC40-47130EE27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победителей в конкурсах 2015 и 2016 годов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B-4DC1-A226-F2F9B93101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B-4DC1-A226-F2F9B9310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победителей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B-4DC1-A226-F2F9B93101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B-4DC1-A226-F2F9B9310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уммы грантов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в 2015 и 2016 годах, млн руб.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4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F-4A60-904A-6E471BFA0E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chemeClr val="accent4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11.4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F-4A60-904A-6E471BFA0E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39594040265926"/>
          <c:y val="0.42407883710144956"/>
          <c:w val="0.31912501768117307"/>
          <c:h val="0.23551401110273062"/>
        </c:manualLayout>
      </c:layout>
      <c:overlay val="0"/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E-4636-8C06-D1EAFE9091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E-4636-8C06-D1EAFE9091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11942440"/>
        <c:axId val="511945720"/>
      </c:barChart>
      <c:catAx>
        <c:axId val="511942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1945720"/>
        <c:crosses val="autoZero"/>
        <c:auto val="1"/>
        <c:lblAlgn val="ctr"/>
        <c:lblOffset val="100"/>
        <c:noMultiLvlLbl val="0"/>
      </c:catAx>
      <c:valAx>
        <c:axId val="511945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19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C8B3-A0FC-4DED-9CA7-C6EBBEA592A5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3AD2-0614-4727-BA25-EC77035E3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229F-170F-45DD-851B-8A9A24012C5F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F0D4-95B9-4D1C-9FFF-A77978E135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6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F0D4-95B9-4D1C-9FFF-A77978E1352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6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69D-C69D-4C8C-BD99-940C6F774140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AEF4-60BF-42FF-8429-4174184AD9FB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60-BB47-4CF3-85A0-19296A30EE0D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0879-3636-4FB2-91C7-1974F0C96FA5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2DCD-5D41-47B5-9F34-8994C2644E1E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B9C6-A647-4357-8130-F9ED52A3ADAD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E83D-FEA1-4A60-B1F2-631463080582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DE6-3422-43EB-BB82-E2647BD7A697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1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29E4-0568-4C54-B4A9-C7928583897A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E99-AD91-4E61-A58B-BE5382E86646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A6A-AAF1-41E2-B143-031839905395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71E-E4EA-4D4C-9306-0E24E5F7D142}" type="datetime1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42" y="4660860"/>
            <a:ext cx="11518231" cy="105002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1532" y="5609166"/>
            <a:ext cx="9577541" cy="1114363"/>
          </a:xfrm>
        </p:spPr>
        <p:txBody>
          <a:bodyPr anchor="ctr">
            <a:normAutofit/>
          </a:bodyPr>
          <a:lstStyle/>
          <a:p>
            <a:pPr algn="l"/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Пылёв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Андрей Геннадьевич, эксперт Общественной палаты Российской Федерации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Краснов Дмитрий Вячеславович, Директор грантовых программ Российского Союза ректоров</a:t>
            </a:r>
          </a:p>
        </p:txBody>
      </p:sp>
      <p:pic>
        <p:nvPicPr>
          <p:cNvPr id="11" name="Рисунок 10" descr="RSR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1454" y="5742559"/>
            <a:ext cx="847575" cy="847575"/>
          </a:xfrm>
          <a:prstGeom prst="rect">
            <a:avLst/>
          </a:prstGeom>
        </p:spPr>
      </p:pic>
      <p:pic>
        <p:nvPicPr>
          <p:cNvPr id="1026" name="Picture 2" descr="Картинки по запросу оп р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" y="5787540"/>
            <a:ext cx="978827" cy="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9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БУДУТ РАСПРЕДЕЛЯТЬСЯ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</a:rPr>
              <a:t>ЕДИНЫЙ ОПЕРАТОР ПРЕЗИДЕНТСКИХ ГРАНТОВ</a:t>
            </a:r>
          </a:p>
          <a:p>
            <a:pPr>
              <a:defRPr/>
            </a:pPr>
            <a:endParaRPr lang="ru-RU" sz="32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Появится в скором времени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Будет отражен в Распоряжении президента РФ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Учредители – НКО из числа операторов конкурсов 2016 года*</a:t>
            </a:r>
          </a:p>
          <a:p>
            <a:pPr lvl="1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1600" b="1" i="1" dirty="0">
                <a:solidFill>
                  <a:schemeClr val="bg1"/>
                </a:solidFill>
              </a:rPr>
              <a:t>* Для справки. Операторами конкурсов президентских грантов в 2016 году являлись Благотворительный фонд «Покров», Фонд «Перспектива», Лига здоровья нации, Российский союз молодежи, Российский Союз ректоров, Союз пенсионеров России, Национальный благотворительный фонд, Движение «Гражданское достоинство» и Союз женщин России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ПОЛУЧИТЬ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неправительственная организация (ННО) </a:t>
            </a:r>
            <a:r>
              <a:rPr lang="ru-RU" b="1" dirty="0">
                <a:solidFill>
                  <a:schemeClr val="bg2"/>
                </a:solidFill>
              </a:rPr>
              <a:t>– 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</a:t>
            </a:r>
            <a:r>
              <a:rPr lang="ru-RU" sz="3200" b="1" dirty="0">
                <a:solidFill>
                  <a:schemeClr val="bg1"/>
                </a:solidFill>
              </a:rPr>
              <a:t>участниками (учредителями) которой не являются государственные и муниципальные органы власти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ДАЮТСЯ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ПРЕДОСТАВЛЯЮТСЯ ИСКЛЮЧИТЕЛЬНО НА РЕАЛИЗАЦИЮ СОЦИАЛЬНО ЗНАЧИМЫХ ПРОЕКТОВ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84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ДАЮТСЯ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«ПОДДЕРЖАНИЕ ШТАНОВ» ОРГАНИЗАЦИИ – ЭТО НЕ СОЦИАЛЬНО ЗНАЧИМЫЙ ПРОЕКТ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Ст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5" y="3368578"/>
            <a:ext cx="3078163" cy="297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8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ДЕНЬГИ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– ЭТО «ЗНАК КАЧЕСТВА» ОРГАНИЗАЦИИ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ГРАНТ – ЭТО СИГНАЛ ВЛАСТЯМ, БИЗНЕСУ, ОБЩЕСТВЕННОСТИ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 descr="C:\Users\Dmitriy\Pictures\Знак качест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2340703"/>
            <a:ext cx="2584450" cy="25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88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СОЦИАЛЬНОГО ПРОЕКТИРОВАНИЯ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1175" y="4546598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СОЦИАЛЬНАЯ СРЕДА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43800" y="4546597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УЛУЧШЕННАЯ СОЦИАЛЬНАЯ 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1175" y="1638300"/>
            <a:ext cx="2857500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ИСПОЛНИТЕЛЬ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14550" y="2438400"/>
            <a:ext cx="0" cy="19716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3125" y="310515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ИДЕЯ ПРОЕКТА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733925" y="4546597"/>
            <a:ext cx="2724150" cy="13874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РЕАЛИЗАЦИЯ ПЛАНА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0065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ЦЕННОСТНЫЙ ПОДХОД В СИСТЕМЕ ПРОЕКТИРОВАНИЯ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56813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РЕЗУЛЬТАТ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0331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ПРОБЛЕМЫ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7090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3572" y="3435747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РЕШЕНИЯ</a:t>
            </a:r>
          </a:p>
        </p:txBody>
      </p: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2124075" y="4133850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57315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90555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423797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8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ПРОЕКТНОЙ РЕАЛИЗАЦИИ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61438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СОЦИАЛЬНОЙ СРЕДЫ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2644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6025" y="3427413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РЕСУРСОВ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0375" y="3436937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ВЫЯВЛЕНИЕ ПРОБЛЕМ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5194301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ПЛАН ДЕЙСТВИЙ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2644" y="5193508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ЭФФЕКТИВНОСТИ ПРОЕКТА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61438" y="5193508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ОСВЕЩЕНИЯ И РАЗВИТИЯ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219450" y="2174478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46578" y="2174478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9450" y="5739211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46578" y="5739211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  <a:endCxn id="9" idx="3"/>
          </p:cNvCxnSpPr>
          <p:nvPr/>
        </p:nvCxnSpPr>
        <p:spPr>
          <a:xfrm flipH="1" flipV="1">
            <a:off x="5381625" y="3979863"/>
            <a:ext cx="1428750" cy="952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57275" y="3940970"/>
            <a:ext cx="9525" cy="1252538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3"/>
          </p:cNvCxnSpPr>
          <p:nvPr/>
        </p:nvCxnSpPr>
        <p:spPr>
          <a:xfrm flipH="1">
            <a:off x="9705975" y="3989387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1129169" y="2727325"/>
            <a:ext cx="5557" cy="1252538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057275" y="3955654"/>
            <a:ext cx="1423987" cy="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2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ПОСЛЕДОВАТЕЛЬНОСТЬ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0331" y="1472209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67250" y="2517775"/>
            <a:ext cx="28670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ЦЕННОСТНАЯ ЦЕЛЬ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1" y="3562746"/>
            <a:ext cx="10067924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ОПЕРАЦИОННАЯ ЦЕЛЬ (АДМИНИСТРАТИВНАЯ, ТЕХНИЧЕСКАЯ)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0649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7025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401" y="4622401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34273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…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67897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</a:t>
            </a:r>
            <a:r>
              <a:rPr lang="en-US" sz="2400" dirty="0"/>
              <a:t>N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90330" y="5637213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4273" y="5637212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67896" y="5637211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6707" y="5637210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764" y="5637209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>
            <a:off x="6100760" y="2211984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00760" y="3266676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67136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00760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434381" y="43171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815638" y="429766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09697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2"/>
          </p:cNvCxnSpPr>
          <p:nvPr/>
        </p:nvCxnSpPr>
        <p:spPr>
          <a:xfrm flipH="1">
            <a:off x="1428356" y="5362176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64558" y="5341735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105922" y="5341734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429227" y="5352848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0810480" y="5352847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ННО ХАБАРОВСКОГО КРАЯ В КОНКУРСАХ ПРЕЗИДЕНТСКИХ ГРАНТОВ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7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УСПЕШНОСТИ ПРОЕКТА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1766887" y="5405039"/>
            <a:ext cx="771525" cy="1142235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33825" y="2000249"/>
            <a:ext cx="4352925" cy="727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СТРАТЕГИЧЕСКОЕ ЦЕЛЕПОЛАГАНИЕ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0225" y="3435346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ПОЛУЧЕНИЕ ПРИБЫЛИ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3800" y="3435345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ДОСТИЖЕНИЕ СОЦИАЛЬНЫХ ЦЕЛЕЙ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228976" y="3088879"/>
            <a:ext cx="5743574" cy="16271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3228975" y="3088879"/>
            <a:ext cx="0" cy="34646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72550" y="3105150"/>
            <a:ext cx="0" cy="34646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86475" y="2727324"/>
            <a:ext cx="1" cy="36969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1"/>
          <a:stretch/>
        </p:blipFill>
        <p:spPr>
          <a:xfrm>
            <a:off x="7668966" y="5405039"/>
            <a:ext cx="789234" cy="1142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8412" y="5722933"/>
            <a:ext cx="23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ПРАВИЛЬНО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8200" y="5716748"/>
            <a:ext cx="23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19225" y="3088879"/>
            <a:ext cx="3629025" cy="216892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19225" y="3088879"/>
            <a:ext cx="3629025" cy="216892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5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СОЦИАЛЬНОГО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498600"/>
            <a:ext cx="167640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ЦЕЛЯМ И УСЛОВИЯМ КОНКУРСА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63651" y="1498600"/>
            <a:ext cx="1670199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ЦЕННОСТЯМ ГОСУДАРСТВА И ОБЩЕСТВА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57141" y="1498600"/>
            <a:ext cx="1883073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ПОТРЕБНОСТЯМ ОБЩЕСТВА (РЕГИОНАЛЬНЫЙ АСПЕКТ)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658350" y="1498600"/>
            <a:ext cx="219868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КВАЛИФИЦИРОВАН-НОСТЬ ИСПОЛНИТЕЛЯ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63506" y="1498600"/>
            <a:ext cx="210214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ОБОСНОВАННОСТЬ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3850" y="3241675"/>
            <a:ext cx="182880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МАСШТАБНОСТЬ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13880" y="3241675"/>
            <a:ext cx="199072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РЕАЛИСТИЧНОСТЬ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14583" y="3241675"/>
            <a:ext cx="177165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ВОЗМОЖНОСТИ ИСПОЛНИТЕЛЯ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96212" y="3241675"/>
            <a:ext cx="189547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ЭФФЕКТИВНОСТЬ ПРИМЕНЯЕМЫХ МЕТОДОВ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250413" y="3241675"/>
            <a:ext cx="160662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РЕШАЕМОСТЬ ПРОБЛЕМЫ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3849" y="4956175"/>
            <a:ext cx="2139801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ПРАКТИЧЕСКОЕ ВОПЛОЩЕНИЕ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0299" y="4956175"/>
            <a:ext cx="2705099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ИНФОРМАЦИОННОЕ ОСВЕЩЕНИЕ В СМИ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632193" y="4956175"/>
            <a:ext cx="222484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КОЛИЧЕСТВЕННОЕ ВЫРАЖЕНИЕ ДОСТИГНУТЫХ РЕЗУЛЬТАТОВ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42047" y="4956175"/>
            <a:ext cx="272811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ПЕРСПЕКТИВЫ РАЗВИТИЯ И ТИРАЖИРОВАНИЯ, НОВЫЕ ПРОЕКТЫ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1846547" y="2147094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3995445" y="2147095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6401810" y="2147094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9027250" y="2147093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2083214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6200000">
            <a:off x="4709544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6200000">
            <a:off x="7091172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9571000" y="38941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2356139" y="56086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5648673" y="5608639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5400000">
            <a:off x="8951129" y="56086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10800000">
            <a:off x="10653675" y="3022600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0800000">
            <a:off x="838200" y="4754562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9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ПСЕВДОПРОЕКТЫ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0275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ПРОФАНАЦИЯ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85644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ПСЕВДОНАУЧНОСТЬ И ЯЗЫКОВАЯ ИМИТАЦИЯ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96412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ЖАНРОВОЕ НЕСООТВЕТСТВИЕ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НЕЦЕЛЕВОЕ ИСПОЛЬЗОВАНИЕ СРЕДСТВ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71169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ЦЕЛЕВОГО ВИДЕНИЯ И РЕЗУЛЬТАТОВ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81937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ИМИТАЦИЯ ДЕЯТЕЛЬНОСТИ</a:t>
            </a:r>
          </a:p>
        </p:txBody>
      </p:sp>
      <p:pic>
        <p:nvPicPr>
          <p:cNvPr id="19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295275" y="4156841"/>
            <a:ext cx="771525" cy="1142235"/>
          </a:xfrm>
          <a:prstGeom prst="rect">
            <a:avLst/>
          </a:prstGeom>
        </p:spPr>
      </p:pic>
      <p:pic>
        <p:nvPicPr>
          <p:cNvPr id="20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3887391" y="4138586"/>
            <a:ext cx="771525" cy="1142235"/>
          </a:xfrm>
          <a:prstGeom prst="rect">
            <a:avLst/>
          </a:prstGeom>
        </p:spPr>
      </p:pic>
      <p:pic>
        <p:nvPicPr>
          <p:cNvPr id="21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7496174" y="4156841"/>
            <a:ext cx="771525" cy="1142235"/>
          </a:xfrm>
          <a:prstGeom prst="rect">
            <a:avLst/>
          </a:prstGeom>
        </p:spPr>
      </p:pic>
      <p:pic>
        <p:nvPicPr>
          <p:cNvPr id="22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1892698" y="5608212"/>
            <a:ext cx="771525" cy="1142235"/>
          </a:xfrm>
          <a:prstGeom prst="rect">
            <a:avLst/>
          </a:prstGeom>
        </p:spPr>
      </p:pic>
      <p:pic>
        <p:nvPicPr>
          <p:cNvPr id="23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5399881" y="5603833"/>
            <a:ext cx="771525" cy="1142235"/>
          </a:xfrm>
          <a:prstGeom prst="rect">
            <a:avLst/>
          </a:prstGeom>
        </p:spPr>
      </p:pic>
      <p:pic>
        <p:nvPicPr>
          <p:cNvPr id="2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9009601" y="5603833"/>
            <a:ext cx="773621" cy="1143055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1778399" y="3203179"/>
            <a:ext cx="8651476" cy="6746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0"/>
          </p:cNvCxnSpPr>
          <p:nvPr/>
        </p:nvCxnSpPr>
        <p:spPr>
          <a:xfrm>
            <a:off x="1776412" y="3203179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99881" y="3209925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985250" y="3209925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27389" y="3203179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36172" y="3203179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0414793" y="3209925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104137" y="2705100"/>
            <a:ext cx="1" cy="498079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658916" y="1631950"/>
            <a:ext cx="2903934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ПСЕВДОПРОЕКТЫ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271169" y="1329685"/>
            <a:ext cx="3610768" cy="1702851"/>
            <a:chOff x="849710" y="1329703"/>
            <a:chExt cx="3629025" cy="2168921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849710" y="1329703"/>
              <a:ext cx="3629025" cy="2168921"/>
            </a:xfrm>
            <a:prstGeom prst="line">
              <a:avLst/>
            </a:prstGeom>
            <a:ln w="127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849710" y="1329703"/>
              <a:ext cx="3629025" cy="2168921"/>
            </a:xfrm>
            <a:prstGeom prst="line">
              <a:avLst/>
            </a:prstGeom>
            <a:ln w="127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741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ПОДХОДА В ПОНИМАНИИ ПРИРОДЫ СОЦИАЛЬНОГО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1694" y="1622426"/>
            <a:ext cx="2882106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СОЦИАЛЬНЫЙ ПРОЕКТ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966" y="3327400"/>
            <a:ext cx="7056834" cy="1073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РАБОТА С ГРУППАМИ ЛИЦ, НУЖДАЮЩИМИСЯ В СОЦИАЛЬНОЙ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62937" y="3327402"/>
            <a:ext cx="3438525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РАЗВИТИЕ ОБЩЕСТВА В ЦЕЛОМ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966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3841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МАРГИНАЛЫ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0268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МОЛОДЕЖЬ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3570" y="503237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ИНВАЛИДЫ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30232" y="5015707"/>
            <a:ext cx="1703933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СОЦИАЛЬНЫЕ СВЯЗИ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900227" y="3009900"/>
            <a:ext cx="6167698" cy="655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00226" y="3009899"/>
            <a:ext cx="1" cy="317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067925" y="3009899"/>
            <a:ext cx="1" cy="317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76945" y="4400552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110247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43549" y="4400551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76850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067924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04137" y="2705100"/>
            <a:ext cx="1388" cy="304799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5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СОЦИАЛЬНОЙ ПОМОЩИ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622425"/>
            <a:ext cx="29527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С ОГРАНИЧЕННЫМИ ФИЗИЧЕСКИМИ ВОЗМОЖНОСТЯМИ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450" y="1617663"/>
            <a:ext cx="2486025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ОСТАВШИЕСЯ БЕЗ БЛИЗКИХ РОДСТВЕННИКОВ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0325" y="1635126"/>
            <a:ext cx="2562225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БЕЗ ОПРЕДЕЛЕННОГО МЕСТА ЖИТЕЛЬСТВА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96400" y="1635126"/>
            <a:ext cx="256063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НАХОДЯЩИЕСЯ В СТРЕССОВОЙ СИТУАЦИИ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2964656"/>
            <a:ext cx="33337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ЗОМБИРОВАННЫЕ ПРОПАГАНДОЙ ТОТАЛИТАРНЫХ И ЭКСТРЕМИСТСКИХ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0975" y="2964656"/>
            <a:ext cx="33718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ИМЕЮЩИЕ ПРОБЛЕМЫ АДАПТАЦИИ В СВЯЗИ С ИЗМЕНЯЮЩИМИСЯ УСЛОВИЯМИ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91437" y="2960688"/>
            <a:ext cx="201453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НАСЕЛЕНИЕ ЗОН КОНФЛИКТОВ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РАСПАВШИХСЯ СЕМЕЙ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63428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С ОГРАНИЧЕННЫМИ ФИЗИЧЕСКИМИ ВОЗМОЖНОСТЯМИ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72747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БЕЗРАБОТНЫЕ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3007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НАРКОЗАВИСИМЫЕ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42488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БЫВШИЕ ЗАКЛЮЧЕННЫЕ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39350" y="2959894"/>
            <a:ext cx="181768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МИГРАНТЫ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0225" y="5584805"/>
            <a:ext cx="864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СОЦИАЛЬНОЙ, ПСИХОЛОГИЧЕСКОЙ, ОБРАЗОВАТЕЛЬНОЙ, ЭКОНОМИЧЕСКОЙ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99449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ФУНДАМЕНТАЛЬНЫЕ ОСНОВЫ СОЦИАЛЬНОГО СТРОИТЕЛЬСТВА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35572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Удовлетворение качеством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49" y="199390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 будущего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49" y="263207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Этика труда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49" y="327025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Демографическое воспроизводство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49" y="390842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этнических и религиозных конфликтов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48" y="454660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Групповые объединения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47" y="518874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Единая история, патриотизм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847" y="583485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Традиции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7063" y="13509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справедливость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47062" y="19891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Инновации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47062" y="262731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социальных пороков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47062" y="326548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Социализация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47062" y="39036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маргинальными группами, с социальным дном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47061" y="45418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коммуникации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47060" y="5183981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Инкорпорация этнических, религиозных групп, субкультур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7060" y="583009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Мировоззрение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5451" y="13509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удовлетворенность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450" y="19891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85450" y="262731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социальной </a:t>
            </a:r>
            <a:r>
              <a:rPr lang="ru-RU" dirty="0" err="1"/>
              <a:t>эррозии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450" y="326548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Воспроизводство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450" y="39036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Минимализация</a:t>
            </a:r>
            <a:r>
              <a:rPr lang="ru-RU" dirty="0"/>
              <a:t> социальных противоречий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5449" y="45418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Социальные связи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5448" y="5183981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Идентичность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5448" y="583009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Ценности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7797996" y="1538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807717" y="2173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7807716" y="281483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7807716" y="345300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7797995" y="4096343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7807716" y="472380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7797995" y="536515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7807715" y="6016027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>
            <a:off x="3846106" y="1538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6200000">
            <a:off x="3846106" y="218142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6200000">
            <a:off x="3838174" y="281483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6200000">
            <a:off x="3835786" y="345300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200000">
            <a:off x="3846106" y="40911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>
            <a:off x="3846106" y="4739281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200000">
            <a:off x="3846106" y="5371503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3838167" y="602237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2016 ГОДА (приложение 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Описание проекта: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Название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Целевые группы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География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Обоснование социальной значимости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цели и задачи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Команда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Календарный план реализации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Ожидаемый социальный эффект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Финансирование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Организации, участвующие в </a:t>
            </a:r>
            <a:r>
              <a:rPr lang="ru-RU" b="1" dirty="0" err="1">
                <a:solidFill>
                  <a:schemeClr val="bg1"/>
                </a:solidFill>
              </a:rPr>
              <a:t>софинасировании</a:t>
            </a:r>
            <a:r>
              <a:rPr lang="ru-RU" b="1" dirty="0">
                <a:solidFill>
                  <a:schemeClr val="bg1"/>
                </a:solidFill>
              </a:rPr>
              <a:t> проекта</a:t>
            </a:r>
          </a:p>
          <a:p>
            <a:pPr lvl="1">
              <a:defRPr/>
            </a:pPr>
            <a:r>
              <a:rPr lang="ru-RU" b="1" dirty="0">
                <a:solidFill>
                  <a:schemeClr val="bg1"/>
                </a:solidFill>
              </a:rPr>
              <a:t>Источники финансирования продолжения проекта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40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81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ПРОСИТЬ ДЕНЕГ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– НЕ ЕДИНСТВЕННЫЙ УЧАСТНИК КОНКУРСА</a:t>
            </a: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УЧИТЫВАЙТЕ ИНТЕРЕСЫ И ДРУГИХ УЧАСТНИКОВ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2532265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494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187308"/>
              </p:ext>
            </p:extLst>
          </p:nvPr>
        </p:nvGraphicFramePr>
        <p:xfrm>
          <a:off x="323850" y="1478558"/>
          <a:ext cx="11534775" cy="480159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:a16="http://schemas.microsoft.com/office/drawing/2014/main" val="1897096749"/>
                    </a:ext>
                  </a:extLst>
                </a:gridCol>
                <a:gridCol w="4756162">
                  <a:extLst>
                    <a:ext uri="{9D8B030D-6E8A-4147-A177-3AD203B41FA5}">
                      <a16:colId xmlns:a16="http://schemas.microsoft.com/office/drawing/2014/main" val="3777540288"/>
                    </a:ext>
                  </a:extLst>
                </a:gridCol>
                <a:gridCol w="5736463">
                  <a:extLst>
                    <a:ext uri="{9D8B030D-6E8A-4147-A177-3AD203B41FA5}">
                      <a16:colId xmlns:a16="http://schemas.microsoft.com/office/drawing/2014/main" val="684603927"/>
                    </a:ext>
                  </a:extLst>
                </a:gridCol>
              </a:tblGrid>
              <a:tr h="362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статьи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статьи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744890"/>
                  </a:ext>
                </a:extLst>
              </a:tr>
              <a:tr h="1814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 Оплата труда штатных сотрудников организации, занятых в проекте, в т. ч. НДФЛ (физические лица, работающие по трудовому договору, являющимися сотрудниками организации на момент заключения договора гранта):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указываются отдельно по каждой должности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сотрудников и сроки (мес.), на которые привлекается сотрудник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сумма оплаты (в мес.)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общая сумма расходов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685801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Страховые взносы во внебюджетные фонды с ФОТ штатных сотрудников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30,2%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554795"/>
                  </a:ext>
                </a:extLst>
              </a:tr>
              <a:tr h="1451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Оплата труда привлеченных специалистов, в т. ч. НДФЛ (физические лица, работающие по гражданско-правовому договору или/и договору подряда):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указываются в зависимости от характера исполняемой работы (оказываемой услуги), вида работы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специалистов и сроки (мес. или иная единица времени), на которые привлекаются специалисты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сумма оплаты (за мес. или иную единицу времени);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246470"/>
                  </a:ext>
                </a:extLst>
              </a:tr>
              <a:tr h="725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Страховые взносы во внебюджетные фонды с ФОТ привлеченных специалистов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27,1%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18666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0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7" y="26895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Хабаровского края в конкурсах 2015-2016 гг. Заявки.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1216660" y="1329183"/>
          <a:ext cx="9779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303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27943"/>
              </p:ext>
            </p:extLst>
          </p:nvPr>
        </p:nvGraphicFramePr>
        <p:xfrm>
          <a:off x="323850" y="1453911"/>
          <a:ext cx="11534775" cy="490243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:a16="http://schemas.microsoft.com/office/drawing/2014/main" val="3660202687"/>
                    </a:ext>
                  </a:extLst>
                </a:gridCol>
                <a:gridCol w="4756162">
                  <a:extLst>
                    <a:ext uri="{9D8B030D-6E8A-4147-A177-3AD203B41FA5}">
                      <a16:colId xmlns:a16="http://schemas.microsoft.com/office/drawing/2014/main" val="1322157711"/>
                    </a:ext>
                  </a:extLst>
                </a:gridCol>
                <a:gridCol w="5736463">
                  <a:extLst>
                    <a:ext uri="{9D8B030D-6E8A-4147-A177-3AD203B41FA5}">
                      <a16:colId xmlns:a16="http://schemas.microsoft.com/office/drawing/2014/main" val="646972144"/>
                    </a:ext>
                  </a:extLst>
                </a:gridCol>
              </a:tblGrid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Материальные расходы: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наименование расходов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расходные материалы, комплектующие изделия, инвентарь, канцтовары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призы, подарки, сувениры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03065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Приобретение оборудования: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оборудования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и стоимость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143327"/>
                  </a:ext>
                </a:extLst>
              </a:tr>
              <a:tr h="1056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связи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телефонная связь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мобильная связь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интернет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почтовые расходы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891703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Транспортные услуги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компенсация расходов сотрудников по договорам ГПХ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аренда автотранспорта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74620"/>
                  </a:ext>
                </a:extLst>
              </a:tr>
              <a:tr h="211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Командировочные расходы (по видам расходов):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проезду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найму жилого помещения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суточные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 штатных сотрудников, направляемых в командировки по проекту и количество дней командировки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сумма среднедневного расхода (либо по видам расходов)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Оплата проезда, проживания, суточные - только для штатных сотрудников, участвующих в реализации проекта.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Указывается отдельно по местам командировок - количество сотрудников и сумма расходов (на чел.).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49091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68966"/>
              </p:ext>
            </p:extLst>
          </p:nvPr>
        </p:nvGraphicFramePr>
        <p:xfrm>
          <a:off x="323850" y="1495425"/>
          <a:ext cx="11534775" cy="486092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:a16="http://schemas.microsoft.com/office/drawing/2014/main" val="3693191452"/>
                    </a:ext>
                  </a:extLst>
                </a:gridCol>
                <a:gridCol w="4756162">
                  <a:extLst>
                    <a:ext uri="{9D8B030D-6E8A-4147-A177-3AD203B41FA5}">
                      <a16:colId xmlns:a16="http://schemas.microsoft.com/office/drawing/2014/main" val="2110601807"/>
                    </a:ext>
                  </a:extLst>
                </a:gridCol>
                <a:gridCol w="5736463">
                  <a:extLst>
                    <a:ext uri="{9D8B030D-6E8A-4147-A177-3AD203B41FA5}">
                      <a16:colId xmlns:a16="http://schemas.microsoft.com/office/drawing/2014/main" val="4056834790"/>
                    </a:ext>
                  </a:extLst>
                </a:gridCol>
              </a:tblGrid>
              <a:tr h="1944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банковское обслуживание: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банковских операций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 месяцев, в течение которых будут производиться расходы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среднемесячная стоимость услуг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расходов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Оплата за банковское обслуживание включает в себя оплату за ведение банковского счета, кассовых операций на основании заключенного договора (мемориальные ордера и банковские ордера)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11468"/>
                  </a:ext>
                </a:extLst>
              </a:tr>
              <a:tr h="12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Аренда помещения и оборудования, необходимого для реализации проекта: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вид арендуемого помещения с указанием метража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наименование арендуемого оборудования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месяцев, на которые арендуется помещение и/или оборудование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аренды помещения и/или оборудования в месяц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350721"/>
                  </a:ext>
                </a:extLst>
              </a:tr>
              <a:tr h="64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Полиграфические услуги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печатной продукции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разработки макета, (дизайна), формат, тираж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958024"/>
                  </a:ext>
                </a:extLst>
              </a:tr>
              <a:tr h="972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Услуги сторонних организаций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содержание услуг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стоимость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73508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73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753488"/>
              </p:ext>
            </p:extLst>
          </p:nvPr>
        </p:nvGraphicFramePr>
        <p:xfrm>
          <a:off x="323850" y="1495424"/>
          <a:ext cx="11525251" cy="5022217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1290">
                  <a:extLst>
                    <a:ext uri="{9D8B030D-6E8A-4147-A177-3AD203B41FA5}">
                      <a16:colId xmlns:a16="http://schemas.microsoft.com/office/drawing/2014/main" val="2811999686"/>
                    </a:ext>
                  </a:extLst>
                </a:gridCol>
                <a:gridCol w="4752235">
                  <a:extLst>
                    <a:ext uri="{9D8B030D-6E8A-4147-A177-3AD203B41FA5}">
                      <a16:colId xmlns:a16="http://schemas.microsoft.com/office/drawing/2014/main" val="1957951574"/>
                    </a:ext>
                  </a:extLst>
                </a:gridCol>
                <a:gridCol w="5731726">
                  <a:extLst>
                    <a:ext uri="{9D8B030D-6E8A-4147-A177-3AD203B41FA5}">
                      <a16:colId xmlns:a16="http://schemas.microsoft.com/office/drawing/2014/main" val="4058316794"/>
                    </a:ext>
                  </a:extLst>
                </a:gridCol>
              </a:tblGrid>
              <a:tr h="196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организацию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каждому мероприятию в соответствии с календарным планом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40738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проезд участников мероприятия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маршрут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билетов (соответственно числу участников)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билета (туда - обратно) на 1-го участника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712266"/>
                  </a:ext>
                </a:extLst>
              </a:tr>
              <a:tr h="785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проживание участников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проживающих (соответственно числу участников) и количество дней (суток) проживания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за день (сутки) проживания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по статье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341084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 участников мероприятия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участников мероприятия и количество дней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среднедневная стоимость питания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общая сумма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57406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интернет-сайтов и программных продуктов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указывается отдельно по каждому наименованию программного продукта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90868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техническую поддержку интернет-сайта и программных продуктов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указывается отдельно по каждому наименованию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34570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Информационные услуги: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услуг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размещение информации о проекте в СМИ, на сайте, в социальных сетях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количество,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806065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4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2016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37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Срок государственной регистрации ННО в качестве юридического лица к дате окончания приема заявок на соответствующий Конкурс должен был быть не менее одного календарного года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выписка из ЕГРЮЛ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ННО не должна была находиться в процессе ликвидации или реорганизации, и ее деятельность не должна быть приостановлена действующим решением уполномоченного органа (органа юстиции, прокуратуры, суда и др.)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письмо-уведомление на бланке организации за подписью руководителя (шаблон письма-уведомления размещен на сайте конкурса в разделе «Конкурсная документация» у каждого из грантооператоров)</a:t>
            </a:r>
            <a:endParaRPr lang="ru-RU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ННО должна была осуществлять социально значимую деятельность по направлениям объявленного Конкурса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соответствующие пункты в заявке 2016 года (пункт 12 приложения 2)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98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ННО не должна была иметь 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расписка руководителя организации (пункт 14 заявки 2016 года)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Представленный на Конкурс проект должен был соответствовать уставным целям ННО-претендента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копия Устава организации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Представляемые на Конкурс проекты должны были предусматривать их реализацию не позднее, чем до 30 сентября 2017 года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соответствующие пункты в заявке (пункт 8 заявки, пункт 8 приложения 3 (календарный план))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81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не победившие в одном конкурсе, не считаются автоматически поданными на следующий конкурс.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конкретном конкурсе заявка должна быть подана строго в сроки, определенные именно для этого конкурса!!!</a:t>
            </a:r>
          </a:p>
        </p:txBody>
      </p:sp>
      <p:pic>
        <p:nvPicPr>
          <p:cNvPr id="13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478" y="5320148"/>
            <a:ext cx="1269537" cy="114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39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информацию о конкурсах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Вся информация о конкурсах опубликована на едином информационном портале Общественной Палаты РФ –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17" y="2552075"/>
            <a:ext cx="7338362" cy="41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834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32012"/>
            <a:ext cx="8703766" cy="48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492673" y="5320144"/>
            <a:ext cx="3772058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1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00" y="1625700"/>
            <a:ext cx="8690351" cy="48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83075" y="2951017"/>
            <a:ext cx="1846272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Хабаровского края в конкурсах 2015-2016 гг. Победители.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147320" y="1302808"/>
          <a:ext cx="3103880" cy="211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3464560" y="1302808"/>
          <a:ext cx="84836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9584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33192"/>
            <a:ext cx="8677025" cy="48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967345" y="2951017"/>
            <a:ext cx="5209310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490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грантооператора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20980"/>
            <a:ext cx="8728364" cy="490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37855" y="4031672"/>
            <a:ext cx="1357745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961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документация 2016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505" y="1745678"/>
            <a:ext cx="6382361" cy="358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6" y="1622323"/>
            <a:ext cx="5148079" cy="490629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Извещение о проведении конкурса</a:t>
            </a:r>
          </a:p>
          <a:p>
            <a:r>
              <a:rPr lang="ru-RU" b="1" dirty="0">
                <a:solidFill>
                  <a:schemeClr val="bg1"/>
                </a:solidFill>
              </a:rPr>
              <a:t>Положение о конкурсе</a:t>
            </a:r>
          </a:p>
          <a:p>
            <a:r>
              <a:rPr lang="ru-RU" b="1" dirty="0">
                <a:solidFill>
                  <a:schemeClr val="bg1"/>
                </a:solidFill>
              </a:rPr>
              <a:t>Форма заявки</a:t>
            </a:r>
          </a:p>
          <a:p>
            <a:r>
              <a:rPr lang="ru-RU" b="1" dirty="0">
                <a:solidFill>
                  <a:schemeClr val="bg1"/>
                </a:solidFill>
              </a:rPr>
              <a:t>Образец письма-уведомления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Комментарии к содержанию и оформлению документов</a:t>
            </a:r>
          </a:p>
          <a:p>
            <a:r>
              <a:rPr lang="ru-RU" b="1" dirty="0">
                <a:solidFill>
                  <a:schemeClr val="bg1"/>
                </a:solidFill>
              </a:rPr>
              <a:t>Часто задаваемые вопросы</a:t>
            </a:r>
          </a:p>
          <a:p>
            <a:r>
              <a:rPr lang="ru-RU" b="1" dirty="0">
                <a:solidFill>
                  <a:schemeClr val="bg1"/>
                </a:solidFill>
              </a:rPr>
              <a:t>Данные для регистрации заявки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680364" y="3616036"/>
            <a:ext cx="5902036" cy="858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0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 СОДЕРЖИТ ВСЮ НЕОБХОДИМУЮ ДЛЯ УЧАСТНИКОВ ИНФОРМАЦИЮ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112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заявки в 2016 году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22320"/>
            <a:ext cx="8696362" cy="48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82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заявок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836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заявок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107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подавались грантооператору:</a:t>
            </a:r>
          </a:p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непосредственно представителем организации по месту приема заявок оператором</a:t>
            </a:r>
          </a:p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направлялись в место приема заявок грантооператором по почте или через курьерскую службу</a:t>
            </a:r>
          </a:p>
        </p:txBody>
      </p:sp>
    </p:spTree>
    <p:extLst>
      <p:ext uri="{BB962C8B-B14F-4D97-AF65-F5344CB8AC3E}">
        <p14:creationId xmlns:p14="http://schemas.microsoft.com/office/powerpoint/2010/main" val="673915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случае подачи заявки лично представителем организации предоставлялись: два печатных экземпляра заявки и приложений к ней, два экземпляра описи, электронная версия заявки и данные для регистрации заявки на электронном носителе (предпочтительно на </a:t>
            </a:r>
            <a:r>
              <a:rPr lang="en-US" b="1" dirty="0">
                <a:solidFill>
                  <a:schemeClr val="bg1"/>
                </a:solidFill>
              </a:rPr>
              <a:t>USB-</a:t>
            </a:r>
            <a:r>
              <a:rPr lang="ru-RU" b="1" dirty="0">
                <a:solidFill>
                  <a:schemeClr val="bg1"/>
                </a:solidFill>
              </a:rPr>
              <a:t>флеш-накопителе) в одном экземпляре, комплект документов в одном экземпляре</a:t>
            </a:r>
          </a:p>
          <a:p>
            <a:r>
              <a:rPr lang="ru-RU" b="1" dirty="0">
                <a:solidFill>
                  <a:schemeClr val="bg1"/>
                </a:solidFill>
              </a:rPr>
              <a:t>В случае подачи заявки по почте или через курьерскую службу предоставлялись: один печатный экземпляр заявки и приложений к ней, один экземпляр описи, электронная версия заявки и данные для регистрации заявки на электронном носителе (предпочтительно на </a:t>
            </a:r>
            <a:r>
              <a:rPr lang="en-US" b="1" dirty="0">
                <a:solidFill>
                  <a:schemeClr val="bg1"/>
                </a:solidFill>
              </a:rPr>
              <a:t>USB-</a:t>
            </a:r>
            <a:r>
              <a:rPr lang="ru-RU" b="1" dirty="0">
                <a:solidFill>
                  <a:schemeClr val="bg1"/>
                </a:solidFill>
              </a:rPr>
              <a:t>флеш-накопителе) в одном экземпляре, комплект документов в одном экземпляре</a:t>
            </a:r>
          </a:p>
        </p:txBody>
      </p:sp>
    </p:spTree>
    <p:extLst>
      <p:ext uri="{BB962C8B-B14F-4D97-AF65-F5344CB8AC3E}">
        <p14:creationId xmlns:p14="http://schemas.microsoft.com/office/powerpoint/2010/main" val="3874928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случае отправления заявки по почте или курьерской службой датой приёма заявки считалась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Дата отправления во внимание не принималась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378" y="4641273"/>
            <a:ext cx="1824817" cy="163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9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Хабаровского края в конкурсах 2015-2016 гг. Суммы грантов.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/>
          </p:nvPr>
        </p:nvGraphicFramePr>
        <p:xfrm>
          <a:off x="142240" y="3609764"/>
          <a:ext cx="3180080" cy="262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3464560" y="1302808"/>
          <a:ext cx="84836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137160" y="1302808"/>
          <a:ext cx="3185160" cy="211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07724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 БЫЛА ВОЗМОЖНА ТОЛЬКО УКАЗАННЫМИ ВЫШЕ ДВУМЯ СПОСОБАМИ.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ЗАЯВОК ПО ЭЛЕКТРОННОЙ ПОЧТЕ, ЧЕРЕЗ САЙТ КОНКУРСА И Т.П. НЕ ОСУЩЕСТВЛЯЛСЯ!!!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954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к заявке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копия (либо оригинал) выписки из Единого государственного реестра юридических лиц, полученной не ранее, чем за два месяца до даты окончания приема заявок на соответствующий Конкурс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копия действующего на дату подачи заявки устава, а также всех действующих изменений и дополнений к нему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письмо-уведомление о том, что на дату подачи заявки на участие в Конкурсе ННО не находится в процессе ликвидации или реорганизации, а также об отсутствии действующего решения уполномоченного органа (</a:t>
            </a:r>
            <a:r>
              <a:rPr lang="ru-RU" sz="1800" b="1" dirty="0" err="1">
                <a:solidFill>
                  <a:schemeClr val="bg1"/>
                </a:solidFill>
              </a:rPr>
              <a:t>органа</a:t>
            </a:r>
            <a:r>
              <a:rPr lang="ru-RU" sz="1800" b="1" dirty="0">
                <a:solidFill>
                  <a:schemeClr val="bg1"/>
                </a:solidFill>
              </a:rPr>
              <a:t> юстиции, прокуратуры, суда и др.) о приостановлении деятельности ННО на момент подачи заявки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 ННО,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электронный носитель (любого вида) с электронной копией заявки (файл </a:t>
            </a:r>
            <a:r>
              <a:rPr lang="ru-RU" sz="1800" b="1" dirty="0" err="1">
                <a:solidFill>
                  <a:schemeClr val="bg1"/>
                </a:solidFill>
              </a:rPr>
              <a:t>word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  <a:r>
              <a:rPr lang="ru-RU" sz="1800" b="1" dirty="0" err="1">
                <a:solidFill>
                  <a:schemeClr val="bg1"/>
                </a:solidFill>
              </a:rPr>
              <a:t>excel</a:t>
            </a:r>
            <a:r>
              <a:rPr lang="ru-RU" sz="1800" b="1" dirty="0">
                <a:solidFill>
                  <a:schemeClr val="bg1"/>
                </a:solidFill>
              </a:rPr>
              <a:t> или, в случае использования мастера заявок, файл в формате </a:t>
            </a:r>
            <a:r>
              <a:rPr lang="ru-RU" sz="1800" b="1" dirty="0" err="1">
                <a:solidFill>
                  <a:schemeClr val="bg1"/>
                </a:solidFill>
              </a:rPr>
              <a:t>pdf</a:t>
            </a:r>
            <a:r>
              <a:rPr lang="ru-RU" sz="1800" b="1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</a:rPr>
              <a:t>опись вложенных документов, содержащая наименование всех прилагаемых документов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31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Каждой заявке присваивался уникальный номер</a:t>
            </a:r>
          </a:p>
          <a:p>
            <a:r>
              <a:rPr lang="ru-RU" b="1" dirty="0">
                <a:solidFill>
                  <a:schemeClr val="bg1"/>
                </a:solidFill>
              </a:rPr>
              <a:t>Заявки с прилагающимися к ним документами регистрировались в журнале приема заявок, который размещается на портале грантов / сайте конкурса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032" y="3432595"/>
            <a:ext cx="5846895" cy="328887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06312" y="4200162"/>
            <a:ext cx="692727" cy="4571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633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Заявку можно найти в журнале заявок на сайте конкурса: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по номеру заявки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по названию организации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по ОГРН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по названию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 l="3940" t="43750" r="5018" b="26705"/>
          <a:stretch>
            <a:fillRect/>
          </a:stretch>
        </p:blipFill>
        <p:spPr bwMode="auto">
          <a:xfrm>
            <a:off x="317591" y="3990135"/>
            <a:ext cx="11541901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032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не принималась и не регистрировалась в журнале заявок, если:</a:t>
            </a:r>
          </a:p>
          <a:p>
            <a:pPr lvl="1"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заявке в пункте «Наименование грантооператора» указан не тот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грантооператор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которому поступила заявка</a:t>
            </a:r>
          </a:p>
          <a:p>
            <a:pPr lvl="1">
              <a:defRPr/>
            </a:pP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грантовое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направление, указанное в заявке, не соответствует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грантовым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направлениям деятельности грантооператора</a:t>
            </a:r>
          </a:p>
          <a:p>
            <a:pPr lvl="1"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составлена не по утвержденной грантооператором форме</a:t>
            </a:r>
          </a:p>
          <a:p>
            <a:pPr lvl="1"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не подписана</a:t>
            </a:r>
          </a:p>
          <a:p>
            <a:pPr lvl="1"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поступила с нарушением сроков подачи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183" y="5215528"/>
            <a:ext cx="1617376" cy="145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320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r>
              <a:rPr lang="ru-RU" b="1" dirty="0">
                <a:solidFill>
                  <a:schemeClr val="bg1"/>
                </a:solidFill>
              </a:rP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73" y="4156371"/>
            <a:ext cx="11388436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9684322" y="4184080"/>
            <a:ext cx="1205351" cy="415629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01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Статус «Не соответствует» означает, что в поданных документах обнаружены недостатки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Подробно узнать о выявленных недостатках можно, нажав на ссылку «Подробнее»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36" y="2466108"/>
            <a:ext cx="11430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9892141" y="2452261"/>
            <a:ext cx="1205351" cy="5126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1291455" y="2798619"/>
            <a:ext cx="266245" cy="3325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8347" y="3602180"/>
            <a:ext cx="4655181" cy="28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520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 странице с перечислением выявленных недостатков указана дата, до которой необходимо предоставить исправления (пять рабочих дней после даты окончания приема заявок)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272" y="2907793"/>
            <a:ext cx="6682909" cy="3759136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251" y="3200399"/>
            <a:ext cx="3727150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841673" y="3214255"/>
            <a:ext cx="3726872" cy="17456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77627" y="4867661"/>
            <a:ext cx="1565568" cy="8589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stCxn id="20" idx="6"/>
          </p:cNvCxnSpPr>
          <p:nvPr/>
        </p:nvCxnSpPr>
        <p:spPr>
          <a:xfrm flipV="1">
            <a:off x="6543195" y="4932218"/>
            <a:ext cx="1298478" cy="3649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40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ПОДАННЫЕ ПОСЛЕ ОКОНЧАНИЯ УКАЗАННОГО В КОНКУРСНОЙ ДОКУМЕНТАЦИИ СРОКА ИХ ПРИЕМА, К КОНКУРСУ НЕ ДОПУСКАЛИСЬ И В ЖУРНАЛЕ НЕ РЕГИСТРИРОВАЛИСЬ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8767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ИСПРАВЛЕНИЯ, ПОДАННЫЕ ПОСЛЕ ОКОНЧАНИЯ УКАЗАННОГО В КОНКУРСНОЙ ДОКУМЕНТАЦИИ СРОКА ИХ ПРИЕМА, НЕ ПРИНИМАЛИСЬ И ТАКИЕ ЗАЯВКИ К КОНКУРСУ НЕ ДОПУСКАЛИСЬ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5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49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90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статистике к участию в конкурсах не допускается порядка 20% от общего числа поданных заявок</a:t>
            </a:r>
          </a:p>
          <a:p>
            <a:r>
              <a:rPr lang="ru-RU" b="1" dirty="0">
                <a:solidFill>
                  <a:schemeClr val="bg1"/>
                </a:solidFill>
              </a:rP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1783080" y="4205149"/>
            <a:ext cx="3890536" cy="2323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6524480" y="4191965"/>
            <a:ext cx="3890536" cy="232207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745736" y="4472988"/>
            <a:ext cx="839959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436609" y="4458406"/>
            <a:ext cx="945218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760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ДЛЯ КОГО И НИКОГДА!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РАНЬШЕ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8790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pic>
        <p:nvPicPr>
          <p:cNvPr id="12" name="Picture 2" descr="http://www.iblc.ru/imgpart/logo-schpal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17" y="4014738"/>
            <a:ext cx="2179665" cy="25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mitriy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998" y="3806392"/>
            <a:ext cx="2876550" cy="2760663"/>
          </a:xfrm>
          <a:prstGeom prst="rect">
            <a:avLst/>
          </a:prstGeom>
          <a:noFill/>
        </p:spPr>
      </p:pic>
      <p:pic>
        <p:nvPicPr>
          <p:cNvPr id="12292" name="Picture 4" descr="C:\Users\Dmitriy\Pictures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9450" y="3874655"/>
            <a:ext cx="1779587" cy="279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55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ЕЩЕ НА ЭТАПЕ ПОДАЧИ ЗАЯВКИ НЕ МОЖЕТЕ ПРАВИЛЬНО ОФОРМИТЬ ДОКУМЕНТЫ, ТО КАК ЖЕ ВЫ ПОТОМ БУДЕТЕ ОТЧИТЫВАТЬСЯ?</a:t>
            </a:r>
          </a:p>
          <a:p>
            <a:pPr marL="0" indent="0" algn="ctr">
              <a:buNone/>
            </a:pPr>
            <a:r>
              <a:rPr lang="ru-RU" sz="2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816104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 2016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Рассмотрение заявок, определение участников конкурса, оценка проектов и подведение итогов конкурса относится к компетенции конкурсной комиссии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Конкурсная комиссия состоит не менее чем из девяти человек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Конкурсная комиссия формируется Организацией из членов Общественной палаты Российской Федерации, наиболее авторитетных специалистов в соответствующей сфере, а также представителей органов власти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Составы конкурсных комиссий публикуются на сайте конкурса в разделах грантооператоров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30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Проекты оценивались конкурсной комиссией с учетом заключений независимых экспертов, исходя из критериев для определения победителей конкурса, указанных в Положении о конкурсе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При определении победителей конкурсная комиссия вправе сократить запрашиваемую претендентом сумму гранта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Выигравшими конкурс признавались претенденты, которые предложили наиболее социально значимые и детально проработанные проекты по направлениям конкурса и чьи проекты наиболее полно отвечали критериям, установленным Положением о конкурсе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24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для определения победителей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соответствие проекта целям и условиям конкурса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актуальность и социальная значимость проекта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конкретность, значимость и достижимость результатов проекта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наличие у заявителя опыта реализации аналогичных проектов (по направлению и масштабу)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наличие квалифицированных специалистов, которых планируется задействовать в реализации проекта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наличие дополнительных источников финансирования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территориальный охват проекта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наличие механизмов обеспечения устойчивости и развития результатов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37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Итоги конкурса подводились в городе Москве конкурсной комиссией и размещались на портале грантов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</a:t>
            </a:r>
            <a:r>
              <a:rPr lang="ru-RU" b="1" dirty="0">
                <a:solidFill>
                  <a:schemeClr val="bg1"/>
                </a:solidFill>
              </a:rPr>
              <a:t> на сайте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72" y="2714987"/>
            <a:ext cx="6971270" cy="39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1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Положению о конкурсе, </a:t>
            </a:r>
            <a:r>
              <a:rPr lang="ru-RU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вступает в переписку с претендентами и участниками конкурса (за исключением уведомления о недостатках, обнаруженных в заявке и приложенных к ней документах, и извещения о признании победителем конкурса)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189" y="5098477"/>
            <a:ext cx="1608875" cy="144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8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Государственная поддержка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Средства на государственную поддержку предусматриваются в федеральном бюджете на соответствующий год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97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 соответствии с Положением о конкурсе 2016 года, </a:t>
            </a: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не позднее трёх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 либо путем направления такого уведомления по почте (заказным письмом) и (или)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://zlatschool34.ru/wp-content/uploads/2015/01/%D0%9A%D0%BE%D0%BD%D1%82%D0%B0%D0%BA%D1%82%D1%8B-%D1%88%D0%BA%D0%BE%D0%BB%D1%8B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73" y="4184070"/>
            <a:ext cx="2121321" cy="23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5848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УКАЗЫВАЙТЕ В ЗАЯВКЕ РЕАЛЬНЫЕ АДРЕСА ОРГАНИЗАЦИИ, ПОСТОЯННО ПРОВЕРЯЕМЫЕ АДРЕСА ЭЛЕКТРОННОЙ ПОЧТЫ И АКТУАЛЬНЫЕ ТЕЛЕФОНЫ ОРГАНИЗАЦИИ И РУКОВОДИТЕЛЕЙ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103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 итогам конкурса на основании протокола об итогах конкурса </a:t>
            </a: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в 45-дневный (календарный) срок со дня оформления протокола об итогах конкурса заключал с победителями конкурса договоры о предоставлении гранта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igration-online.ru/templates/Default/images/news/21813398.2tf5wy09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026" y="3716049"/>
            <a:ext cx="2800350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9082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4600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700" b="1" dirty="0">
                <a:solidFill>
                  <a:schemeClr val="bg1"/>
                </a:solidFill>
              </a:rPr>
              <a:t>Победители Конкурса для подписания договора о предоставлении гранта не позднее 20 (рабочих) дней со дня оформления протокола об итогах Конкурса, предоставляли </a:t>
            </a:r>
            <a:r>
              <a:rPr lang="ru-RU" sz="1700" b="1" dirty="0" err="1">
                <a:solidFill>
                  <a:schemeClr val="bg1"/>
                </a:solidFill>
              </a:rPr>
              <a:t>Грантооператору</a:t>
            </a:r>
            <a:r>
              <a:rPr lang="ru-RU" sz="1700" b="1" dirty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ru-RU" sz="1700" b="1" dirty="0">
                <a:solidFill>
                  <a:schemeClr val="bg1"/>
                </a:solidFill>
              </a:rPr>
              <a:t>оригинал, либо нотариально заверенную копию выписки из Единого государственного реестра юридических лиц, полученной не ранее даты подведения итогов соответствующего Конкурса, на бумажном носителе, содержащей собственноручную подпись должностного лица и гербовую печать налогового органа (выписки в электронной форме, подписанные усиленной квалификационной электронной подписью и выданная на основании Федерального закона Российской Федерации от 6 апреля 2011 г. № 63-ФЗ «Об электронной подписи», к рассмотрению не принимаются)</a:t>
            </a:r>
          </a:p>
          <a:p>
            <a:pPr lvl="1">
              <a:defRPr/>
            </a:pPr>
            <a:r>
              <a:rPr lang="ru-RU" sz="1700" b="1" dirty="0">
                <a:solidFill>
                  <a:schemeClr val="bg1"/>
                </a:solidFill>
              </a:rPr>
              <a:t>копию устава, а также всех действующих изменений и дополнений к нему</a:t>
            </a:r>
          </a:p>
          <a:p>
            <a:pPr lvl="1">
              <a:defRPr/>
            </a:pPr>
            <a:r>
              <a:rPr lang="ru-RU" sz="1700" b="1" dirty="0">
                <a:solidFill>
                  <a:schemeClr val="bg1"/>
                </a:solidFill>
              </a:rP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 lvl="1">
              <a:defRPr/>
            </a:pPr>
            <a:r>
              <a:rPr lang="ru-RU" sz="1700" b="1" dirty="0">
                <a:solidFill>
                  <a:schemeClr val="bg1"/>
                </a:solidFill>
              </a:rPr>
              <a:t>оригинал справки из налогового органа об исполнении налогоплательщиком обязанности по уплате налогов сборов и налоговых санкций (код по КНД 1120101), по состоянию на дату не ранее подведения итогов Конкурса, и подтверждающей отсутствие у победителя Конкурса задолженности</a:t>
            </a:r>
          </a:p>
          <a:p>
            <a:pPr lvl="1">
              <a:defRPr/>
            </a:pPr>
            <a:r>
              <a:rPr lang="ru-RU" sz="1700" b="1" dirty="0">
                <a:solidFill>
                  <a:schemeClr val="bg1"/>
                </a:solidFill>
              </a:rPr>
              <a:t>оригинал справки о действующих расчетных (текущих) рублевых счетах, открытых в учреждениях ПАО Сбербанк или Банк ВТБ (ПАО), выданной не ранее даты подведения итогов Конкурса учреждением, в котором открыт счет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757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Победители конкурса также должны были скорректировать свои календарные сметы в соответствии с выделенными им суммами гранта, рекомендациями конкурсной комиссии, а также требованиями грантооператора</a:t>
            </a:r>
          </a:p>
          <a:p>
            <a:r>
              <a:rPr lang="ru-RU" b="1" dirty="0">
                <a:solidFill>
                  <a:schemeClr val="bg1"/>
                </a:solidFill>
              </a:rPr>
              <a:t>Скорректированные календарные планы и сметы должны были быть в обязательном порядке согласованы с грантооператором</a:t>
            </a:r>
          </a:p>
          <a:p>
            <a:r>
              <a:rPr lang="ru-RU" b="1" dirty="0">
                <a:solidFill>
                  <a:schemeClr val="bg1"/>
                </a:solidFill>
              </a:rPr>
              <a:t>После получения всех документов и проверки их соответствия формальным требованиям, а также согласования календарных планов и смет, </a:t>
            </a: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направлял на подписание победителю конкурса договор о предоставлении гранта</a:t>
            </a:r>
          </a:p>
          <a:p>
            <a:r>
              <a:rPr lang="ru-RU" b="1" dirty="0">
                <a:solidFill>
                  <a:schemeClr val="bg1"/>
                </a:solidFill>
              </a:rPr>
              <a:t>Внесение каких-либо правок в текст договора не допускается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28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031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ИЗМЕНЕНИЯ СМЕТЫ ИЛИ КАЛЕНДАРНОГО ПЛАНА, ПРОИЗВЕДЕННЫЕ БЕЗ ПРЕДВАРИТЕЛЬНОГО ПИСЬМЕННОГО СОГЛАСОВАНИЯ С ГРАНТООПЕРАТОРОМ, СЧИТАЮТСЯ НЕЦЕЛЕВЫМИ И НЕ ПОДЛЕЖАТ КОМПЕНСАЦИИ ЗА СЧЕТ ГРАНТОВЫХ СРЕДСТВ</a:t>
            </a:r>
          </a:p>
        </p:txBody>
      </p:sp>
      <p:pic>
        <p:nvPicPr>
          <p:cNvPr id="14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6059" y="5140040"/>
            <a:ext cx="1578031" cy="141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6035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грантополучателем</a:t>
            </a:r>
            <a:r>
              <a:rPr lang="ru-RU" b="1" dirty="0">
                <a:solidFill>
                  <a:schemeClr val="bg1"/>
                </a:solidFill>
              </a:rPr>
              <a:t>, в случае необходимости осуществляет выездную проверку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запрашивает у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грантополучателей</a:t>
            </a:r>
            <a:r>
              <a:rPr lang="ru-RU" b="1" dirty="0">
                <a:solidFill>
                  <a:schemeClr val="bg1"/>
                </a:solidFill>
              </a:rPr>
              <a:t> финансовые и иные документы, касающиеся реализации проектов, утверждает отчеты о ходе реализации проектов и расходовании грантов 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утверждает требования, предъявляемые к отчетности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грантополучателя</a:t>
            </a:r>
            <a:r>
              <a:rPr lang="ru-RU" b="1" dirty="0">
                <a:solidFill>
                  <a:schemeClr val="bg1"/>
                </a:solidFill>
              </a:rPr>
              <a:t> и обязательные к соблюдению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717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 договоре о предоставлении гранта может быть предусмотрено, что грант на реализацию проекта перечисляется частями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Грантопооператор</a:t>
            </a:r>
            <a:r>
              <a:rPr lang="ru-RU" b="1" dirty="0">
                <a:solidFill>
                  <a:schemeClr val="bg1"/>
                </a:solidFill>
              </a:rPr>
              <a:t> при перечислении гранта на реализацию проекта по частям, каждый последующий платеж перечисляет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грантополучателю</a:t>
            </a:r>
            <a:r>
              <a:rPr lang="ru-RU" b="1" dirty="0">
                <a:solidFill>
                  <a:schemeClr val="bg1"/>
                </a:solidFill>
              </a:rPr>
              <a:t> после представления им отчета о ходе реализации проекта и расходовании ранее полученных денежных средств с приложением копий подтверждающих документов, и только после принятия и утверждения этих отчётов грантооператором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ВЫДЕЛЯЮТСЯ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8943975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Распоряжение Президента РФ об обеспечении государственной поддержки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</a:t>
            </a:r>
          </a:p>
          <a:p>
            <a:pPr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Соответствующее Распоряжение о государственной поддержке в 2017 году ожидается в скором времени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454" t="11269" r="35838" b="14678"/>
          <a:stretch>
            <a:fillRect/>
          </a:stretch>
        </p:blipFill>
        <p:spPr bwMode="auto">
          <a:xfrm>
            <a:off x="9795164" y="3394387"/>
            <a:ext cx="2078182" cy="29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4500" t="12879" r="35898" b="13258"/>
          <a:stretch>
            <a:fillRect/>
          </a:stretch>
        </p:blipFill>
        <p:spPr bwMode="auto">
          <a:xfrm>
            <a:off x="9421093" y="1621006"/>
            <a:ext cx="2073919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5312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99,9% ОТВЕТОВ НА ВОПРОСЫ, КАСАЮЩИЕСЯ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786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ЖЕ МОЖНО ЗАДАТЬ И СВОЙ ВОПРОС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3913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почему мы не победили?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Критерии для определения победителей конкурса - 2016: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соответствие проекта целям и условиям конкурса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актуальность и социальная значимость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конкретность, значимость и достижимость результатов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у заявителя опыта реализации аналогичных проектов (по направлению и масштабу)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квалифицированных специалистов, которых планируется задействовать в реализации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дополнительных источников финансирования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территориальный охват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механизмов обеспечения устойчивости и развития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096912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Недостаточно проработанный проект: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Недостаточно четкое обоснование социальной значимости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Невозможность достижения ожидаемого результата с помощью мероприятий, указанных в календарном плане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Завышенная смета расходов на проект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137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Несоответствие имеющегося опыта масштабам подаваемого на конкурс проекта: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мало опыта реализации проектов, однако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опыт реализации только небольших проектов, однако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опыт реализации только локальных проектов, однако запрашивает грант на межрегиональный или всероссийский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Небольшая организация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не имеет опыта реализации проектов в той сфере, на которую запрашивает грант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744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2927298"/>
            <a:ext cx="5467351" cy="1022350"/>
          </a:xfrm>
        </p:spPr>
        <p:txBody>
          <a:bodyPr rtlCol="0">
            <a:normAutofit/>
          </a:bodyPr>
          <a:lstStyle/>
          <a:p>
            <a:pPr marL="228600" lvl="0" indent="-22860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RSR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869" y="540328"/>
            <a:ext cx="3131129" cy="313112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386945" y="4114800"/>
            <a:ext cx="5458691" cy="24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ДИРЕКЦИЯ ГРАНТОВЫХ ПРОГРАММ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>
                <a:solidFill>
                  <a:schemeClr val="bg1"/>
                </a:solidFill>
              </a:rPr>
              <a:t>РОССИЙСКОГО СОЮЗА РЕКТОРОВ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>
                <a:solidFill>
                  <a:schemeClr val="bg1"/>
                </a:solidFill>
              </a:rPr>
              <a:t>Хабаровск</a:t>
            </a:r>
            <a:endParaRPr lang="ru-RU" sz="2200" b="1" dirty="0">
              <a:solidFill>
                <a:schemeClr val="bg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>
                <a:solidFill>
                  <a:schemeClr val="bg1"/>
                </a:solidFill>
              </a:rPr>
              <a:t>м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арт 2017 г.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87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РАСПРЕДЕЛЯЛИСЬ ГРАНТЫ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087" y="5774103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2006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9457" y="5774102"/>
            <a:ext cx="17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2007 - 2012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0676" y="5774102"/>
            <a:ext cx="18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2013 - 2016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6666" y="5760880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2017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115" y="2653162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2"/>
                </a:solidFill>
              </a:rPr>
              <a:t>Оператор конкурса</a:t>
            </a:r>
            <a:endParaRPr lang="ru-RU" sz="1600" i="1" dirty="0">
              <a:solidFill>
                <a:schemeClr val="bg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6890" y="1622425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23850" y="5627076"/>
            <a:ext cx="11533188" cy="1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4005" y="1997937"/>
            <a:ext cx="11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ОП РФ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olurist.ru/wp-content/uploads/2014/11/labimg_940_350_4_op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5748" r="25758" b="16735"/>
          <a:stretch/>
        </p:blipFill>
        <p:spPr bwMode="auto">
          <a:xfrm>
            <a:off x="1910784" y="2596575"/>
            <a:ext cx="1556545" cy="8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577171" y="1622424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08340" y="1622423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91225" y="1856330"/>
            <a:ext cx="6117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НЕКОММЕРЧЕСКИЕ ОРГАНИЗАЦИИ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(в разные годы – разное количество и состав)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677531" y="2758500"/>
            <a:ext cx="5938248" cy="478168"/>
            <a:chOff x="3629906" y="2596575"/>
            <a:chExt cx="5938248" cy="478168"/>
          </a:xfrm>
        </p:grpSpPr>
        <p:pic>
          <p:nvPicPr>
            <p:cNvPr id="1036" name="Picture 12" descr="http://nbfond.ru/wp-content/themes/default/images/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90" y="2601318"/>
              <a:ext cx="351522" cy="471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ed.cap.ru/home/549/!2015/novosty/10/%D0%BB%D0%B8%D0%B3%D0%B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0" r="16087" b="3112"/>
            <a:stretch/>
          </p:blipFill>
          <p:spPr bwMode="auto">
            <a:xfrm>
              <a:off x="4589847" y="2601942"/>
              <a:ext cx="541505" cy="47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Общество ЗНАНИЕ Росси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906" y="2601318"/>
              <a:ext cx="531733" cy="471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im2-tub-ru.yandex.net/i?id=318de3a6ddc988e462e52338ad2ac457-l&amp;n=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701" y="2603256"/>
              <a:ext cx="355429" cy="468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://tambov.bezformata.ru/content/image7228834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612" y="2603256"/>
              <a:ext cx="489622" cy="471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ttps://im1-tub-ru.yandex.net/i?id=de5159a28274bcb5ba6e55a23feaff5b-l&amp;n=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716" y="2603096"/>
              <a:ext cx="494548" cy="46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://migrant.ru/wp-content/uploads/2016/10/20.05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t="32142" r="57457" b="28101"/>
            <a:stretch/>
          </p:blipFill>
          <p:spPr bwMode="auto">
            <a:xfrm>
              <a:off x="5688525" y="2596575"/>
              <a:ext cx="387178" cy="476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ttps://im2-tub-ru.yandex.net/i?id=da453b8bb00d0ed73d8d67e1c781c2d6-l&amp;n=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326" y="2596575"/>
              <a:ext cx="476229" cy="476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://southamerica.cerkov.ru/files/2016/12/rsr_logotip_na_belom1_image_big_1347_40_0_654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9" r="21541"/>
            <a:stretch/>
          </p:blipFill>
          <p:spPr bwMode="auto">
            <a:xfrm>
              <a:off x="9092077" y="2596575"/>
              <a:ext cx="476077" cy="47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http://cisspenza.ru/upload/medialibrary/3d3/pokrov-logo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479" y="2596575"/>
              <a:ext cx="633387" cy="47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http://krasaderevni.ru/upload/iblock/62a/logo_perspektiva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2" t="13550" r="70860" b="15475"/>
            <a:stretch/>
          </p:blipFill>
          <p:spPr bwMode="auto">
            <a:xfrm>
              <a:off x="8065746" y="2603096"/>
              <a:ext cx="331144" cy="46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http://test.redcross.msk.ru/files/operatory/inpgo/logo/inpgo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065" y="2596576"/>
              <a:ext cx="475154" cy="475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6590332" y="3603204"/>
            <a:ext cx="2580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Унификация: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единые требования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единая форма заявки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портал грантов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483725" y="3603203"/>
            <a:ext cx="4229" cy="275314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>
            <a:off x="9101515" y="3486151"/>
            <a:ext cx="833060" cy="12763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800902" y="2912327"/>
            <a:ext cx="205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322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4025</Words>
  <Application>Microsoft Office PowerPoint</Application>
  <PresentationFormat>Широкоэкранный</PresentationFormat>
  <Paragraphs>592</Paragraphs>
  <Slides>85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Times New Roman</vt:lpstr>
      <vt:lpstr>Тема Office</vt:lpstr>
      <vt:lpstr>ПРЕЗИДЕНТСКИЕ ГРАНТЫ ДЛЯ ННО</vt:lpstr>
      <vt:lpstr>ННО ХАБАРОВСКОГО КРАЯ В КОНКУРСАХ ПРЕЗИДЕНТСКИХ ГРАНТОВ</vt:lpstr>
      <vt:lpstr>Участие НКО Хабаровского края в конкурсах 2015-2016 гг. Заявки.</vt:lpstr>
      <vt:lpstr>Участие НКО Хабаровского края в конкурсах 2015-2016 гг. Победители.</vt:lpstr>
      <vt:lpstr>Участие НКО Хабаровского края в конкурсах 2015-2016 гг. Суммы грантов.</vt:lpstr>
      <vt:lpstr>ПРЕЗИДЕНТСКИЕ ГРАНТЫ ДЛЯ ННО</vt:lpstr>
      <vt:lpstr>ЧТО ТАКОЕ ГРАНТЫ</vt:lpstr>
      <vt:lpstr>КАК ВЫДЕЛЯЮТСЯ СРЕДСТВА</vt:lpstr>
      <vt:lpstr>КАК РАСПРЕДЕЛЯЛИСЬ ГРАНТЫ</vt:lpstr>
      <vt:lpstr>КАК БУДУТ РАСПРЕДЕЛЯТЬСЯ ГРАНТЫ</vt:lpstr>
      <vt:lpstr>КТО МОЖЕТ ПОЛУЧИТЬ</vt:lpstr>
      <vt:lpstr>НА ЧТО ДАЮТСЯ ГРАНТЫ</vt:lpstr>
      <vt:lpstr>НА ЧТО ДАЮТСЯ ГРАНТЫ</vt:lpstr>
      <vt:lpstr>НЕ ТОЛЬКО ДЕНЬГИ</vt:lpstr>
      <vt:lpstr>СОЦИАЛЬНЫЙ ПРОЕКТ</vt:lpstr>
      <vt:lpstr>СУЩНОСТЬ СОЦИАЛЬНОГО ПРОЕКТИРОВАНИЯ</vt:lpstr>
      <vt:lpstr>ЦЕННОСТНЫЙ ПОДХОД В СИСТЕМЕ ПРОЕКТИРОВАНИЯ</vt:lpstr>
      <vt:lpstr>АЛГОРИТМ ПРОЕКТНОЙ РЕАЛИЗАЦИИ</vt:lpstr>
      <vt:lpstr>МЕТОДОЛОГИЧЕСКАЯ ПОСЛЕДОВАТЕЛЬНОСТЬ</vt:lpstr>
      <vt:lpstr>КРИТЕРИЙ УСПЕШНОСТИ ПРОЕКТА</vt:lpstr>
      <vt:lpstr>КРИТЕРИИ ОЦЕНКИ СОЦИАЛЬНОГО ПРОЕКТА</vt:lpstr>
      <vt:lpstr>ПСЕВДОПРОЕКТЫ</vt:lpstr>
      <vt:lpstr>ДВА ПОДХОДА В ПОНИМАНИИ ПРИРОДЫ СОЦИАЛЬНОГО</vt:lpstr>
      <vt:lpstr>ПРОЕКТЫ СОЦИАЛЬНОЙ ПОМОЩИ</vt:lpstr>
      <vt:lpstr>ФУНДАМЕНТАЛЬНЫЕ ОСНОВЫ СОЦИАЛЬНОГО СТРОИТЕЛЬСТВА</vt:lpstr>
      <vt:lpstr>ЗАЯВКА 2016 ГОДА (приложение 3)</vt:lpstr>
      <vt:lpstr>БЮДЖЕТ ПРОЕКТА</vt:lpstr>
      <vt:lpstr>СКОЛЬКО ПРОСИТЬ ДЕНЕГ</vt:lpstr>
      <vt:lpstr>СТАТЬИ РАСХОДОВ</vt:lpstr>
      <vt:lpstr>СТАТЬИ РАСХОДОВ</vt:lpstr>
      <vt:lpstr>СТАТЬИ РАСХОДОВ</vt:lpstr>
      <vt:lpstr>СТАТЬИ РАСХОДОВ</vt:lpstr>
      <vt:lpstr>ГРАНТЫ 2016</vt:lpstr>
      <vt:lpstr>Требования к участникам</vt:lpstr>
      <vt:lpstr>Требования к участникам</vt:lpstr>
      <vt:lpstr>Заявка</vt:lpstr>
      <vt:lpstr>Где получить информацию о конкурсах</vt:lpstr>
      <vt:lpstr>Сайт конкурса</vt:lpstr>
      <vt:lpstr>Сайт конкурса</vt:lpstr>
      <vt:lpstr>Сайт конкурса</vt:lpstr>
      <vt:lpstr>Раздел грантооператора</vt:lpstr>
      <vt:lpstr>Конкурсная документация 2016 года</vt:lpstr>
      <vt:lpstr>Сайт конкурса</vt:lpstr>
      <vt:lpstr>Подготовка заявки в 2016 году</vt:lpstr>
      <vt:lpstr>Мастер заявок</vt:lpstr>
      <vt:lpstr>Мастер заявок</vt:lpstr>
      <vt:lpstr>Подача заявки</vt:lpstr>
      <vt:lpstr>Подача заявки</vt:lpstr>
      <vt:lpstr>Подача заявки</vt:lpstr>
      <vt:lpstr>Подача заявки</vt:lpstr>
      <vt:lpstr>Документы к заявке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НЕ СЛИШКОМ ЛИ ЖЕСТКИЕ ТРЕБОВАНИЯ?</vt:lpstr>
      <vt:lpstr>НЕ СЛИШКОМ ЛИ ЖЕСТКИЕ ТРЕБОВАНИЯ?</vt:lpstr>
      <vt:lpstr>Определение победителей 2016</vt:lpstr>
      <vt:lpstr>Определение победителей</vt:lpstr>
      <vt:lpstr>Критерии для определения победителей </vt:lpstr>
      <vt:lpstr>Итоги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Расходы по проекту</vt:lpstr>
      <vt:lpstr>Расходы по проекту</vt:lpstr>
      <vt:lpstr>Контроль и отчетность</vt:lpstr>
      <vt:lpstr>Контроль и отчетность</vt:lpstr>
      <vt:lpstr>Вопросы и ответы</vt:lpstr>
      <vt:lpstr>Вопросы и ответы</vt:lpstr>
      <vt:lpstr>А почему мы не победили?</vt:lpstr>
      <vt:lpstr>Ошибки при подготовке проекта</vt:lpstr>
      <vt:lpstr>Ошибки при подготовке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ПАТРИОТИЧЕСКОГО ВОСПИТАНИЯ В РОССИЙСКОЙ ФЕДЕРАЦИИ</dc:title>
  <dc:creator>USER42</dc:creator>
  <cp:lastModifiedBy>Dmitriy Krasnov</cp:lastModifiedBy>
  <cp:revision>405</cp:revision>
  <cp:lastPrinted>2016-07-06T13:25:47Z</cp:lastPrinted>
  <dcterms:created xsi:type="dcterms:W3CDTF">2014-10-28T16:02:44Z</dcterms:created>
  <dcterms:modified xsi:type="dcterms:W3CDTF">2017-03-19T16:51:18Z</dcterms:modified>
</cp:coreProperties>
</file>