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9" r:id="rId3"/>
    <p:sldId id="308" r:id="rId4"/>
    <p:sldId id="357" r:id="rId5"/>
    <p:sldId id="337" r:id="rId6"/>
    <p:sldId id="334" r:id="rId7"/>
    <p:sldId id="338" r:id="rId8"/>
    <p:sldId id="339" r:id="rId9"/>
    <p:sldId id="340" r:id="rId10"/>
    <p:sldId id="356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3" autoAdjust="0"/>
    <p:restoredTop sz="94638" autoAdjust="0"/>
  </p:normalViewPr>
  <p:slideViewPr>
    <p:cSldViewPr>
      <p:cViewPr>
        <p:scale>
          <a:sx n="118" d="100"/>
          <a:sy n="118" d="100"/>
        </p:scale>
        <p:origin x="-384" y="5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599387576552941"/>
          <c:y val="3.1390089850731828E-2"/>
          <c:w val="0.54566229221347606"/>
          <c:h val="0.56454292667020922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Избыт. вмешат-во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9</c:v>
                </c:pt>
                <c:pt idx="4">
                  <c:v>2</c:v>
                </c:pt>
                <c:pt idx="5">
                  <c:v>14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Усмотрения, непрозр. процедура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10</c:v>
                </c:pt>
                <c:pt idx="3">
                  <c:v>18</c:v>
                </c:pt>
                <c:pt idx="4">
                  <c:v>9</c:v>
                </c:pt>
                <c:pt idx="5">
                  <c:v>12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Издержки  м/в согласования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</c:v>
                </c:pt>
                <c:pt idx="1">
                  <c:v>15</c:v>
                </c:pt>
                <c:pt idx="2">
                  <c:v>12</c:v>
                </c:pt>
                <c:pt idx="3">
                  <c:v>16</c:v>
                </c:pt>
                <c:pt idx="4">
                  <c:v>0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Противоречивые требования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Принужд. к платности(посредн. )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15</c:v>
                </c:pt>
                <c:pt idx="3">
                  <c:v>6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Неквалифиц. чиновник, плохой процесс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Недостаток информации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9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Дефицит ресурсов, инфр-ры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13</c:v>
                </c:pt>
                <c:pt idx="3">
                  <c:v>5</c:v>
                </c:pt>
                <c:pt idx="4">
                  <c:v>0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Недостатки места оказания услуги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Аффилированность 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Лист1!$A$2:$A$8</c:f>
              <c:strCache>
                <c:ptCount val="7"/>
                <c:pt idx="0">
                  <c:v>Доступ к потребителю</c:v>
                </c:pt>
                <c:pt idx="1">
                  <c:v>Доступ к инфрастр-ре</c:v>
                </c:pt>
                <c:pt idx="2">
                  <c:v>Разрешения</c:v>
                </c:pt>
                <c:pt idx="3">
                  <c:v>Учет и отчетность</c:v>
                </c:pt>
                <c:pt idx="4">
                  <c:v>Проверки ФНС, Минюст</c:v>
                </c:pt>
                <c:pt idx="5">
                  <c:v>Отраслевой КНФ</c:v>
                </c:pt>
                <c:pt idx="6">
                  <c:v>Изменение правил</c:v>
                </c:pt>
              </c:strCache>
            </c:strRef>
          </c:cat>
          <c:val>
            <c:numRef>
              <c:f>Лист1!$K$2:$K$8</c:f>
              <c:numCache>
                <c:formatCode>General</c:formatCode>
                <c:ptCount val="7"/>
                <c:pt idx="0">
                  <c:v>1</c:v>
                </c:pt>
                <c:pt idx="1">
                  <c:v>17</c:v>
                </c:pt>
                <c:pt idx="2">
                  <c:v>16</c:v>
                </c:pt>
                <c:pt idx="3">
                  <c:v>4</c:v>
                </c:pt>
                <c:pt idx="4">
                  <c:v>9</c:v>
                </c:pt>
                <c:pt idx="5">
                  <c:v>12</c:v>
                </c:pt>
                <c:pt idx="6">
                  <c:v>18</c:v>
                </c:pt>
              </c:numCache>
            </c:numRef>
          </c:val>
        </c:ser>
        <c:axId val="219626496"/>
        <c:axId val="219632384"/>
      </c:areaChart>
      <c:catAx>
        <c:axId val="219626496"/>
        <c:scaling>
          <c:orientation val="minMax"/>
        </c:scaling>
        <c:axPos val="b"/>
        <c:numFmt formatCode="dd/mm/yyyy" sourceLinked="1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219632384"/>
        <c:crosses val="autoZero"/>
        <c:auto val="1"/>
        <c:lblAlgn val="ctr"/>
        <c:lblOffset val="100"/>
      </c:catAx>
      <c:valAx>
        <c:axId val="219632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9626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57566170705978"/>
          <c:y val="5.4590059055118406E-2"/>
          <c:w val="0.26498406449193851"/>
          <c:h val="0.80163973202946648"/>
        </c:manualLayout>
      </c:layout>
      <c:txPr>
        <a:bodyPr/>
        <a:lstStyle/>
        <a:p>
          <a:pPr>
            <a:lnSpc>
              <a:spcPct val="90000"/>
            </a:lnSpc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42678-056A-4A80-BCC5-5E94A6263E3A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CFE975B-3AEF-4D45-9F98-1933EBD4EDD6}">
      <dgm:prSet/>
      <dgm:spPr/>
      <dgm:t>
        <a:bodyPr/>
        <a:lstStyle/>
        <a:p>
          <a:r>
            <a:rPr lang="ru-RU" b="0" i="0" dirty="0" smtClean="0"/>
            <a:t>Роли НКО уже в нынешней социальной сфере и экономике изменились</a:t>
          </a:r>
          <a:endParaRPr lang="ru-RU" dirty="0"/>
        </a:p>
      </dgm:t>
    </dgm:pt>
    <dgm:pt modelId="{E06ABDA3-E84E-4E13-B3BF-22AB5DE15F2F}" type="parTrans" cxnId="{4D7798FF-F101-4CE2-B6A2-78F4795E7907}">
      <dgm:prSet/>
      <dgm:spPr/>
      <dgm:t>
        <a:bodyPr/>
        <a:lstStyle/>
        <a:p>
          <a:endParaRPr lang="ru-RU"/>
        </a:p>
      </dgm:t>
    </dgm:pt>
    <dgm:pt modelId="{5FB44FA4-0863-421D-930D-BAC7E6F0288E}" type="sibTrans" cxnId="{4D7798FF-F101-4CE2-B6A2-78F4795E7907}">
      <dgm:prSet/>
      <dgm:spPr/>
      <dgm:t>
        <a:bodyPr/>
        <a:lstStyle/>
        <a:p>
          <a:endParaRPr lang="ru-RU" dirty="0"/>
        </a:p>
      </dgm:t>
    </dgm:pt>
    <dgm:pt modelId="{E7539FA8-3D3F-4715-BA5F-D5F104221C2C}">
      <dgm:prSet/>
      <dgm:spPr/>
      <dgm:t>
        <a:bodyPr/>
        <a:lstStyle/>
        <a:p>
          <a:r>
            <a:rPr lang="ru-RU" b="0" i="0" dirty="0" smtClean="0"/>
            <a:t>Запрос, исходя из желаемой модели изменений экономики и социальной сферы, в  т.ч. на взаимодействие с НКО,  растет </a:t>
          </a:r>
          <a:endParaRPr lang="ru-RU" dirty="0"/>
        </a:p>
      </dgm:t>
    </dgm:pt>
    <dgm:pt modelId="{97643138-10EA-4F02-9214-AB285E256F9D}" type="parTrans" cxnId="{08589BC1-A1B7-4C97-AA3E-E6AA3596429F}">
      <dgm:prSet/>
      <dgm:spPr/>
      <dgm:t>
        <a:bodyPr/>
        <a:lstStyle/>
        <a:p>
          <a:endParaRPr lang="ru-RU"/>
        </a:p>
      </dgm:t>
    </dgm:pt>
    <dgm:pt modelId="{A64E3276-A3BC-4F92-9D16-15DDA866C892}" type="sibTrans" cxnId="{08589BC1-A1B7-4C97-AA3E-E6AA3596429F}">
      <dgm:prSet/>
      <dgm:spPr/>
      <dgm:t>
        <a:bodyPr/>
        <a:lstStyle/>
        <a:p>
          <a:endParaRPr lang="ru-RU" dirty="0"/>
        </a:p>
      </dgm:t>
    </dgm:pt>
    <dgm:pt modelId="{7B464F3E-E2CF-466C-BD2F-802B0FCA6AD2}">
      <dgm:prSet/>
      <dgm:spPr/>
      <dgm:t>
        <a:bodyPr/>
        <a:lstStyle/>
        <a:p>
          <a:r>
            <a:rPr lang="ru-RU" b="0" i="0" dirty="0" smtClean="0"/>
            <a:t>Понимание необходимого  вклада НКО в устойчивость и изменения</a:t>
          </a:r>
          <a:endParaRPr lang="ru-RU" dirty="0"/>
        </a:p>
      </dgm:t>
    </dgm:pt>
    <dgm:pt modelId="{6E375C1D-690F-4B15-82E7-C08DE6F3CFBF}" type="parTrans" cxnId="{261115B7-6FC8-444C-9042-EDBDC04A0C7E}">
      <dgm:prSet/>
      <dgm:spPr/>
      <dgm:t>
        <a:bodyPr/>
        <a:lstStyle/>
        <a:p>
          <a:endParaRPr lang="ru-RU"/>
        </a:p>
      </dgm:t>
    </dgm:pt>
    <dgm:pt modelId="{829B3B85-ABA2-4691-A39E-7FF4924ED15D}" type="sibTrans" cxnId="{261115B7-6FC8-444C-9042-EDBDC04A0C7E}">
      <dgm:prSet/>
      <dgm:spPr/>
      <dgm:t>
        <a:bodyPr/>
        <a:lstStyle/>
        <a:p>
          <a:endParaRPr lang="ru-RU"/>
        </a:p>
      </dgm:t>
    </dgm:pt>
    <dgm:pt modelId="{DA77B14F-4C78-4245-9EAF-EAED72AFF912}" type="pres">
      <dgm:prSet presAssocID="{EE442678-056A-4A80-BCC5-5E94A6263E3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F692A-2CB2-482C-A3A2-2AB193E2F55F}" type="pres">
      <dgm:prSet presAssocID="{3CFE975B-3AEF-4D45-9F98-1933EBD4ED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E4BF-5D79-4985-A3C6-A2930F93F736}" type="pres">
      <dgm:prSet presAssocID="{5FB44FA4-0863-421D-930D-BAC7E6F028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E1F9144-5100-45D9-B81C-EE5E80861D36}" type="pres">
      <dgm:prSet presAssocID="{5FB44FA4-0863-421D-930D-BAC7E6F028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E5672C8-36AE-4DAD-A935-7E36D2FD7665}" type="pres">
      <dgm:prSet presAssocID="{E7539FA8-3D3F-4715-BA5F-D5F104221C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CF10B-6F22-4941-B6BA-F73D899F7F02}" type="pres">
      <dgm:prSet presAssocID="{A64E3276-A3BC-4F92-9D16-15DDA866C89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0E6B005-C408-45E6-BD4B-7DA1B8DF130F}" type="pres">
      <dgm:prSet presAssocID="{A64E3276-A3BC-4F92-9D16-15DDA866C89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C9B4580-5A41-4532-9731-1AC89A40A55C}" type="pres">
      <dgm:prSet presAssocID="{7B464F3E-E2CF-466C-BD2F-802B0FCA6A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A2E23-A233-4185-B3DA-8E7B123F24C9}" type="presOf" srcId="{5FB44FA4-0863-421D-930D-BAC7E6F0288E}" destId="{1E1F9144-5100-45D9-B81C-EE5E80861D36}" srcOrd="1" destOrd="0" presId="urn:microsoft.com/office/officeart/2005/8/layout/process2"/>
    <dgm:cxn modelId="{4EAC8028-4A89-4DC7-AFC1-070912A105A9}" type="presOf" srcId="{3CFE975B-3AEF-4D45-9F98-1933EBD4EDD6}" destId="{A3FF692A-2CB2-482C-A3A2-2AB193E2F55F}" srcOrd="0" destOrd="0" presId="urn:microsoft.com/office/officeart/2005/8/layout/process2"/>
    <dgm:cxn modelId="{0D1A3D5B-F730-4B41-9F23-3FA197E1FC4A}" type="presOf" srcId="{5FB44FA4-0863-421D-930D-BAC7E6F0288E}" destId="{D297E4BF-5D79-4985-A3C6-A2930F93F736}" srcOrd="0" destOrd="0" presId="urn:microsoft.com/office/officeart/2005/8/layout/process2"/>
    <dgm:cxn modelId="{08589BC1-A1B7-4C97-AA3E-E6AA3596429F}" srcId="{EE442678-056A-4A80-BCC5-5E94A6263E3A}" destId="{E7539FA8-3D3F-4715-BA5F-D5F104221C2C}" srcOrd="1" destOrd="0" parTransId="{97643138-10EA-4F02-9214-AB285E256F9D}" sibTransId="{A64E3276-A3BC-4F92-9D16-15DDA866C892}"/>
    <dgm:cxn modelId="{23DB985A-19CD-4953-821C-E2BF5273A0A0}" type="presOf" srcId="{7B464F3E-E2CF-466C-BD2F-802B0FCA6AD2}" destId="{EC9B4580-5A41-4532-9731-1AC89A40A55C}" srcOrd="0" destOrd="0" presId="urn:microsoft.com/office/officeart/2005/8/layout/process2"/>
    <dgm:cxn modelId="{B34DDE09-8E48-4CBE-BD71-841EFA27D99B}" type="presOf" srcId="{EE442678-056A-4A80-BCC5-5E94A6263E3A}" destId="{DA77B14F-4C78-4245-9EAF-EAED72AFF912}" srcOrd="0" destOrd="0" presId="urn:microsoft.com/office/officeart/2005/8/layout/process2"/>
    <dgm:cxn modelId="{E829CC56-3E4A-4B87-897A-E3757B68EC90}" type="presOf" srcId="{A64E3276-A3BC-4F92-9D16-15DDA866C892}" destId="{00E6B005-C408-45E6-BD4B-7DA1B8DF130F}" srcOrd="1" destOrd="0" presId="urn:microsoft.com/office/officeart/2005/8/layout/process2"/>
    <dgm:cxn modelId="{0C0E65FD-ADC4-4AA6-BAE6-A38E617B39C9}" type="presOf" srcId="{E7539FA8-3D3F-4715-BA5F-D5F104221C2C}" destId="{4E5672C8-36AE-4DAD-A935-7E36D2FD7665}" srcOrd="0" destOrd="0" presId="urn:microsoft.com/office/officeart/2005/8/layout/process2"/>
    <dgm:cxn modelId="{4D7798FF-F101-4CE2-B6A2-78F4795E7907}" srcId="{EE442678-056A-4A80-BCC5-5E94A6263E3A}" destId="{3CFE975B-3AEF-4D45-9F98-1933EBD4EDD6}" srcOrd="0" destOrd="0" parTransId="{E06ABDA3-E84E-4E13-B3BF-22AB5DE15F2F}" sibTransId="{5FB44FA4-0863-421D-930D-BAC7E6F0288E}"/>
    <dgm:cxn modelId="{CED6BD3E-0678-4453-BA8D-2F8276B383C6}" type="presOf" srcId="{A64E3276-A3BC-4F92-9D16-15DDA866C892}" destId="{0D2CF10B-6F22-4941-B6BA-F73D899F7F02}" srcOrd="0" destOrd="0" presId="urn:microsoft.com/office/officeart/2005/8/layout/process2"/>
    <dgm:cxn modelId="{261115B7-6FC8-444C-9042-EDBDC04A0C7E}" srcId="{EE442678-056A-4A80-BCC5-5E94A6263E3A}" destId="{7B464F3E-E2CF-466C-BD2F-802B0FCA6AD2}" srcOrd="2" destOrd="0" parTransId="{6E375C1D-690F-4B15-82E7-C08DE6F3CFBF}" sibTransId="{829B3B85-ABA2-4691-A39E-7FF4924ED15D}"/>
    <dgm:cxn modelId="{56671A36-389C-4B65-863B-31A51B6F33E7}" type="presParOf" srcId="{DA77B14F-4C78-4245-9EAF-EAED72AFF912}" destId="{A3FF692A-2CB2-482C-A3A2-2AB193E2F55F}" srcOrd="0" destOrd="0" presId="urn:microsoft.com/office/officeart/2005/8/layout/process2"/>
    <dgm:cxn modelId="{EF2461E5-72BA-44B9-94E5-3513A10D9F07}" type="presParOf" srcId="{DA77B14F-4C78-4245-9EAF-EAED72AFF912}" destId="{D297E4BF-5D79-4985-A3C6-A2930F93F736}" srcOrd="1" destOrd="0" presId="urn:microsoft.com/office/officeart/2005/8/layout/process2"/>
    <dgm:cxn modelId="{4D30A17A-A8D0-445D-8E59-C7E855BB0272}" type="presParOf" srcId="{D297E4BF-5D79-4985-A3C6-A2930F93F736}" destId="{1E1F9144-5100-45D9-B81C-EE5E80861D36}" srcOrd="0" destOrd="0" presId="urn:microsoft.com/office/officeart/2005/8/layout/process2"/>
    <dgm:cxn modelId="{B8CD23CB-D495-4535-B5DF-E5ACEAC21B41}" type="presParOf" srcId="{DA77B14F-4C78-4245-9EAF-EAED72AFF912}" destId="{4E5672C8-36AE-4DAD-A935-7E36D2FD7665}" srcOrd="2" destOrd="0" presId="urn:microsoft.com/office/officeart/2005/8/layout/process2"/>
    <dgm:cxn modelId="{05AFCDE6-0EB7-438A-9610-61CD38B18E52}" type="presParOf" srcId="{DA77B14F-4C78-4245-9EAF-EAED72AFF912}" destId="{0D2CF10B-6F22-4941-B6BA-F73D899F7F02}" srcOrd="3" destOrd="0" presId="urn:microsoft.com/office/officeart/2005/8/layout/process2"/>
    <dgm:cxn modelId="{F513F366-2024-49D2-ADB8-55FCEC1E0B97}" type="presParOf" srcId="{0D2CF10B-6F22-4941-B6BA-F73D899F7F02}" destId="{00E6B005-C408-45E6-BD4B-7DA1B8DF130F}" srcOrd="0" destOrd="0" presId="urn:microsoft.com/office/officeart/2005/8/layout/process2"/>
    <dgm:cxn modelId="{B6646CAB-C1EF-4179-9E8E-D8620C92CC44}" type="presParOf" srcId="{DA77B14F-4C78-4245-9EAF-EAED72AFF912}" destId="{EC9B4580-5A41-4532-9731-1AC89A40A55C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42C95B-82B6-4E6A-B126-44CD4CC4FC95}" type="doc">
      <dgm:prSet loTypeId="urn:microsoft.com/office/officeart/2005/8/layout/hierarchy2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0DA9CDB-5869-482D-9D4D-9C8ACD7CEE87}">
      <dgm:prSet/>
      <dgm:spPr/>
      <dgm:t>
        <a:bodyPr/>
        <a:lstStyle/>
        <a:p>
          <a:pPr rtl="0"/>
          <a:r>
            <a:rPr lang="ru-RU" b="1" i="0" dirty="0" smtClean="0"/>
            <a:t>Административные барьеры </a:t>
          </a:r>
          <a:br>
            <a:rPr lang="ru-RU" b="1" i="0" dirty="0" smtClean="0"/>
          </a:br>
          <a:r>
            <a:rPr lang="ru-RU" b="1" i="0" dirty="0" smtClean="0"/>
            <a:t>для деятельности </a:t>
          </a:r>
          <a:br>
            <a:rPr lang="ru-RU" b="1" i="0" dirty="0" smtClean="0"/>
          </a:br>
          <a:r>
            <a:rPr lang="ru-RU" b="1" i="0" dirty="0" smtClean="0"/>
            <a:t>СОНКО - поставщиков </a:t>
          </a:r>
          <a:br>
            <a:rPr lang="ru-RU" b="1" i="0" dirty="0" smtClean="0"/>
          </a:br>
          <a:r>
            <a:rPr lang="ru-RU" b="1" i="0" dirty="0" smtClean="0"/>
            <a:t>услуг в социальной сфере:</a:t>
          </a:r>
          <a:endParaRPr lang="ru-RU" b="1" i="0" dirty="0"/>
        </a:p>
      </dgm:t>
    </dgm:pt>
    <dgm:pt modelId="{6F5E5171-867F-43CA-B60D-527EC0A9EAAD}" type="parTrans" cxnId="{8E7755E0-6B31-45C3-9732-0F53548824BF}">
      <dgm:prSet/>
      <dgm:spPr/>
      <dgm:t>
        <a:bodyPr/>
        <a:lstStyle/>
        <a:p>
          <a:endParaRPr lang="ru-RU"/>
        </a:p>
      </dgm:t>
    </dgm:pt>
    <dgm:pt modelId="{C9348FCF-F192-42CD-AB7F-EEAF50846D69}" type="sibTrans" cxnId="{8E7755E0-6B31-45C3-9732-0F53548824BF}">
      <dgm:prSet/>
      <dgm:spPr/>
      <dgm:t>
        <a:bodyPr/>
        <a:lstStyle/>
        <a:p>
          <a:endParaRPr lang="ru-RU"/>
        </a:p>
      </dgm:t>
    </dgm:pt>
    <dgm:pt modelId="{D5DBB842-B7B5-42EF-A331-18E4E80CB0A0}">
      <dgm:prSet custT="1"/>
      <dgm:spPr/>
      <dgm:t>
        <a:bodyPr/>
        <a:lstStyle/>
        <a:p>
          <a:pPr rtl="0"/>
          <a:r>
            <a:rPr lang="ru-RU" sz="1800" dirty="0" smtClean="0"/>
            <a:t>Для всех негосударственных поставщиков в связи с правилами разрешения, ведения, контроля и отчетности деятельности в этом качестве;</a:t>
          </a:r>
          <a:endParaRPr lang="ru-RU" sz="1800" dirty="0"/>
        </a:p>
      </dgm:t>
    </dgm:pt>
    <dgm:pt modelId="{5D601FF8-C2E0-458F-BB5C-B97BED60B42F}" type="parTrans" cxnId="{98767B50-B64B-461D-A758-5F91B6878C78}">
      <dgm:prSet/>
      <dgm:spPr/>
      <dgm:t>
        <a:bodyPr/>
        <a:lstStyle/>
        <a:p>
          <a:endParaRPr lang="ru-RU"/>
        </a:p>
      </dgm:t>
    </dgm:pt>
    <dgm:pt modelId="{5577DF45-333E-4C55-B4D5-DF1F3E6284FE}" type="sibTrans" cxnId="{98767B50-B64B-461D-A758-5F91B6878C78}">
      <dgm:prSet/>
      <dgm:spPr/>
      <dgm:t>
        <a:bodyPr/>
        <a:lstStyle/>
        <a:p>
          <a:endParaRPr lang="ru-RU"/>
        </a:p>
      </dgm:t>
    </dgm:pt>
    <dgm:pt modelId="{024824DF-E1A0-429C-9538-785BD7ACC554}">
      <dgm:prSet custT="1"/>
      <dgm:spPr/>
      <dgm:t>
        <a:bodyPr/>
        <a:lstStyle/>
        <a:p>
          <a:pPr rtl="0"/>
          <a:r>
            <a:rPr lang="ru-RU" sz="1800" dirty="0" smtClean="0"/>
            <a:t>в отрасли социальной сферы, связанной с неэффективным или избыточным регулированием для всех хозяйствующих субъектов;</a:t>
          </a:r>
          <a:endParaRPr lang="ru-RU" sz="1800" dirty="0"/>
        </a:p>
      </dgm:t>
    </dgm:pt>
    <dgm:pt modelId="{84AE61CE-46C9-4BCD-BA77-CBA717E507EB}" type="parTrans" cxnId="{F38688CA-E6B7-463E-9987-E6C168B89688}">
      <dgm:prSet/>
      <dgm:spPr/>
      <dgm:t>
        <a:bodyPr/>
        <a:lstStyle/>
        <a:p>
          <a:endParaRPr lang="ru-RU"/>
        </a:p>
      </dgm:t>
    </dgm:pt>
    <dgm:pt modelId="{E410E43C-074B-4F35-8775-3EFA1BA6BA5F}" type="sibTrans" cxnId="{F38688CA-E6B7-463E-9987-E6C168B89688}">
      <dgm:prSet/>
      <dgm:spPr/>
      <dgm:t>
        <a:bodyPr/>
        <a:lstStyle/>
        <a:p>
          <a:endParaRPr lang="ru-RU"/>
        </a:p>
      </dgm:t>
    </dgm:pt>
    <dgm:pt modelId="{6A5B11CB-A1F8-45C2-AA46-B835176B995D}">
      <dgm:prSet custT="1"/>
      <dgm:spPr/>
      <dgm:t>
        <a:bodyPr/>
        <a:lstStyle/>
        <a:p>
          <a:pPr rtl="0"/>
          <a:r>
            <a:rPr lang="ru-RU" sz="1800" dirty="0" smtClean="0"/>
            <a:t>для деятельности некоммерческих организаций (регистрация, внесение изменений в Устав, учет и отчетность, проверки и т.д.);</a:t>
          </a:r>
          <a:endParaRPr lang="ru-RU" sz="1800" dirty="0"/>
        </a:p>
      </dgm:t>
    </dgm:pt>
    <dgm:pt modelId="{46C2B1A0-D9F5-405D-8E8D-D64E10F06EA6}" type="parTrans" cxnId="{B4889DBE-EBC6-4DE3-A678-F5D97C213590}">
      <dgm:prSet/>
      <dgm:spPr/>
      <dgm:t>
        <a:bodyPr/>
        <a:lstStyle/>
        <a:p>
          <a:endParaRPr lang="ru-RU"/>
        </a:p>
      </dgm:t>
    </dgm:pt>
    <dgm:pt modelId="{BE160091-6785-4A5E-B4BD-D28DE6BCC4FE}" type="sibTrans" cxnId="{B4889DBE-EBC6-4DE3-A678-F5D97C213590}">
      <dgm:prSet/>
      <dgm:spPr/>
      <dgm:t>
        <a:bodyPr/>
        <a:lstStyle/>
        <a:p>
          <a:endParaRPr lang="ru-RU"/>
        </a:p>
      </dgm:t>
    </dgm:pt>
    <dgm:pt modelId="{38C44B72-5F3C-4751-B7AD-03DE118D4C2C}">
      <dgm:prSet custT="1"/>
      <dgm:spPr/>
      <dgm:t>
        <a:bodyPr/>
        <a:lstStyle/>
        <a:p>
          <a:pPr rtl="0"/>
          <a:r>
            <a:rPr lang="ru-RU" sz="1800" dirty="0" smtClean="0"/>
            <a:t>возникающие из-за </a:t>
          </a:r>
          <a:r>
            <a:rPr lang="ru-RU" sz="1800" dirty="0" err="1" smtClean="0"/>
            <a:t>неурегулированности</a:t>
          </a:r>
          <a:r>
            <a:rPr lang="ru-RU" sz="1800" dirty="0" smtClean="0"/>
            <a:t> или некачественной реализации мер межведомственной (межуровневой) деятельности по обеспечению доступа СОНКО к оказанию услуг в социальной сфере.  </a:t>
          </a:r>
          <a:endParaRPr lang="ru-RU" sz="1800" dirty="0"/>
        </a:p>
      </dgm:t>
    </dgm:pt>
    <dgm:pt modelId="{3C29BD48-2D66-4F68-A06F-2D58ECD2B991}" type="parTrans" cxnId="{A9A4149A-8A34-4751-87FC-433BC593C354}">
      <dgm:prSet/>
      <dgm:spPr/>
      <dgm:t>
        <a:bodyPr/>
        <a:lstStyle/>
        <a:p>
          <a:endParaRPr lang="ru-RU"/>
        </a:p>
      </dgm:t>
    </dgm:pt>
    <dgm:pt modelId="{5A5F891A-E34B-4A9B-BEF4-6BF785EFB809}" type="sibTrans" cxnId="{A9A4149A-8A34-4751-87FC-433BC593C354}">
      <dgm:prSet/>
      <dgm:spPr/>
      <dgm:t>
        <a:bodyPr/>
        <a:lstStyle/>
        <a:p>
          <a:endParaRPr lang="ru-RU"/>
        </a:p>
      </dgm:t>
    </dgm:pt>
    <dgm:pt modelId="{47FD3834-ABA9-47B4-82BB-5F1D6C6F1402}" type="pres">
      <dgm:prSet presAssocID="{7442C95B-82B6-4E6A-B126-44CD4CC4FC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6CA15-CEAE-483F-BFE1-7D88FD900B70}" type="pres">
      <dgm:prSet presAssocID="{80DA9CDB-5869-482D-9D4D-9C8ACD7CEE87}" presName="root1" presStyleCnt="0"/>
      <dgm:spPr/>
      <dgm:t>
        <a:bodyPr/>
        <a:lstStyle/>
        <a:p>
          <a:endParaRPr lang="ru-RU"/>
        </a:p>
      </dgm:t>
    </dgm:pt>
    <dgm:pt modelId="{A387392F-AF37-4738-86AA-913B76D4B682}" type="pres">
      <dgm:prSet presAssocID="{80DA9CDB-5869-482D-9D4D-9C8ACD7CEE87}" presName="LevelOneTextNode" presStyleLbl="node0" presStyleIdx="0" presStyleCnt="1" custScaleX="66504" custScaleY="169629" custLinFactNeighborX="-50190" custLinFactNeighborY="2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8B8F5-37C0-4A01-9E5E-28F1F850722C}" type="pres">
      <dgm:prSet presAssocID="{80DA9CDB-5869-482D-9D4D-9C8ACD7CEE87}" presName="level2hierChild" presStyleCnt="0"/>
      <dgm:spPr/>
      <dgm:t>
        <a:bodyPr/>
        <a:lstStyle/>
        <a:p>
          <a:endParaRPr lang="ru-RU"/>
        </a:p>
      </dgm:t>
    </dgm:pt>
    <dgm:pt modelId="{DAB88607-C715-478C-94FC-E010F406BD16}" type="pres">
      <dgm:prSet presAssocID="{5D601FF8-C2E0-458F-BB5C-B97BED60B42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E4785FA-F1BC-4FA7-B2C2-A4903937D101}" type="pres">
      <dgm:prSet presAssocID="{5D601FF8-C2E0-458F-BB5C-B97BED60B42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89C1892-20AF-4025-970D-25DE968CE1D0}" type="pres">
      <dgm:prSet presAssocID="{D5DBB842-B7B5-42EF-A331-18E4E80CB0A0}" presName="root2" presStyleCnt="0"/>
      <dgm:spPr/>
      <dgm:t>
        <a:bodyPr/>
        <a:lstStyle/>
        <a:p>
          <a:endParaRPr lang="ru-RU"/>
        </a:p>
      </dgm:t>
    </dgm:pt>
    <dgm:pt modelId="{7CA48C99-E4B4-49F0-8E96-C62B322738CB}" type="pres">
      <dgm:prSet presAssocID="{D5DBB842-B7B5-42EF-A331-18E4E80CB0A0}" presName="LevelTwoTextNode" presStyleLbl="node2" presStyleIdx="0" presStyleCnt="4" custScaleX="275966" custScaleY="100002" custLinFactNeighborX="316" custLinFactNeighborY="-13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F368C-14BE-4F0C-9DD6-416CA7D3C747}" type="pres">
      <dgm:prSet presAssocID="{D5DBB842-B7B5-42EF-A331-18E4E80CB0A0}" presName="level3hierChild" presStyleCnt="0"/>
      <dgm:spPr/>
      <dgm:t>
        <a:bodyPr/>
        <a:lstStyle/>
        <a:p>
          <a:endParaRPr lang="ru-RU"/>
        </a:p>
      </dgm:t>
    </dgm:pt>
    <dgm:pt modelId="{886300FC-B8A9-404F-9389-E5806645319B}" type="pres">
      <dgm:prSet presAssocID="{84AE61CE-46C9-4BCD-BA77-CBA717E507E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7ECBC1A-5C08-4769-B9F1-E5152CD760EE}" type="pres">
      <dgm:prSet presAssocID="{84AE61CE-46C9-4BCD-BA77-CBA717E507E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4F8E64A-BBFC-4749-99EA-16DC3D11DB49}" type="pres">
      <dgm:prSet presAssocID="{024824DF-E1A0-429C-9538-785BD7ACC554}" presName="root2" presStyleCnt="0"/>
      <dgm:spPr/>
      <dgm:t>
        <a:bodyPr/>
        <a:lstStyle/>
        <a:p>
          <a:endParaRPr lang="ru-RU"/>
        </a:p>
      </dgm:t>
    </dgm:pt>
    <dgm:pt modelId="{12812273-D7BF-4760-94BF-4449001BDE0B}" type="pres">
      <dgm:prSet presAssocID="{024824DF-E1A0-429C-9538-785BD7ACC554}" presName="LevelTwoTextNode" presStyleLbl="node2" presStyleIdx="1" presStyleCnt="4" custScaleX="272959" custScaleY="65781" custLinFactNeighborX="709" custLinFactNeighborY="-1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F0FF0-8204-47BA-A8B5-ED08069BFC5A}" type="pres">
      <dgm:prSet presAssocID="{024824DF-E1A0-429C-9538-785BD7ACC554}" presName="level3hierChild" presStyleCnt="0"/>
      <dgm:spPr/>
      <dgm:t>
        <a:bodyPr/>
        <a:lstStyle/>
        <a:p>
          <a:endParaRPr lang="ru-RU"/>
        </a:p>
      </dgm:t>
    </dgm:pt>
    <dgm:pt modelId="{ACD9A9C9-6F29-4F8C-B343-9581BA230AA8}" type="pres">
      <dgm:prSet presAssocID="{46C2B1A0-D9F5-405D-8E8D-D64E10F06EA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6156243-942B-4BCF-AD5D-10AFB4E535B6}" type="pres">
      <dgm:prSet presAssocID="{46C2B1A0-D9F5-405D-8E8D-D64E10F06EA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1761C0B-5874-4F70-A013-C465B7B71A8B}" type="pres">
      <dgm:prSet presAssocID="{6A5B11CB-A1F8-45C2-AA46-B835176B995D}" presName="root2" presStyleCnt="0"/>
      <dgm:spPr/>
      <dgm:t>
        <a:bodyPr/>
        <a:lstStyle/>
        <a:p>
          <a:endParaRPr lang="ru-RU"/>
        </a:p>
      </dgm:t>
    </dgm:pt>
    <dgm:pt modelId="{8C9EA61D-5707-4E90-BE3D-9F5DD131B815}" type="pres">
      <dgm:prSet presAssocID="{6A5B11CB-A1F8-45C2-AA46-B835176B995D}" presName="LevelTwoTextNode" presStyleLbl="node2" presStyleIdx="2" presStyleCnt="4" custScaleX="272959" custScaleY="73737" custLinFactNeighborX="-2281" custLinFactNeighborY="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51E24-0B68-4180-ACA7-7C46035566E9}" type="pres">
      <dgm:prSet presAssocID="{6A5B11CB-A1F8-45C2-AA46-B835176B995D}" presName="level3hierChild" presStyleCnt="0"/>
      <dgm:spPr/>
      <dgm:t>
        <a:bodyPr/>
        <a:lstStyle/>
        <a:p>
          <a:endParaRPr lang="ru-RU"/>
        </a:p>
      </dgm:t>
    </dgm:pt>
    <dgm:pt modelId="{21BB0A6A-4A3A-4C4E-84FC-468C56AE6B9F}" type="pres">
      <dgm:prSet presAssocID="{3C29BD48-2D66-4F68-A06F-2D58ECD2B99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960C442-C904-48FE-9F0F-D30D14BCAA96}" type="pres">
      <dgm:prSet presAssocID="{3C29BD48-2D66-4F68-A06F-2D58ECD2B99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91EFE06-60AF-4166-BBEF-8B24224CA0A9}" type="pres">
      <dgm:prSet presAssocID="{38C44B72-5F3C-4751-B7AD-03DE118D4C2C}" presName="root2" presStyleCnt="0"/>
      <dgm:spPr/>
      <dgm:t>
        <a:bodyPr/>
        <a:lstStyle/>
        <a:p>
          <a:endParaRPr lang="ru-RU"/>
        </a:p>
      </dgm:t>
    </dgm:pt>
    <dgm:pt modelId="{146FB01D-BC09-4E20-A152-4915D86F087A}" type="pres">
      <dgm:prSet presAssocID="{38C44B72-5F3C-4751-B7AD-03DE118D4C2C}" presName="LevelTwoTextNode" presStyleLbl="node2" presStyleIdx="3" presStyleCnt="4" custScaleX="272959" custScaleY="123961" custLinFactNeighborX="316" custLinFactNeighborY="40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68B85-449D-48A1-9992-1D0E7CB698B8}" type="pres">
      <dgm:prSet presAssocID="{38C44B72-5F3C-4751-B7AD-03DE118D4C2C}" presName="level3hierChild" presStyleCnt="0"/>
      <dgm:spPr/>
      <dgm:t>
        <a:bodyPr/>
        <a:lstStyle/>
        <a:p>
          <a:endParaRPr lang="ru-RU"/>
        </a:p>
      </dgm:t>
    </dgm:pt>
  </dgm:ptLst>
  <dgm:cxnLst>
    <dgm:cxn modelId="{98767B50-B64B-461D-A758-5F91B6878C78}" srcId="{80DA9CDB-5869-482D-9D4D-9C8ACD7CEE87}" destId="{D5DBB842-B7B5-42EF-A331-18E4E80CB0A0}" srcOrd="0" destOrd="0" parTransId="{5D601FF8-C2E0-458F-BB5C-B97BED60B42F}" sibTransId="{5577DF45-333E-4C55-B4D5-DF1F3E6284FE}"/>
    <dgm:cxn modelId="{591D08C1-179C-40C8-ACB4-3C6E62EF4015}" type="presOf" srcId="{46C2B1A0-D9F5-405D-8E8D-D64E10F06EA6}" destId="{E6156243-942B-4BCF-AD5D-10AFB4E535B6}" srcOrd="1" destOrd="0" presId="urn:microsoft.com/office/officeart/2005/8/layout/hierarchy2"/>
    <dgm:cxn modelId="{8D204C17-81FC-49CE-BE90-A8707A572BD8}" type="presOf" srcId="{80DA9CDB-5869-482D-9D4D-9C8ACD7CEE87}" destId="{A387392F-AF37-4738-86AA-913B76D4B682}" srcOrd="0" destOrd="0" presId="urn:microsoft.com/office/officeart/2005/8/layout/hierarchy2"/>
    <dgm:cxn modelId="{AF58C5D8-E4B9-4BCE-BD80-BC9280DD4DC9}" type="presOf" srcId="{84AE61CE-46C9-4BCD-BA77-CBA717E507EB}" destId="{57ECBC1A-5C08-4769-B9F1-E5152CD760EE}" srcOrd="1" destOrd="0" presId="urn:microsoft.com/office/officeart/2005/8/layout/hierarchy2"/>
    <dgm:cxn modelId="{E6504287-EB12-4C40-850C-AD595928C8B5}" type="presOf" srcId="{84AE61CE-46C9-4BCD-BA77-CBA717E507EB}" destId="{886300FC-B8A9-404F-9389-E5806645319B}" srcOrd="0" destOrd="0" presId="urn:microsoft.com/office/officeart/2005/8/layout/hierarchy2"/>
    <dgm:cxn modelId="{C92B00FB-E04A-4A8E-B783-E4428ED51B16}" type="presOf" srcId="{3C29BD48-2D66-4F68-A06F-2D58ECD2B991}" destId="{1960C442-C904-48FE-9F0F-D30D14BCAA96}" srcOrd="1" destOrd="0" presId="urn:microsoft.com/office/officeart/2005/8/layout/hierarchy2"/>
    <dgm:cxn modelId="{08E9DB6D-51E3-4EC8-9C3C-FB10D45F6B9F}" type="presOf" srcId="{D5DBB842-B7B5-42EF-A331-18E4E80CB0A0}" destId="{7CA48C99-E4B4-49F0-8E96-C62B322738CB}" srcOrd="0" destOrd="0" presId="urn:microsoft.com/office/officeart/2005/8/layout/hierarchy2"/>
    <dgm:cxn modelId="{CBC5CF39-026C-4F23-B0C1-49B53F0BB57A}" type="presOf" srcId="{6A5B11CB-A1F8-45C2-AA46-B835176B995D}" destId="{8C9EA61D-5707-4E90-BE3D-9F5DD131B815}" srcOrd="0" destOrd="0" presId="urn:microsoft.com/office/officeart/2005/8/layout/hierarchy2"/>
    <dgm:cxn modelId="{A9A4149A-8A34-4751-87FC-433BC593C354}" srcId="{80DA9CDB-5869-482D-9D4D-9C8ACD7CEE87}" destId="{38C44B72-5F3C-4751-B7AD-03DE118D4C2C}" srcOrd="3" destOrd="0" parTransId="{3C29BD48-2D66-4F68-A06F-2D58ECD2B991}" sibTransId="{5A5F891A-E34B-4A9B-BEF4-6BF785EFB809}"/>
    <dgm:cxn modelId="{E1DCC865-5BD7-4EB3-958B-C072F9C36214}" type="presOf" srcId="{7442C95B-82B6-4E6A-B126-44CD4CC4FC95}" destId="{47FD3834-ABA9-47B4-82BB-5F1D6C6F1402}" srcOrd="0" destOrd="0" presId="urn:microsoft.com/office/officeart/2005/8/layout/hierarchy2"/>
    <dgm:cxn modelId="{5D7D99D5-B105-4419-800A-5D6659A7DFC8}" type="presOf" srcId="{38C44B72-5F3C-4751-B7AD-03DE118D4C2C}" destId="{146FB01D-BC09-4E20-A152-4915D86F087A}" srcOrd="0" destOrd="0" presId="urn:microsoft.com/office/officeart/2005/8/layout/hierarchy2"/>
    <dgm:cxn modelId="{F38688CA-E6B7-463E-9987-E6C168B89688}" srcId="{80DA9CDB-5869-482D-9D4D-9C8ACD7CEE87}" destId="{024824DF-E1A0-429C-9538-785BD7ACC554}" srcOrd="1" destOrd="0" parTransId="{84AE61CE-46C9-4BCD-BA77-CBA717E507EB}" sibTransId="{E410E43C-074B-4F35-8775-3EFA1BA6BA5F}"/>
    <dgm:cxn modelId="{12E5BF94-3213-4BA0-91A7-CCA0C402EF33}" type="presOf" srcId="{46C2B1A0-D9F5-405D-8E8D-D64E10F06EA6}" destId="{ACD9A9C9-6F29-4F8C-B343-9581BA230AA8}" srcOrd="0" destOrd="0" presId="urn:microsoft.com/office/officeart/2005/8/layout/hierarchy2"/>
    <dgm:cxn modelId="{5272F38E-67A0-44F0-B0A6-C2D202451993}" type="presOf" srcId="{024824DF-E1A0-429C-9538-785BD7ACC554}" destId="{12812273-D7BF-4760-94BF-4449001BDE0B}" srcOrd="0" destOrd="0" presId="urn:microsoft.com/office/officeart/2005/8/layout/hierarchy2"/>
    <dgm:cxn modelId="{8E7755E0-6B31-45C3-9732-0F53548824BF}" srcId="{7442C95B-82B6-4E6A-B126-44CD4CC4FC95}" destId="{80DA9CDB-5869-482D-9D4D-9C8ACD7CEE87}" srcOrd="0" destOrd="0" parTransId="{6F5E5171-867F-43CA-B60D-527EC0A9EAAD}" sibTransId="{C9348FCF-F192-42CD-AB7F-EEAF50846D69}"/>
    <dgm:cxn modelId="{B4889DBE-EBC6-4DE3-A678-F5D97C213590}" srcId="{80DA9CDB-5869-482D-9D4D-9C8ACD7CEE87}" destId="{6A5B11CB-A1F8-45C2-AA46-B835176B995D}" srcOrd="2" destOrd="0" parTransId="{46C2B1A0-D9F5-405D-8E8D-D64E10F06EA6}" sibTransId="{BE160091-6785-4A5E-B4BD-D28DE6BCC4FE}"/>
    <dgm:cxn modelId="{0D496BC0-9233-475A-88F5-6F46023F2974}" type="presOf" srcId="{5D601FF8-C2E0-458F-BB5C-B97BED60B42F}" destId="{DAB88607-C715-478C-94FC-E010F406BD16}" srcOrd="0" destOrd="0" presId="urn:microsoft.com/office/officeart/2005/8/layout/hierarchy2"/>
    <dgm:cxn modelId="{99834E99-5033-426A-BBBB-6F042CE837DB}" type="presOf" srcId="{5D601FF8-C2E0-458F-BB5C-B97BED60B42F}" destId="{EE4785FA-F1BC-4FA7-B2C2-A4903937D101}" srcOrd="1" destOrd="0" presId="urn:microsoft.com/office/officeart/2005/8/layout/hierarchy2"/>
    <dgm:cxn modelId="{3142D831-12E3-4E13-B035-4004997837C0}" type="presOf" srcId="{3C29BD48-2D66-4F68-A06F-2D58ECD2B991}" destId="{21BB0A6A-4A3A-4C4E-84FC-468C56AE6B9F}" srcOrd="0" destOrd="0" presId="urn:microsoft.com/office/officeart/2005/8/layout/hierarchy2"/>
    <dgm:cxn modelId="{9B1B3510-F52B-4CFC-B8A4-382C8D7C9736}" type="presParOf" srcId="{47FD3834-ABA9-47B4-82BB-5F1D6C6F1402}" destId="{8436CA15-CEAE-483F-BFE1-7D88FD900B70}" srcOrd="0" destOrd="0" presId="urn:microsoft.com/office/officeart/2005/8/layout/hierarchy2"/>
    <dgm:cxn modelId="{C63332F8-7CC5-4DA9-800B-19F937AF57CB}" type="presParOf" srcId="{8436CA15-CEAE-483F-BFE1-7D88FD900B70}" destId="{A387392F-AF37-4738-86AA-913B76D4B682}" srcOrd="0" destOrd="0" presId="urn:microsoft.com/office/officeart/2005/8/layout/hierarchy2"/>
    <dgm:cxn modelId="{702FCE2E-8D76-4252-98E6-D7CA33144A92}" type="presParOf" srcId="{8436CA15-CEAE-483F-BFE1-7D88FD900B70}" destId="{1478B8F5-37C0-4A01-9E5E-28F1F850722C}" srcOrd="1" destOrd="0" presId="urn:microsoft.com/office/officeart/2005/8/layout/hierarchy2"/>
    <dgm:cxn modelId="{C8B6ACD9-2E98-4047-9717-53F04F2159DE}" type="presParOf" srcId="{1478B8F5-37C0-4A01-9E5E-28F1F850722C}" destId="{DAB88607-C715-478C-94FC-E010F406BD16}" srcOrd="0" destOrd="0" presId="urn:microsoft.com/office/officeart/2005/8/layout/hierarchy2"/>
    <dgm:cxn modelId="{C0BB8004-E67F-411B-96E4-2649C7DCF556}" type="presParOf" srcId="{DAB88607-C715-478C-94FC-E010F406BD16}" destId="{EE4785FA-F1BC-4FA7-B2C2-A4903937D101}" srcOrd="0" destOrd="0" presId="urn:microsoft.com/office/officeart/2005/8/layout/hierarchy2"/>
    <dgm:cxn modelId="{250F3839-4BD1-48CA-81A4-518E713D0282}" type="presParOf" srcId="{1478B8F5-37C0-4A01-9E5E-28F1F850722C}" destId="{189C1892-20AF-4025-970D-25DE968CE1D0}" srcOrd="1" destOrd="0" presId="urn:microsoft.com/office/officeart/2005/8/layout/hierarchy2"/>
    <dgm:cxn modelId="{C53C740F-5869-465D-8F6C-CE139B3280C9}" type="presParOf" srcId="{189C1892-20AF-4025-970D-25DE968CE1D0}" destId="{7CA48C99-E4B4-49F0-8E96-C62B322738CB}" srcOrd="0" destOrd="0" presId="urn:microsoft.com/office/officeart/2005/8/layout/hierarchy2"/>
    <dgm:cxn modelId="{E23C0C57-FBC2-4335-A1CC-6A13B559D324}" type="presParOf" srcId="{189C1892-20AF-4025-970D-25DE968CE1D0}" destId="{D8DF368C-14BE-4F0C-9DD6-416CA7D3C747}" srcOrd="1" destOrd="0" presId="urn:microsoft.com/office/officeart/2005/8/layout/hierarchy2"/>
    <dgm:cxn modelId="{43BFE401-0625-4062-897F-CDA6C637D29F}" type="presParOf" srcId="{1478B8F5-37C0-4A01-9E5E-28F1F850722C}" destId="{886300FC-B8A9-404F-9389-E5806645319B}" srcOrd="2" destOrd="0" presId="urn:microsoft.com/office/officeart/2005/8/layout/hierarchy2"/>
    <dgm:cxn modelId="{EB1D1656-6E7E-491E-B7CD-EFE4026D6A35}" type="presParOf" srcId="{886300FC-B8A9-404F-9389-E5806645319B}" destId="{57ECBC1A-5C08-4769-B9F1-E5152CD760EE}" srcOrd="0" destOrd="0" presId="urn:microsoft.com/office/officeart/2005/8/layout/hierarchy2"/>
    <dgm:cxn modelId="{4B2EFBF1-7443-4BCE-8B8B-78A2B4F04526}" type="presParOf" srcId="{1478B8F5-37C0-4A01-9E5E-28F1F850722C}" destId="{A4F8E64A-BBFC-4749-99EA-16DC3D11DB49}" srcOrd="3" destOrd="0" presId="urn:microsoft.com/office/officeart/2005/8/layout/hierarchy2"/>
    <dgm:cxn modelId="{7C3E161D-1562-4D5E-8349-DB07382B1E14}" type="presParOf" srcId="{A4F8E64A-BBFC-4749-99EA-16DC3D11DB49}" destId="{12812273-D7BF-4760-94BF-4449001BDE0B}" srcOrd="0" destOrd="0" presId="urn:microsoft.com/office/officeart/2005/8/layout/hierarchy2"/>
    <dgm:cxn modelId="{D97661F1-7911-43F3-9FE0-EFC8FA996B37}" type="presParOf" srcId="{A4F8E64A-BBFC-4749-99EA-16DC3D11DB49}" destId="{520F0FF0-8204-47BA-A8B5-ED08069BFC5A}" srcOrd="1" destOrd="0" presId="urn:microsoft.com/office/officeart/2005/8/layout/hierarchy2"/>
    <dgm:cxn modelId="{FF4B2B7F-E580-4712-8496-F409837BA8E5}" type="presParOf" srcId="{1478B8F5-37C0-4A01-9E5E-28F1F850722C}" destId="{ACD9A9C9-6F29-4F8C-B343-9581BA230AA8}" srcOrd="4" destOrd="0" presId="urn:microsoft.com/office/officeart/2005/8/layout/hierarchy2"/>
    <dgm:cxn modelId="{EE292F26-F57F-4422-8927-170C3BE9D658}" type="presParOf" srcId="{ACD9A9C9-6F29-4F8C-B343-9581BA230AA8}" destId="{E6156243-942B-4BCF-AD5D-10AFB4E535B6}" srcOrd="0" destOrd="0" presId="urn:microsoft.com/office/officeart/2005/8/layout/hierarchy2"/>
    <dgm:cxn modelId="{FE9632D1-84FB-4554-9547-9671FB7B648D}" type="presParOf" srcId="{1478B8F5-37C0-4A01-9E5E-28F1F850722C}" destId="{E1761C0B-5874-4F70-A013-C465B7B71A8B}" srcOrd="5" destOrd="0" presId="urn:microsoft.com/office/officeart/2005/8/layout/hierarchy2"/>
    <dgm:cxn modelId="{D3025D8F-459D-4383-8B26-D828571DE0B4}" type="presParOf" srcId="{E1761C0B-5874-4F70-A013-C465B7B71A8B}" destId="{8C9EA61D-5707-4E90-BE3D-9F5DD131B815}" srcOrd="0" destOrd="0" presId="urn:microsoft.com/office/officeart/2005/8/layout/hierarchy2"/>
    <dgm:cxn modelId="{112D94A3-1D7C-40AB-B699-5B5E838AE930}" type="presParOf" srcId="{E1761C0B-5874-4F70-A013-C465B7B71A8B}" destId="{C9151E24-0B68-4180-ACA7-7C46035566E9}" srcOrd="1" destOrd="0" presId="urn:microsoft.com/office/officeart/2005/8/layout/hierarchy2"/>
    <dgm:cxn modelId="{EF5D3082-6465-4886-B3EA-1C2A4ABAF66A}" type="presParOf" srcId="{1478B8F5-37C0-4A01-9E5E-28F1F850722C}" destId="{21BB0A6A-4A3A-4C4E-84FC-468C56AE6B9F}" srcOrd="6" destOrd="0" presId="urn:microsoft.com/office/officeart/2005/8/layout/hierarchy2"/>
    <dgm:cxn modelId="{3A23CE13-8A15-4C3C-98E9-72D6ED22872D}" type="presParOf" srcId="{21BB0A6A-4A3A-4C4E-84FC-468C56AE6B9F}" destId="{1960C442-C904-48FE-9F0F-D30D14BCAA96}" srcOrd="0" destOrd="0" presId="urn:microsoft.com/office/officeart/2005/8/layout/hierarchy2"/>
    <dgm:cxn modelId="{E009E9A0-76A5-442A-BD2C-61B2B518EA3B}" type="presParOf" srcId="{1478B8F5-37C0-4A01-9E5E-28F1F850722C}" destId="{891EFE06-60AF-4166-BBEF-8B24224CA0A9}" srcOrd="7" destOrd="0" presId="urn:microsoft.com/office/officeart/2005/8/layout/hierarchy2"/>
    <dgm:cxn modelId="{DF24C1DB-B233-43B4-B92B-44986A8A4F12}" type="presParOf" srcId="{891EFE06-60AF-4166-BBEF-8B24224CA0A9}" destId="{146FB01D-BC09-4E20-A152-4915D86F087A}" srcOrd="0" destOrd="0" presId="urn:microsoft.com/office/officeart/2005/8/layout/hierarchy2"/>
    <dgm:cxn modelId="{4E032EF2-8B24-4EE9-9AEA-F42394E01BF5}" type="presParOf" srcId="{891EFE06-60AF-4166-BBEF-8B24224CA0A9}" destId="{69468B85-449D-48A1-9992-1D0E7CB698B8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7D7B7-02A2-4DFE-9081-5233379C80D9}" type="doc">
      <dgm:prSet loTypeId="urn:microsoft.com/office/officeart/2005/8/layout/arrow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0284B38-07FC-4700-B620-7752491BF769}">
      <dgm:prSet custT="1"/>
      <dgm:spPr/>
      <dgm:t>
        <a:bodyPr/>
        <a:lstStyle/>
        <a:p>
          <a:r>
            <a:rPr lang="en-US" sz="1600" b="0" i="0" dirty="0" smtClean="0"/>
            <a:t>C</a:t>
          </a:r>
          <a:r>
            <a:rPr lang="ru-RU" sz="1600" b="0" i="0" dirty="0" err="1" smtClean="0"/>
            <a:t>истема</a:t>
          </a:r>
          <a:r>
            <a:rPr lang="ru-RU" sz="1600" b="0" i="0" dirty="0" smtClean="0"/>
            <a:t> поддержки  деятельности  СОНКО - со «старыми» функциями</a:t>
          </a:r>
          <a:endParaRPr lang="ru-RU" sz="1600" dirty="0"/>
        </a:p>
      </dgm:t>
    </dgm:pt>
    <dgm:pt modelId="{AB10E3FF-DC56-4F6D-82E9-19C50700BFC4}" type="parTrans" cxnId="{3A1EFFA6-F925-47C7-979B-A14C89F9C20F}">
      <dgm:prSet/>
      <dgm:spPr/>
      <dgm:t>
        <a:bodyPr/>
        <a:lstStyle/>
        <a:p>
          <a:endParaRPr lang="ru-RU"/>
        </a:p>
      </dgm:t>
    </dgm:pt>
    <dgm:pt modelId="{EA22575F-A2D0-4F38-B621-A3E614815EFD}" type="sibTrans" cxnId="{3A1EFFA6-F925-47C7-979B-A14C89F9C20F}">
      <dgm:prSet/>
      <dgm:spPr/>
      <dgm:t>
        <a:bodyPr/>
        <a:lstStyle/>
        <a:p>
          <a:endParaRPr lang="ru-RU"/>
        </a:p>
      </dgm:t>
    </dgm:pt>
    <dgm:pt modelId="{E8504B64-D66C-4B70-8CA6-77284BEDC652}">
      <dgm:prSet custT="1"/>
      <dgm:spPr/>
      <dgm:t>
        <a:bodyPr/>
        <a:lstStyle/>
        <a:p>
          <a:r>
            <a:rPr lang="ru-RU" sz="1600" dirty="0" smtClean="0"/>
            <a:t>Нет единых универсальных правил и приоритетов </a:t>
          </a:r>
          <a:r>
            <a:rPr lang="en-US" sz="1600" dirty="0" smtClean="0"/>
            <a:t> </a:t>
          </a:r>
          <a:r>
            <a:rPr lang="ru-RU" sz="1600" dirty="0" smtClean="0"/>
            <a:t>для ведомственной системы  </a:t>
          </a:r>
          <a:endParaRPr lang="ru-RU" sz="1600" dirty="0"/>
        </a:p>
      </dgm:t>
    </dgm:pt>
    <dgm:pt modelId="{F75447A0-B4EE-4918-BB61-1C7ED47D2B10}" type="parTrans" cxnId="{2E9E7A98-7717-44B2-A17E-E59F4C88D508}">
      <dgm:prSet/>
      <dgm:spPr/>
      <dgm:t>
        <a:bodyPr/>
        <a:lstStyle/>
        <a:p>
          <a:endParaRPr lang="ru-RU"/>
        </a:p>
      </dgm:t>
    </dgm:pt>
    <dgm:pt modelId="{79026553-5EE9-4B19-80DA-FEAF0E429EB2}" type="sibTrans" cxnId="{2E9E7A98-7717-44B2-A17E-E59F4C88D508}">
      <dgm:prSet/>
      <dgm:spPr/>
      <dgm:t>
        <a:bodyPr/>
        <a:lstStyle/>
        <a:p>
          <a:endParaRPr lang="ru-RU"/>
        </a:p>
      </dgm:t>
    </dgm:pt>
    <dgm:pt modelId="{52D68ABE-8AF0-488F-90BF-669DFA5DC5E5}" type="pres">
      <dgm:prSet presAssocID="{0057D7B7-02A2-4DFE-9081-5233379C80D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FAD08-0211-4D2D-BA56-7667557AC4A7}" type="pres">
      <dgm:prSet presAssocID="{00284B38-07FC-4700-B620-7752491BF769}" presName="upArrow" presStyleLbl="node1" presStyleIdx="0" presStyleCnt="2" custLinFactNeighborX="4300"/>
      <dgm:spPr/>
      <dgm:t>
        <a:bodyPr/>
        <a:lstStyle/>
        <a:p>
          <a:endParaRPr lang="ru-RU"/>
        </a:p>
      </dgm:t>
    </dgm:pt>
    <dgm:pt modelId="{F6C469CD-86C8-4562-AF98-290F5D1777E4}" type="pres">
      <dgm:prSet presAssocID="{00284B38-07FC-4700-B620-7752491BF76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6548-1ECF-49D6-B573-C7461333BCC8}" type="pres">
      <dgm:prSet presAssocID="{E8504B64-D66C-4B70-8CA6-77284BEDC652}" presName="downArrow" presStyleLbl="node1" presStyleIdx="1" presStyleCnt="2"/>
      <dgm:spPr/>
      <dgm:t>
        <a:bodyPr/>
        <a:lstStyle/>
        <a:p>
          <a:endParaRPr lang="ru-RU"/>
        </a:p>
      </dgm:t>
    </dgm:pt>
    <dgm:pt modelId="{DC240A4E-2791-4C55-9B76-99FE0BDEA8A9}" type="pres">
      <dgm:prSet presAssocID="{E8504B64-D66C-4B70-8CA6-77284BEDC652}" presName="downArrowText" presStyleLbl="revTx" presStyleIdx="1" presStyleCnt="2" custScaleX="86719" custScaleY="85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FEDA3-8276-4D0F-97ED-12C13BF6FC65}" type="presOf" srcId="{0057D7B7-02A2-4DFE-9081-5233379C80D9}" destId="{52D68ABE-8AF0-488F-90BF-669DFA5DC5E5}" srcOrd="0" destOrd="0" presId="urn:microsoft.com/office/officeart/2005/8/layout/arrow4"/>
    <dgm:cxn modelId="{2E9E7A98-7717-44B2-A17E-E59F4C88D508}" srcId="{0057D7B7-02A2-4DFE-9081-5233379C80D9}" destId="{E8504B64-D66C-4B70-8CA6-77284BEDC652}" srcOrd="1" destOrd="0" parTransId="{F75447A0-B4EE-4918-BB61-1C7ED47D2B10}" sibTransId="{79026553-5EE9-4B19-80DA-FEAF0E429EB2}"/>
    <dgm:cxn modelId="{18D2E7AE-5CCA-49ED-B28B-7429D0999704}" type="presOf" srcId="{00284B38-07FC-4700-B620-7752491BF769}" destId="{F6C469CD-86C8-4562-AF98-290F5D1777E4}" srcOrd="0" destOrd="0" presId="urn:microsoft.com/office/officeart/2005/8/layout/arrow4"/>
    <dgm:cxn modelId="{3A1EFFA6-F925-47C7-979B-A14C89F9C20F}" srcId="{0057D7B7-02A2-4DFE-9081-5233379C80D9}" destId="{00284B38-07FC-4700-B620-7752491BF769}" srcOrd="0" destOrd="0" parTransId="{AB10E3FF-DC56-4F6D-82E9-19C50700BFC4}" sibTransId="{EA22575F-A2D0-4F38-B621-A3E614815EFD}"/>
    <dgm:cxn modelId="{F9D7CBF4-03E5-40A0-9AFF-6A8D2787C645}" type="presOf" srcId="{E8504B64-D66C-4B70-8CA6-77284BEDC652}" destId="{DC240A4E-2791-4C55-9B76-99FE0BDEA8A9}" srcOrd="0" destOrd="0" presId="urn:microsoft.com/office/officeart/2005/8/layout/arrow4"/>
    <dgm:cxn modelId="{E5D8E60C-5C38-45C9-A459-A8A008846144}" type="presParOf" srcId="{52D68ABE-8AF0-488F-90BF-669DFA5DC5E5}" destId="{5AFFAD08-0211-4D2D-BA56-7667557AC4A7}" srcOrd="0" destOrd="0" presId="urn:microsoft.com/office/officeart/2005/8/layout/arrow4"/>
    <dgm:cxn modelId="{E2D604D7-1F2E-40FB-9844-61CCA59494C2}" type="presParOf" srcId="{52D68ABE-8AF0-488F-90BF-669DFA5DC5E5}" destId="{F6C469CD-86C8-4562-AF98-290F5D1777E4}" srcOrd="1" destOrd="0" presId="urn:microsoft.com/office/officeart/2005/8/layout/arrow4"/>
    <dgm:cxn modelId="{7C1C0710-3D37-4ED5-9462-2C4B58C506ED}" type="presParOf" srcId="{52D68ABE-8AF0-488F-90BF-669DFA5DC5E5}" destId="{28906548-1ECF-49D6-B573-C7461333BCC8}" srcOrd="2" destOrd="0" presId="urn:microsoft.com/office/officeart/2005/8/layout/arrow4"/>
    <dgm:cxn modelId="{B4E47E40-B9C8-4224-8109-175A0C5D9F2A}" type="presParOf" srcId="{52D68ABE-8AF0-488F-90BF-669DFA5DC5E5}" destId="{DC240A4E-2791-4C55-9B76-99FE0BDEA8A9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C3FEC-4C27-4949-A8A5-2E319DEE08B0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1AD105-00F0-4E48-B895-B586B9442ECE}">
      <dgm:prSet custT="1"/>
      <dgm:spPr/>
      <dgm:t>
        <a:bodyPr/>
        <a:lstStyle/>
        <a:p>
          <a:pPr rtl="0"/>
          <a:r>
            <a:rPr lang="ru-RU" sz="1800" baseline="0" smtClean="0"/>
            <a:t>Переход от деятельности в социальной сфере – к производству социальных услуг (</a:t>
          </a:r>
          <a:r>
            <a:rPr lang="ru-RU" sz="1800" i="1" baseline="0" smtClean="0"/>
            <a:t>более 50 в антимастерской соц. услуг)</a:t>
          </a:r>
          <a:endParaRPr lang="ru-RU" sz="1800" i="1" dirty="0"/>
        </a:p>
      </dgm:t>
    </dgm:pt>
    <dgm:pt modelId="{68344404-39DF-48F0-82AF-ED4DC921DEB0}" type="parTrans" cxnId="{84C1F1E7-22C1-41D5-A2E2-15A7E5B5CC4D}">
      <dgm:prSet/>
      <dgm:spPr/>
      <dgm:t>
        <a:bodyPr/>
        <a:lstStyle/>
        <a:p>
          <a:endParaRPr lang="ru-RU"/>
        </a:p>
      </dgm:t>
    </dgm:pt>
    <dgm:pt modelId="{D6362479-DCD6-4F67-BD4A-A2FF8600443C}" type="sibTrans" cxnId="{84C1F1E7-22C1-41D5-A2E2-15A7E5B5CC4D}">
      <dgm:prSet/>
      <dgm:spPr/>
      <dgm:t>
        <a:bodyPr/>
        <a:lstStyle/>
        <a:p>
          <a:endParaRPr lang="ru-RU"/>
        </a:p>
      </dgm:t>
    </dgm:pt>
    <dgm:pt modelId="{51D41BF5-5221-48B6-8D68-B3ABD173EFCD}">
      <dgm:prSet custT="1"/>
      <dgm:spPr/>
      <dgm:t>
        <a:bodyPr/>
        <a:lstStyle/>
        <a:p>
          <a:pPr rtl="0"/>
          <a:r>
            <a:rPr lang="ru-RU" sz="1800" baseline="0" dirty="0" smtClean="0"/>
            <a:t>Закрепление гарантий качества услуг, деятельности: порядки, стандарты, регламенты услуг НКО (28 стандартов) </a:t>
          </a:r>
          <a:endParaRPr lang="ru-RU" sz="1800" dirty="0"/>
        </a:p>
      </dgm:t>
    </dgm:pt>
    <dgm:pt modelId="{79ABE2B2-094E-4E36-A7A7-C63C7A4E4D19}" type="parTrans" cxnId="{7145665B-70EB-4E88-89FA-B8B096CE34C2}">
      <dgm:prSet/>
      <dgm:spPr/>
      <dgm:t>
        <a:bodyPr/>
        <a:lstStyle/>
        <a:p>
          <a:endParaRPr lang="ru-RU"/>
        </a:p>
      </dgm:t>
    </dgm:pt>
    <dgm:pt modelId="{E916657C-591E-4213-A9DA-15CA7B2C35EA}" type="sibTrans" cxnId="{7145665B-70EB-4E88-89FA-B8B096CE34C2}">
      <dgm:prSet/>
      <dgm:spPr/>
      <dgm:t>
        <a:bodyPr/>
        <a:lstStyle/>
        <a:p>
          <a:endParaRPr lang="ru-RU"/>
        </a:p>
      </dgm:t>
    </dgm:pt>
    <dgm:pt modelId="{1E1D44EE-0EA1-4B7C-8835-5BD6826061C4}">
      <dgm:prSet custT="1"/>
      <dgm:spPr/>
      <dgm:t>
        <a:bodyPr/>
        <a:lstStyle/>
        <a:p>
          <a:pPr rtl="0"/>
          <a:r>
            <a:rPr lang="ru-RU" sz="1800" baseline="0" dirty="0" smtClean="0"/>
            <a:t>Рост платных и возмездных услуг СО НКО в сочетании с ростом благотворительных услуг и обслуживания(дефицитные, недоступные, редкие  услуги)</a:t>
          </a:r>
          <a:endParaRPr lang="ru-RU" sz="1800" dirty="0"/>
        </a:p>
      </dgm:t>
    </dgm:pt>
    <dgm:pt modelId="{895B9BF1-73C9-4532-BD6B-774C4B78D9BA}" type="parTrans" cxnId="{6A38A75D-7EA1-4C70-8757-7395FC13F756}">
      <dgm:prSet/>
      <dgm:spPr/>
      <dgm:t>
        <a:bodyPr/>
        <a:lstStyle/>
        <a:p>
          <a:endParaRPr lang="ru-RU"/>
        </a:p>
      </dgm:t>
    </dgm:pt>
    <dgm:pt modelId="{4ADAF596-CD3E-41E5-93F1-EEF0456CA616}" type="sibTrans" cxnId="{6A38A75D-7EA1-4C70-8757-7395FC13F756}">
      <dgm:prSet/>
      <dgm:spPr/>
      <dgm:t>
        <a:bodyPr/>
        <a:lstStyle/>
        <a:p>
          <a:endParaRPr lang="ru-RU"/>
        </a:p>
      </dgm:t>
    </dgm:pt>
    <dgm:pt modelId="{2C2E5BF5-8CB9-496F-961B-9349BAAFF9DD}">
      <dgm:prSet custT="1"/>
      <dgm:spPr/>
      <dgm:t>
        <a:bodyPr/>
        <a:lstStyle/>
        <a:p>
          <a:pPr rtl="0"/>
          <a:r>
            <a:rPr lang="ru-RU" sz="1800" baseline="0" dirty="0" smtClean="0"/>
            <a:t>Деятельность по изменению социального самочувствия благополучателей: ответственность, продуктивность, самостоятельность (почти  «социальный </a:t>
          </a:r>
          <a:r>
            <a:rPr lang="ru-RU" sz="1800" baseline="0" smtClean="0"/>
            <a:t>контракт»)</a:t>
          </a:r>
          <a:endParaRPr lang="ru-RU" sz="1800" dirty="0"/>
        </a:p>
      </dgm:t>
    </dgm:pt>
    <dgm:pt modelId="{ED21864F-CACF-4022-AFD2-239C21F47877}" type="parTrans" cxnId="{2B34B307-2326-4DD1-AE66-B1CDFCB1BB98}">
      <dgm:prSet/>
      <dgm:spPr/>
      <dgm:t>
        <a:bodyPr/>
        <a:lstStyle/>
        <a:p>
          <a:endParaRPr lang="ru-RU"/>
        </a:p>
      </dgm:t>
    </dgm:pt>
    <dgm:pt modelId="{4BE2245E-1653-4877-AB8E-A0500E942700}" type="sibTrans" cxnId="{2B34B307-2326-4DD1-AE66-B1CDFCB1BB98}">
      <dgm:prSet/>
      <dgm:spPr/>
      <dgm:t>
        <a:bodyPr/>
        <a:lstStyle/>
        <a:p>
          <a:endParaRPr lang="ru-RU"/>
        </a:p>
      </dgm:t>
    </dgm:pt>
    <dgm:pt modelId="{2406AE1F-4CE4-4D70-91FD-B4FABA961469}">
      <dgm:prSet custT="1"/>
      <dgm:spPr/>
      <dgm:t>
        <a:bodyPr/>
        <a:lstStyle/>
        <a:p>
          <a:pPr rtl="0"/>
          <a:r>
            <a:rPr lang="ru-RU" sz="1800" baseline="0" dirty="0" smtClean="0"/>
            <a:t>Привлечение благотворительности и  добровольчества на устойчивое производство благ в социальной сфере </a:t>
          </a:r>
          <a:endParaRPr lang="ru-RU" sz="1800" dirty="0"/>
        </a:p>
      </dgm:t>
    </dgm:pt>
    <dgm:pt modelId="{C5784460-7020-433B-8946-0CA2B45744D7}" type="parTrans" cxnId="{809D8FD9-E4A9-4F57-A787-17ED472BFCDA}">
      <dgm:prSet/>
      <dgm:spPr/>
      <dgm:t>
        <a:bodyPr/>
        <a:lstStyle/>
        <a:p>
          <a:endParaRPr lang="ru-RU"/>
        </a:p>
      </dgm:t>
    </dgm:pt>
    <dgm:pt modelId="{224CC00B-0CAC-4119-8946-6B0BC6EFE610}" type="sibTrans" cxnId="{809D8FD9-E4A9-4F57-A787-17ED472BFCDA}">
      <dgm:prSet/>
      <dgm:spPr/>
      <dgm:t>
        <a:bodyPr/>
        <a:lstStyle/>
        <a:p>
          <a:endParaRPr lang="ru-RU"/>
        </a:p>
      </dgm:t>
    </dgm:pt>
    <dgm:pt modelId="{B87E85C7-6108-4391-9705-D42DB629C5E1}" type="pres">
      <dgm:prSet presAssocID="{4C2C3FEC-4C27-4949-A8A5-2E319DEE08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B7F39FE-421A-4A4D-8E8C-4BC519D972A4}" type="pres">
      <dgm:prSet presAssocID="{4C2C3FEC-4C27-4949-A8A5-2E319DEE08B0}" presName="pyramid" presStyleLbl="node1" presStyleIdx="0" presStyleCnt="1" custScaleX="61758" custLinFactNeighborX="-15692" custLinFactNeighborY="-536"/>
      <dgm:spPr/>
      <dgm:t>
        <a:bodyPr/>
        <a:lstStyle/>
        <a:p>
          <a:endParaRPr lang="ru-RU"/>
        </a:p>
      </dgm:t>
    </dgm:pt>
    <dgm:pt modelId="{B0705B0A-3192-422B-B84D-E711938B488C}" type="pres">
      <dgm:prSet presAssocID="{4C2C3FEC-4C27-4949-A8A5-2E319DEE08B0}" presName="theList" presStyleCnt="0"/>
      <dgm:spPr/>
      <dgm:t>
        <a:bodyPr/>
        <a:lstStyle/>
        <a:p>
          <a:endParaRPr lang="ru-RU"/>
        </a:p>
      </dgm:t>
    </dgm:pt>
    <dgm:pt modelId="{FA09BCFC-4AA5-450F-841F-584ABE6FE6C9}" type="pres">
      <dgm:prSet presAssocID="{9C1AD105-00F0-4E48-B895-B586B9442ECE}" presName="aNode" presStyleLbl="fgAcc1" presStyleIdx="0" presStyleCnt="5" custScaleX="200761" custScaleY="94145" custLinFactY="-48395" custLinFactNeighborX="215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BABC7-53DB-47C8-9B41-5C790D595B27}" type="pres">
      <dgm:prSet presAssocID="{9C1AD105-00F0-4E48-B895-B586B9442ECE}" presName="aSpace" presStyleCnt="0"/>
      <dgm:spPr/>
      <dgm:t>
        <a:bodyPr/>
        <a:lstStyle/>
        <a:p>
          <a:endParaRPr lang="ru-RU"/>
        </a:p>
      </dgm:t>
    </dgm:pt>
    <dgm:pt modelId="{3C146AA1-5D7F-4A3B-A4B7-2521BB2D4813}" type="pres">
      <dgm:prSet presAssocID="{51D41BF5-5221-48B6-8D68-B3ABD173EFCD}" presName="aNode" presStyleLbl="fgAcc1" presStyleIdx="1" presStyleCnt="5" custScaleX="200761" custScaleY="99376" custLinFactY="-24247" custLinFactNeighborX="241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7E43E-7B6F-4035-992E-DBE3A8EC6F86}" type="pres">
      <dgm:prSet presAssocID="{51D41BF5-5221-48B6-8D68-B3ABD173EFCD}" presName="aSpace" presStyleCnt="0"/>
      <dgm:spPr/>
      <dgm:t>
        <a:bodyPr/>
        <a:lstStyle/>
        <a:p>
          <a:endParaRPr lang="ru-RU"/>
        </a:p>
      </dgm:t>
    </dgm:pt>
    <dgm:pt modelId="{853FE056-D0D6-45DB-B67E-03396B33027E}" type="pres">
      <dgm:prSet presAssocID="{1E1D44EE-0EA1-4B7C-8835-5BD6826061C4}" presName="aNode" presStyleLbl="fgAcc1" presStyleIdx="2" presStyleCnt="5" custScaleX="200761" custScaleY="168065" custLinFactY="-1192" custLinFactNeighborX="215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184F-A123-4AD4-BBDD-19E6608ACADD}" type="pres">
      <dgm:prSet presAssocID="{1E1D44EE-0EA1-4B7C-8835-5BD6826061C4}" presName="aSpace" presStyleCnt="0"/>
      <dgm:spPr/>
      <dgm:t>
        <a:bodyPr/>
        <a:lstStyle/>
        <a:p>
          <a:endParaRPr lang="ru-RU"/>
        </a:p>
      </dgm:t>
    </dgm:pt>
    <dgm:pt modelId="{79D69DA7-9F63-4B82-9100-F5453AEFB7AB}" type="pres">
      <dgm:prSet presAssocID="{2C2E5BF5-8CB9-496F-961B-9349BAAFF9DD}" presName="aNode" presStyleLbl="fgAcc1" presStyleIdx="3" presStyleCnt="5" custScaleX="200761" custScaleY="136148" custLinFactY="3337" custLinFactNeighborX="215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E7AB-5A36-4A58-9C8F-0C201B97E474}" type="pres">
      <dgm:prSet presAssocID="{2C2E5BF5-8CB9-496F-961B-9349BAAFF9DD}" presName="aSpace" presStyleCnt="0"/>
      <dgm:spPr/>
      <dgm:t>
        <a:bodyPr/>
        <a:lstStyle/>
        <a:p>
          <a:endParaRPr lang="ru-RU"/>
        </a:p>
      </dgm:t>
    </dgm:pt>
    <dgm:pt modelId="{1DAE7BC1-0D48-42FE-AEE1-E12FCD43F7F2}" type="pres">
      <dgm:prSet presAssocID="{2406AE1F-4CE4-4D70-91FD-B4FABA961469}" presName="aNode" presStyleLbl="fgAcc1" presStyleIdx="4" presStyleCnt="5" custScaleX="200761" custLinFactY="51043" custLinFactNeighborX="24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87BA7-7051-41EE-8B50-B8DCB7A389FF}" type="pres">
      <dgm:prSet presAssocID="{2406AE1F-4CE4-4D70-91FD-B4FABA961469}" presName="aSpace" presStyleCnt="0"/>
      <dgm:spPr/>
      <dgm:t>
        <a:bodyPr/>
        <a:lstStyle/>
        <a:p>
          <a:endParaRPr lang="ru-RU"/>
        </a:p>
      </dgm:t>
    </dgm:pt>
  </dgm:ptLst>
  <dgm:cxnLst>
    <dgm:cxn modelId="{93656540-4CF2-409C-89F3-23CC37FA3C94}" type="presOf" srcId="{9C1AD105-00F0-4E48-B895-B586B9442ECE}" destId="{FA09BCFC-4AA5-450F-841F-584ABE6FE6C9}" srcOrd="0" destOrd="0" presId="urn:microsoft.com/office/officeart/2005/8/layout/pyramid2"/>
    <dgm:cxn modelId="{3D85BFAD-BFA1-4080-9F66-BED35DFDF84B}" type="presOf" srcId="{4C2C3FEC-4C27-4949-A8A5-2E319DEE08B0}" destId="{B87E85C7-6108-4391-9705-D42DB629C5E1}" srcOrd="0" destOrd="0" presId="urn:microsoft.com/office/officeart/2005/8/layout/pyramid2"/>
    <dgm:cxn modelId="{6A38A75D-7EA1-4C70-8757-7395FC13F756}" srcId="{4C2C3FEC-4C27-4949-A8A5-2E319DEE08B0}" destId="{1E1D44EE-0EA1-4B7C-8835-5BD6826061C4}" srcOrd="2" destOrd="0" parTransId="{895B9BF1-73C9-4532-BD6B-774C4B78D9BA}" sibTransId="{4ADAF596-CD3E-41E5-93F1-EEF0456CA616}"/>
    <dgm:cxn modelId="{B7CC3458-AAEE-4B04-A050-D8841F8478CE}" type="presOf" srcId="{51D41BF5-5221-48B6-8D68-B3ABD173EFCD}" destId="{3C146AA1-5D7F-4A3B-A4B7-2521BB2D4813}" srcOrd="0" destOrd="0" presId="urn:microsoft.com/office/officeart/2005/8/layout/pyramid2"/>
    <dgm:cxn modelId="{A29D6944-7990-41BD-A1B8-7ECFAC2E503F}" type="presOf" srcId="{2C2E5BF5-8CB9-496F-961B-9349BAAFF9DD}" destId="{79D69DA7-9F63-4B82-9100-F5453AEFB7AB}" srcOrd="0" destOrd="0" presId="urn:microsoft.com/office/officeart/2005/8/layout/pyramid2"/>
    <dgm:cxn modelId="{2B34B307-2326-4DD1-AE66-B1CDFCB1BB98}" srcId="{4C2C3FEC-4C27-4949-A8A5-2E319DEE08B0}" destId="{2C2E5BF5-8CB9-496F-961B-9349BAAFF9DD}" srcOrd="3" destOrd="0" parTransId="{ED21864F-CACF-4022-AFD2-239C21F47877}" sibTransId="{4BE2245E-1653-4877-AB8E-A0500E942700}"/>
    <dgm:cxn modelId="{12FFF345-FC88-4D7F-9E2A-79E1176B066F}" type="presOf" srcId="{2406AE1F-4CE4-4D70-91FD-B4FABA961469}" destId="{1DAE7BC1-0D48-42FE-AEE1-E12FCD43F7F2}" srcOrd="0" destOrd="0" presId="urn:microsoft.com/office/officeart/2005/8/layout/pyramid2"/>
    <dgm:cxn modelId="{19CDAA70-073A-4BFB-91B2-8B596C0DD804}" type="presOf" srcId="{1E1D44EE-0EA1-4B7C-8835-5BD6826061C4}" destId="{853FE056-D0D6-45DB-B67E-03396B33027E}" srcOrd="0" destOrd="0" presId="urn:microsoft.com/office/officeart/2005/8/layout/pyramid2"/>
    <dgm:cxn modelId="{809D8FD9-E4A9-4F57-A787-17ED472BFCDA}" srcId="{4C2C3FEC-4C27-4949-A8A5-2E319DEE08B0}" destId="{2406AE1F-4CE4-4D70-91FD-B4FABA961469}" srcOrd="4" destOrd="0" parTransId="{C5784460-7020-433B-8946-0CA2B45744D7}" sibTransId="{224CC00B-0CAC-4119-8946-6B0BC6EFE610}"/>
    <dgm:cxn modelId="{7145665B-70EB-4E88-89FA-B8B096CE34C2}" srcId="{4C2C3FEC-4C27-4949-A8A5-2E319DEE08B0}" destId="{51D41BF5-5221-48B6-8D68-B3ABD173EFCD}" srcOrd="1" destOrd="0" parTransId="{79ABE2B2-094E-4E36-A7A7-C63C7A4E4D19}" sibTransId="{E916657C-591E-4213-A9DA-15CA7B2C35EA}"/>
    <dgm:cxn modelId="{84C1F1E7-22C1-41D5-A2E2-15A7E5B5CC4D}" srcId="{4C2C3FEC-4C27-4949-A8A5-2E319DEE08B0}" destId="{9C1AD105-00F0-4E48-B895-B586B9442ECE}" srcOrd="0" destOrd="0" parTransId="{68344404-39DF-48F0-82AF-ED4DC921DEB0}" sibTransId="{D6362479-DCD6-4F67-BD4A-A2FF8600443C}"/>
    <dgm:cxn modelId="{29B44CAF-9C9E-421C-821C-D7B390B12C7A}" type="presParOf" srcId="{B87E85C7-6108-4391-9705-D42DB629C5E1}" destId="{9B7F39FE-421A-4A4D-8E8C-4BC519D972A4}" srcOrd="0" destOrd="0" presId="urn:microsoft.com/office/officeart/2005/8/layout/pyramid2"/>
    <dgm:cxn modelId="{F11F4430-6F16-464C-A32C-A4685A961B71}" type="presParOf" srcId="{B87E85C7-6108-4391-9705-D42DB629C5E1}" destId="{B0705B0A-3192-422B-B84D-E711938B488C}" srcOrd="1" destOrd="0" presId="urn:microsoft.com/office/officeart/2005/8/layout/pyramid2"/>
    <dgm:cxn modelId="{7B663948-420B-49F3-8FB5-C07C52B7C2E8}" type="presParOf" srcId="{B0705B0A-3192-422B-B84D-E711938B488C}" destId="{FA09BCFC-4AA5-450F-841F-584ABE6FE6C9}" srcOrd="0" destOrd="0" presId="urn:microsoft.com/office/officeart/2005/8/layout/pyramid2"/>
    <dgm:cxn modelId="{184D7482-F626-4E5F-AEE5-E72C696AA901}" type="presParOf" srcId="{B0705B0A-3192-422B-B84D-E711938B488C}" destId="{483BABC7-53DB-47C8-9B41-5C790D595B27}" srcOrd="1" destOrd="0" presId="urn:microsoft.com/office/officeart/2005/8/layout/pyramid2"/>
    <dgm:cxn modelId="{A4FF7B47-DABA-4AC2-A3DE-74A3E565FD3F}" type="presParOf" srcId="{B0705B0A-3192-422B-B84D-E711938B488C}" destId="{3C146AA1-5D7F-4A3B-A4B7-2521BB2D4813}" srcOrd="2" destOrd="0" presId="urn:microsoft.com/office/officeart/2005/8/layout/pyramid2"/>
    <dgm:cxn modelId="{F3663F17-B69F-4AD7-A903-27DBA1AAB26F}" type="presParOf" srcId="{B0705B0A-3192-422B-B84D-E711938B488C}" destId="{64C7E43E-7B6F-4035-992E-DBE3A8EC6F86}" srcOrd="3" destOrd="0" presId="urn:microsoft.com/office/officeart/2005/8/layout/pyramid2"/>
    <dgm:cxn modelId="{DC1C2A87-BE58-4313-9D6C-626718CA0B82}" type="presParOf" srcId="{B0705B0A-3192-422B-B84D-E711938B488C}" destId="{853FE056-D0D6-45DB-B67E-03396B33027E}" srcOrd="4" destOrd="0" presId="urn:microsoft.com/office/officeart/2005/8/layout/pyramid2"/>
    <dgm:cxn modelId="{5C1B8CEC-B99C-41FA-88BB-A9B02616E0B0}" type="presParOf" srcId="{B0705B0A-3192-422B-B84D-E711938B488C}" destId="{D67E184F-A123-4AD4-BBDD-19E6608ACADD}" srcOrd="5" destOrd="0" presId="urn:microsoft.com/office/officeart/2005/8/layout/pyramid2"/>
    <dgm:cxn modelId="{79B15A5A-AA6A-4488-87AD-22670C434AF8}" type="presParOf" srcId="{B0705B0A-3192-422B-B84D-E711938B488C}" destId="{79D69DA7-9F63-4B82-9100-F5453AEFB7AB}" srcOrd="6" destOrd="0" presId="urn:microsoft.com/office/officeart/2005/8/layout/pyramid2"/>
    <dgm:cxn modelId="{F7A3DA42-74F1-47FE-BE20-4FA7745642A9}" type="presParOf" srcId="{B0705B0A-3192-422B-B84D-E711938B488C}" destId="{5C1BE7AB-5A36-4A58-9C8F-0C201B97E474}" srcOrd="7" destOrd="0" presId="urn:microsoft.com/office/officeart/2005/8/layout/pyramid2"/>
    <dgm:cxn modelId="{67CFBABB-A89B-47AA-8359-F55340978CCF}" type="presParOf" srcId="{B0705B0A-3192-422B-B84D-E711938B488C}" destId="{1DAE7BC1-0D48-42FE-AEE1-E12FCD43F7F2}" srcOrd="8" destOrd="0" presId="urn:microsoft.com/office/officeart/2005/8/layout/pyramid2"/>
    <dgm:cxn modelId="{9BDB49C7-62EC-457A-ABD7-0173C0A9922A}" type="presParOf" srcId="{B0705B0A-3192-422B-B84D-E711938B488C}" destId="{8F287BA7-7051-41EE-8B50-B8DCB7A389FF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22457-49EA-4BFA-B819-18E55DD5AF66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DAC838-4210-4E58-BB4F-378EBFD4A4FB}">
      <dgm:prSet/>
      <dgm:spPr/>
      <dgm:t>
        <a:bodyPr/>
        <a:lstStyle/>
        <a:p>
          <a:pPr rtl="0"/>
          <a:r>
            <a:rPr lang="ru-RU" dirty="0" smtClean="0"/>
            <a:t>Увеличение и реализация инновационного потенциала НКО </a:t>
          </a:r>
          <a:endParaRPr lang="ru-RU" dirty="0"/>
        </a:p>
      </dgm:t>
    </dgm:pt>
    <dgm:pt modelId="{19192642-05F2-4114-97DB-718DA755BA54}" type="parTrans" cxnId="{F301E7F5-18DB-4705-B600-F3A980AD9689}">
      <dgm:prSet/>
      <dgm:spPr/>
      <dgm:t>
        <a:bodyPr/>
        <a:lstStyle/>
        <a:p>
          <a:endParaRPr lang="ru-RU"/>
        </a:p>
      </dgm:t>
    </dgm:pt>
    <dgm:pt modelId="{F62A0ED6-490C-4CEA-8780-CD4A6FBBD4C2}" type="sibTrans" cxnId="{F301E7F5-18DB-4705-B600-F3A980AD9689}">
      <dgm:prSet/>
      <dgm:spPr/>
      <dgm:t>
        <a:bodyPr/>
        <a:lstStyle/>
        <a:p>
          <a:endParaRPr lang="ru-RU"/>
        </a:p>
      </dgm:t>
    </dgm:pt>
    <dgm:pt modelId="{EE6976D2-F1D0-4EDD-81BC-B5995AF33BC9}">
      <dgm:prSet/>
      <dgm:spPr/>
      <dgm:t>
        <a:bodyPr/>
        <a:lstStyle/>
        <a:p>
          <a:pPr rtl="0"/>
          <a:r>
            <a:rPr lang="ru-RU" dirty="0" smtClean="0"/>
            <a:t>Новая роль НКО –как драйверов изменений</a:t>
          </a:r>
          <a:endParaRPr lang="ru-RU" dirty="0"/>
        </a:p>
      </dgm:t>
    </dgm:pt>
    <dgm:pt modelId="{EFE28248-5541-4663-B4DC-611F6606E7B8}" type="parTrans" cxnId="{F81FD56F-793C-4EF7-959B-18D1F4F444D5}">
      <dgm:prSet/>
      <dgm:spPr/>
      <dgm:t>
        <a:bodyPr/>
        <a:lstStyle/>
        <a:p>
          <a:endParaRPr lang="ru-RU"/>
        </a:p>
      </dgm:t>
    </dgm:pt>
    <dgm:pt modelId="{DF3E7FD0-9C38-4537-8CB5-79D04E65A72B}" type="sibTrans" cxnId="{F81FD56F-793C-4EF7-959B-18D1F4F444D5}">
      <dgm:prSet/>
      <dgm:spPr/>
      <dgm:t>
        <a:bodyPr/>
        <a:lstStyle/>
        <a:p>
          <a:endParaRPr lang="ru-RU"/>
        </a:p>
      </dgm:t>
    </dgm:pt>
    <dgm:pt modelId="{EA92590F-9482-4AD2-9A98-BCDC2D1339BB}">
      <dgm:prSet/>
      <dgm:spPr/>
      <dgm:t>
        <a:bodyPr/>
        <a:lstStyle/>
        <a:p>
          <a:pPr rtl="0"/>
          <a:r>
            <a:rPr lang="ru-RU" dirty="0" smtClean="0"/>
            <a:t>НКО -поставщики услуг </a:t>
          </a:r>
          <a:endParaRPr lang="ru-RU" dirty="0"/>
        </a:p>
      </dgm:t>
    </dgm:pt>
    <dgm:pt modelId="{E9A908EE-9643-4BB4-889D-13F61717060F}" type="parTrans" cxnId="{96F3C9FA-1A3D-4931-9BC1-2051D1AEDBF5}">
      <dgm:prSet/>
      <dgm:spPr/>
      <dgm:t>
        <a:bodyPr/>
        <a:lstStyle/>
        <a:p>
          <a:endParaRPr lang="ru-RU"/>
        </a:p>
      </dgm:t>
    </dgm:pt>
    <dgm:pt modelId="{D939DAA4-E411-459E-BE1D-94DDA0586499}" type="sibTrans" cxnId="{96F3C9FA-1A3D-4931-9BC1-2051D1AEDBF5}">
      <dgm:prSet/>
      <dgm:spPr/>
      <dgm:t>
        <a:bodyPr/>
        <a:lstStyle/>
        <a:p>
          <a:endParaRPr lang="ru-RU"/>
        </a:p>
      </dgm:t>
    </dgm:pt>
    <dgm:pt modelId="{899AEEE8-A02C-429C-8BF9-72BA63D03A57}">
      <dgm:prSet/>
      <dgm:spPr/>
      <dgm:t>
        <a:bodyPr/>
        <a:lstStyle/>
        <a:p>
          <a:pPr rtl="0"/>
          <a:r>
            <a:rPr lang="ru-RU" dirty="0" smtClean="0"/>
            <a:t>Уход от призыва дополнительных «бойцов» без изменения сути деятельности в отрасли</a:t>
          </a:r>
          <a:endParaRPr lang="ru-RU" dirty="0"/>
        </a:p>
      </dgm:t>
    </dgm:pt>
    <dgm:pt modelId="{C930276C-2987-4177-9CB8-E47BCFFC6C88}" type="parTrans" cxnId="{16746219-ACFD-4024-B37A-473D96D6DF66}">
      <dgm:prSet/>
      <dgm:spPr/>
      <dgm:t>
        <a:bodyPr/>
        <a:lstStyle/>
        <a:p>
          <a:endParaRPr lang="ru-RU"/>
        </a:p>
      </dgm:t>
    </dgm:pt>
    <dgm:pt modelId="{964D8557-51C3-4ABD-8E59-3CA8040B8DD8}" type="sibTrans" cxnId="{16746219-ACFD-4024-B37A-473D96D6DF66}">
      <dgm:prSet/>
      <dgm:spPr/>
      <dgm:t>
        <a:bodyPr/>
        <a:lstStyle/>
        <a:p>
          <a:endParaRPr lang="ru-RU"/>
        </a:p>
      </dgm:t>
    </dgm:pt>
    <dgm:pt modelId="{4D6A7328-2392-4656-9553-B47B19FBD6CB}">
      <dgm:prSet/>
      <dgm:spPr/>
      <dgm:t>
        <a:bodyPr/>
        <a:lstStyle/>
        <a:p>
          <a:pPr rtl="0"/>
          <a:r>
            <a:rPr lang="ru-RU" dirty="0" smtClean="0"/>
            <a:t>В отношение НКО –ИОПУ</a:t>
          </a:r>
          <a:endParaRPr lang="ru-RU" dirty="0"/>
        </a:p>
      </dgm:t>
    </dgm:pt>
    <dgm:pt modelId="{07323610-5FF3-4CD8-8341-0C9F17092C1C}" type="parTrans" cxnId="{B504A85A-A2C0-4D97-A6E2-28CCC6005BC4}">
      <dgm:prSet/>
      <dgm:spPr/>
      <dgm:t>
        <a:bodyPr/>
        <a:lstStyle/>
        <a:p>
          <a:endParaRPr lang="ru-RU"/>
        </a:p>
      </dgm:t>
    </dgm:pt>
    <dgm:pt modelId="{4BB08366-5A98-4C2B-B6EC-F8ED144C568D}" type="sibTrans" cxnId="{B504A85A-A2C0-4D97-A6E2-28CCC6005BC4}">
      <dgm:prSet/>
      <dgm:spPr/>
      <dgm:t>
        <a:bodyPr/>
        <a:lstStyle/>
        <a:p>
          <a:endParaRPr lang="ru-RU"/>
        </a:p>
      </dgm:t>
    </dgm:pt>
    <dgm:pt modelId="{D219F2FE-5486-43AF-88A2-9C5C8B0A6670}">
      <dgm:prSet/>
      <dgm:spPr/>
      <dgm:t>
        <a:bodyPr/>
        <a:lstStyle/>
        <a:p>
          <a:pPr rtl="0"/>
          <a:r>
            <a:rPr lang="ru-RU" dirty="0" smtClean="0"/>
            <a:t>Замена краткосрочных стимулов -на мотивацию длинного и устойчивого результата</a:t>
          </a:r>
          <a:endParaRPr lang="ru-RU" dirty="0"/>
        </a:p>
      </dgm:t>
    </dgm:pt>
    <dgm:pt modelId="{223A19A8-C89A-40FD-803B-2659513AE958}" type="parTrans" cxnId="{04A28622-678B-4F18-A387-50C28C4408CB}">
      <dgm:prSet/>
      <dgm:spPr/>
      <dgm:t>
        <a:bodyPr/>
        <a:lstStyle/>
        <a:p>
          <a:endParaRPr lang="ru-RU"/>
        </a:p>
      </dgm:t>
    </dgm:pt>
    <dgm:pt modelId="{BD41E580-9EC1-46C0-8D13-5ED697649DBC}" type="sibTrans" cxnId="{04A28622-678B-4F18-A387-50C28C4408CB}">
      <dgm:prSet/>
      <dgm:spPr/>
      <dgm:t>
        <a:bodyPr/>
        <a:lstStyle/>
        <a:p>
          <a:endParaRPr lang="ru-RU"/>
        </a:p>
      </dgm:t>
    </dgm:pt>
    <dgm:pt modelId="{714A4465-9B06-4CE6-A9ED-EFC73FD5F6B5}">
      <dgm:prSet/>
      <dgm:spPr/>
      <dgm:t>
        <a:bodyPr/>
        <a:lstStyle/>
        <a:p>
          <a:pPr rtl="0"/>
          <a:r>
            <a:rPr lang="ru-RU" dirty="0" smtClean="0"/>
            <a:t>Опора на проектное </a:t>
          </a:r>
          <a:r>
            <a:rPr lang="ru-RU" dirty="0" err="1" smtClean="0"/>
            <a:t>со-управление</a:t>
          </a:r>
          <a:r>
            <a:rPr lang="ru-RU" dirty="0" smtClean="0"/>
            <a:t> изменениями в социальной сфере</a:t>
          </a:r>
          <a:endParaRPr lang="ru-RU" dirty="0"/>
        </a:p>
      </dgm:t>
    </dgm:pt>
    <dgm:pt modelId="{6F26E1AD-A855-4302-8603-CFF92BABCA8E}" type="parTrans" cxnId="{F404F4F7-B12D-43DC-A2A9-440E8E7728F3}">
      <dgm:prSet/>
      <dgm:spPr/>
      <dgm:t>
        <a:bodyPr/>
        <a:lstStyle/>
        <a:p>
          <a:endParaRPr lang="ru-RU"/>
        </a:p>
      </dgm:t>
    </dgm:pt>
    <dgm:pt modelId="{7123134C-9CB6-4075-8FE8-63251BED781C}" type="sibTrans" cxnId="{F404F4F7-B12D-43DC-A2A9-440E8E7728F3}">
      <dgm:prSet/>
      <dgm:spPr/>
      <dgm:t>
        <a:bodyPr/>
        <a:lstStyle/>
        <a:p>
          <a:endParaRPr lang="ru-RU"/>
        </a:p>
      </dgm:t>
    </dgm:pt>
    <dgm:pt modelId="{0DB44697-1312-4177-9B9C-A4010A08ADE7}">
      <dgm:prSet/>
      <dgm:spPr/>
      <dgm:t>
        <a:bodyPr/>
        <a:lstStyle/>
        <a:p>
          <a:pPr rtl="0"/>
          <a:r>
            <a:rPr lang="ru-RU" dirty="0" smtClean="0"/>
            <a:t>Повышение </a:t>
          </a:r>
          <a:r>
            <a:rPr lang="ru-RU" dirty="0" err="1" smtClean="0"/>
            <a:t>модеринизационной</a:t>
          </a:r>
          <a:r>
            <a:rPr lang="ru-RU" smtClean="0"/>
            <a:t> грамотности </a:t>
          </a:r>
          <a:r>
            <a:rPr lang="ru-RU" dirty="0" smtClean="0"/>
            <a:t>НКО: не только адвокаты проблем, но и носители решений. </a:t>
          </a:r>
          <a:endParaRPr lang="ru-RU" dirty="0"/>
        </a:p>
      </dgm:t>
    </dgm:pt>
    <dgm:pt modelId="{DD974A48-72A3-4FB7-AAEE-479F57316878}" type="parTrans" cxnId="{0D581C2E-61BA-42BA-9830-D9C9AFF5F334}">
      <dgm:prSet/>
      <dgm:spPr/>
      <dgm:t>
        <a:bodyPr/>
        <a:lstStyle/>
        <a:p>
          <a:endParaRPr lang="ru-RU"/>
        </a:p>
      </dgm:t>
    </dgm:pt>
    <dgm:pt modelId="{2129F6D6-A714-4981-A02C-81882EEB68C6}" type="sibTrans" cxnId="{0D581C2E-61BA-42BA-9830-D9C9AFF5F334}">
      <dgm:prSet/>
      <dgm:spPr/>
      <dgm:t>
        <a:bodyPr/>
        <a:lstStyle/>
        <a:p>
          <a:endParaRPr lang="ru-RU"/>
        </a:p>
      </dgm:t>
    </dgm:pt>
    <dgm:pt modelId="{E7CCDA8A-13D9-43D6-9BEC-F7CC79883A7E}">
      <dgm:prSet/>
      <dgm:spPr/>
      <dgm:t>
        <a:bodyPr/>
        <a:lstStyle/>
        <a:p>
          <a:pPr rtl="0"/>
          <a:r>
            <a:rPr lang="ru-RU" dirty="0" smtClean="0"/>
            <a:t>Качество жизни людей в «шаговой доступности»</a:t>
          </a:r>
          <a:endParaRPr lang="ru-RU" dirty="0"/>
        </a:p>
      </dgm:t>
    </dgm:pt>
    <dgm:pt modelId="{BDDCE5BB-EEC9-49D3-A32B-308F219DAAB9}" type="parTrans" cxnId="{CA54F017-0827-414A-94D6-D8A116136A7D}">
      <dgm:prSet/>
      <dgm:spPr/>
      <dgm:t>
        <a:bodyPr/>
        <a:lstStyle/>
        <a:p>
          <a:endParaRPr lang="ru-RU"/>
        </a:p>
      </dgm:t>
    </dgm:pt>
    <dgm:pt modelId="{3FC3768F-436C-41B0-A21A-FA69CD8D85EB}" type="sibTrans" cxnId="{CA54F017-0827-414A-94D6-D8A116136A7D}">
      <dgm:prSet/>
      <dgm:spPr/>
      <dgm:t>
        <a:bodyPr/>
        <a:lstStyle/>
        <a:p>
          <a:endParaRPr lang="ru-RU"/>
        </a:p>
      </dgm:t>
    </dgm:pt>
    <dgm:pt modelId="{2B0694A2-B83A-49A3-BB77-9624A4201951}">
      <dgm:prSet/>
      <dgm:spPr/>
      <dgm:t>
        <a:bodyPr/>
        <a:lstStyle/>
        <a:p>
          <a:pPr rtl="0"/>
          <a:r>
            <a:rPr lang="ru-RU" dirty="0" smtClean="0"/>
            <a:t>Влияние НКО на триаду государство-рынок-семья; перезагрузка ТОС и организаций местных сообществ</a:t>
          </a:r>
          <a:endParaRPr lang="ru-RU" dirty="0"/>
        </a:p>
      </dgm:t>
    </dgm:pt>
    <dgm:pt modelId="{6ADC1D78-D827-437B-AA3A-55CA00A9B531}" type="parTrans" cxnId="{BD9F489D-8FF8-402C-9BF5-AFAD8872D8B9}">
      <dgm:prSet/>
      <dgm:spPr/>
      <dgm:t>
        <a:bodyPr/>
        <a:lstStyle/>
        <a:p>
          <a:endParaRPr lang="ru-RU"/>
        </a:p>
      </dgm:t>
    </dgm:pt>
    <dgm:pt modelId="{DE274636-1A6F-436A-80B9-AF5F889D25EC}" type="sibTrans" cxnId="{BD9F489D-8FF8-402C-9BF5-AFAD8872D8B9}">
      <dgm:prSet/>
      <dgm:spPr/>
      <dgm:t>
        <a:bodyPr/>
        <a:lstStyle/>
        <a:p>
          <a:endParaRPr lang="ru-RU"/>
        </a:p>
      </dgm:t>
    </dgm:pt>
    <dgm:pt modelId="{FA5F7B64-19D3-4B41-B18A-63663087AF92}" type="pres">
      <dgm:prSet presAssocID="{B0022457-49EA-4BFA-B819-18E55DD5AF6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ADC526-7AAE-4851-A818-FCBEC84D88D7}" type="pres">
      <dgm:prSet presAssocID="{40DAC838-4210-4E58-BB4F-378EBFD4A4FB}" presName="horFlow" presStyleCnt="0"/>
      <dgm:spPr/>
    </dgm:pt>
    <dgm:pt modelId="{2D7A5E13-CBDE-4CD7-AF92-136A011181C1}" type="pres">
      <dgm:prSet presAssocID="{40DAC838-4210-4E58-BB4F-378EBFD4A4FB}" presName="bigChev" presStyleLbl="node1" presStyleIdx="0" presStyleCnt="5" custLinFactNeighborX="4707" custLinFactNeighborY="-8465"/>
      <dgm:spPr/>
      <dgm:t>
        <a:bodyPr/>
        <a:lstStyle/>
        <a:p>
          <a:endParaRPr lang="ru-RU"/>
        </a:p>
      </dgm:t>
    </dgm:pt>
    <dgm:pt modelId="{FBA026BE-09CF-489B-8A6B-E952A6407CEF}" type="pres">
      <dgm:prSet presAssocID="{EFE28248-5541-4663-B4DC-611F6606E7B8}" presName="parTrans" presStyleCnt="0"/>
      <dgm:spPr/>
    </dgm:pt>
    <dgm:pt modelId="{17016080-8802-4A6E-8ED9-A5FD7045F4AE}" type="pres">
      <dgm:prSet presAssocID="{EE6976D2-F1D0-4EDD-81BC-B5995AF33BC9}" presName="node" presStyleLbl="alignAccFollowNode1" presStyleIdx="0" presStyleCnt="5" custScaleX="29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89A19-CDD3-4538-A6FA-E629F2F9F0BB}" type="pres">
      <dgm:prSet presAssocID="{40DAC838-4210-4E58-BB4F-378EBFD4A4FB}" presName="vSp" presStyleCnt="0"/>
      <dgm:spPr/>
    </dgm:pt>
    <dgm:pt modelId="{6145B341-ED7D-4FDC-8E56-120C04286FEC}" type="pres">
      <dgm:prSet presAssocID="{EA92590F-9482-4AD2-9A98-BCDC2D1339BB}" presName="horFlow" presStyleCnt="0"/>
      <dgm:spPr/>
    </dgm:pt>
    <dgm:pt modelId="{C2354C23-C921-4D6A-9848-72DD47B12EAE}" type="pres">
      <dgm:prSet presAssocID="{EA92590F-9482-4AD2-9A98-BCDC2D1339BB}" presName="bigChev" presStyleLbl="node1" presStyleIdx="1" presStyleCnt="5" custLinFactNeighborX="4707" custLinFactNeighborY="-8465"/>
      <dgm:spPr/>
      <dgm:t>
        <a:bodyPr/>
        <a:lstStyle/>
        <a:p>
          <a:endParaRPr lang="ru-RU"/>
        </a:p>
      </dgm:t>
    </dgm:pt>
    <dgm:pt modelId="{195ABBA0-136E-4403-B4AF-19F48A11B646}" type="pres">
      <dgm:prSet presAssocID="{C930276C-2987-4177-9CB8-E47BCFFC6C88}" presName="parTrans" presStyleCnt="0"/>
      <dgm:spPr/>
    </dgm:pt>
    <dgm:pt modelId="{D7EC336D-A244-47AB-BFA7-4C63D0E740A2}" type="pres">
      <dgm:prSet presAssocID="{899AEEE8-A02C-429C-8BF9-72BA63D03A57}" presName="node" presStyleLbl="alignAccFollowNode1" presStyleIdx="1" presStyleCnt="5" custScaleX="29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89925-C217-422B-A2EC-B712CE4F37F8}" type="pres">
      <dgm:prSet presAssocID="{EA92590F-9482-4AD2-9A98-BCDC2D1339BB}" presName="vSp" presStyleCnt="0"/>
      <dgm:spPr/>
    </dgm:pt>
    <dgm:pt modelId="{D31E0142-C646-461D-8B84-2D8B48280A35}" type="pres">
      <dgm:prSet presAssocID="{4D6A7328-2392-4656-9553-B47B19FBD6CB}" presName="horFlow" presStyleCnt="0"/>
      <dgm:spPr/>
    </dgm:pt>
    <dgm:pt modelId="{BF823393-8DC6-4AB4-BBB6-B0E62DCD3A1E}" type="pres">
      <dgm:prSet presAssocID="{4D6A7328-2392-4656-9553-B47B19FBD6CB}" presName="bigChev" presStyleLbl="node1" presStyleIdx="2" presStyleCnt="5" custLinFactNeighborY="-8465"/>
      <dgm:spPr/>
      <dgm:t>
        <a:bodyPr/>
        <a:lstStyle/>
        <a:p>
          <a:endParaRPr lang="ru-RU"/>
        </a:p>
      </dgm:t>
    </dgm:pt>
    <dgm:pt modelId="{E243458B-EF14-4689-AE4E-742EBB0A0B2F}" type="pres">
      <dgm:prSet presAssocID="{223A19A8-C89A-40FD-803B-2659513AE958}" presName="parTrans" presStyleCnt="0"/>
      <dgm:spPr/>
    </dgm:pt>
    <dgm:pt modelId="{F983AB51-F815-44C7-97C3-8C4C65CD170E}" type="pres">
      <dgm:prSet presAssocID="{D219F2FE-5486-43AF-88A2-9C5C8B0A6670}" presName="node" presStyleLbl="alignAccFollowNode1" presStyleIdx="2" presStyleCnt="5" custScaleX="29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E1864-FEEF-4A12-9FB0-59BC588BE886}" type="pres">
      <dgm:prSet presAssocID="{4D6A7328-2392-4656-9553-B47B19FBD6CB}" presName="vSp" presStyleCnt="0"/>
      <dgm:spPr/>
    </dgm:pt>
    <dgm:pt modelId="{ACA4F8D8-ECC4-4B7C-B0EC-9EC878C16E17}" type="pres">
      <dgm:prSet presAssocID="{714A4465-9B06-4CE6-A9ED-EFC73FD5F6B5}" presName="horFlow" presStyleCnt="0"/>
      <dgm:spPr/>
    </dgm:pt>
    <dgm:pt modelId="{C5B7FBD4-4387-4B72-978E-E39CAD62226C}" type="pres">
      <dgm:prSet presAssocID="{714A4465-9B06-4CE6-A9ED-EFC73FD5F6B5}" presName="bigChev" presStyleLbl="node1" presStyleIdx="3" presStyleCnt="5"/>
      <dgm:spPr/>
      <dgm:t>
        <a:bodyPr/>
        <a:lstStyle/>
        <a:p>
          <a:endParaRPr lang="ru-RU"/>
        </a:p>
      </dgm:t>
    </dgm:pt>
    <dgm:pt modelId="{66991006-22D5-4E40-BE42-A7D4DEA2199F}" type="pres">
      <dgm:prSet presAssocID="{DD974A48-72A3-4FB7-AAEE-479F57316878}" presName="parTrans" presStyleCnt="0"/>
      <dgm:spPr/>
    </dgm:pt>
    <dgm:pt modelId="{B6462F62-D3CF-4462-9B68-3436D0A73208}" type="pres">
      <dgm:prSet presAssocID="{0DB44697-1312-4177-9B9C-A4010A08ADE7}" presName="node" presStyleLbl="alignAccFollowNode1" presStyleIdx="3" presStyleCnt="5" custScaleX="29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0EAED-DA74-4B40-953F-F540F291EAA6}" type="pres">
      <dgm:prSet presAssocID="{714A4465-9B06-4CE6-A9ED-EFC73FD5F6B5}" presName="vSp" presStyleCnt="0"/>
      <dgm:spPr/>
    </dgm:pt>
    <dgm:pt modelId="{8B2DB649-4A26-4052-934E-C4345E6DAC95}" type="pres">
      <dgm:prSet presAssocID="{E7CCDA8A-13D9-43D6-9BEC-F7CC79883A7E}" presName="horFlow" presStyleCnt="0"/>
      <dgm:spPr/>
    </dgm:pt>
    <dgm:pt modelId="{629BDD74-FF77-40BD-BF7D-594F5801F5FF}" type="pres">
      <dgm:prSet presAssocID="{E7CCDA8A-13D9-43D6-9BEC-F7CC79883A7E}" presName="bigChev" presStyleLbl="node1" presStyleIdx="4" presStyleCnt="5"/>
      <dgm:spPr/>
      <dgm:t>
        <a:bodyPr/>
        <a:lstStyle/>
        <a:p>
          <a:endParaRPr lang="ru-RU"/>
        </a:p>
      </dgm:t>
    </dgm:pt>
    <dgm:pt modelId="{6A0181B7-980C-42B8-8169-3B819FBF4A88}" type="pres">
      <dgm:prSet presAssocID="{6ADC1D78-D827-437B-AA3A-55CA00A9B531}" presName="parTrans" presStyleCnt="0"/>
      <dgm:spPr/>
    </dgm:pt>
    <dgm:pt modelId="{1C1AD36F-582B-463C-8A4A-FAE81191950E}" type="pres">
      <dgm:prSet presAssocID="{2B0694A2-B83A-49A3-BB77-9624A4201951}" presName="node" presStyleLbl="alignAccFollowNode1" presStyleIdx="4" presStyleCnt="5" custScaleX="29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0C7C4-1FCF-4938-B825-C0D9804A2A3E}" type="presOf" srcId="{899AEEE8-A02C-429C-8BF9-72BA63D03A57}" destId="{D7EC336D-A244-47AB-BFA7-4C63D0E740A2}" srcOrd="0" destOrd="0" presId="urn:microsoft.com/office/officeart/2005/8/layout/lProcess3"/>
    <dgm:cxn modelId="{16746219-ACFD-4024-B37A-473D96D6DF66}" srcId="{EA92590F-9482-4AD2-9A98-BCDC2D1339BB}" destId="{899AEEE8-A02C-429C-8BF9-72BA63D03A57}" srcOrd="0" destOrd="0" parTransId="{C930276C-2987-4177-9CB8-E47BCFFC6C88}" sibTransId="{964D8557-51C3-4ABD-8E59-3CA8040B8DD8}"/>
    <dgm:cxn modelId="{F81FD56F-793C-4EF7-959B-18D1F4F444D5}" srcId="{40DAC838-4210-4E58-BB4F-378EBFD4A4FB}" destId="{EE6976D2-F1D0-4EDD-81BC-B5995AF33BC9}" srcOrd="0" destOrd="0" parTransId="{EFE28248-5541-4663-B4DC-611F6606E7B8}" sibTransId="{DF3E7FD0-9C38-4537-8CB5-79D04E65A72B}"/>
    <dgm:cxn modelId="{5D342AEB-BE84-4099-87C5-C7932104E47B}" type="presOf" srcId="{EE6976D2-F1D0-4EDD-81BC-B5995AF33BC9}" destId="{17016080-8802-4A6E-8ED9-A5FD7045F4AE}" srcOrd="0" destOrd="0" presId="urn:microsoft.com/office/officeart/2005/8/layout/lProcess3"/>
    <dgm:cxn modelId="{04A28622-678B-4F18-A387-50C28C4408CB}" srcId="{4D6A7328-2392-4656-9553-B47B19FBD6CB}" destId="{D219F2FE-5486-43AF-88A2-9C5C8B0A6670}" srcOrd="0" destOrd="0" parTransId="{223A19A8-C89A-40FD-803B-2659513AE958}" sibTransId="{BD41E580-9EC1-46C0-8D13-5ED697649DBC}"/>
    <dgm:cxn modelId="{96F3C9FA-1A3D-4931-9BC1-2051D1AEDBF5}" srcId="{B0022457-49EA-4BFA-B819-18E55DD5AF66}" destId="{EA92590F-9482-4AD2-9A98-BCDC2D1339BB}" srcOrd="1" destOrd="0" parTransId="{E9A908EE-9643-4BB4-889D-13F61717060F}" sibTransId="{D939DAA4-E411-459E-BE1D-94DDA0586499}"/>
    <dgm:cxn modelId="{7431CBFC-4174-4F8F-BA88-B869DDDE1F0C}" type="presOf" srcId="{D219F2FE-5486-43AF-88A2-9C5C8B0A6670}" destId="{F983AB51-F815-44C7-97C3-8C4C65CD170E}" srcOrd="0" destOrd="0" presId="urn:microsoft.com/office/officeart/2005/8/layout/lProcess3"/>
    <dgm:cxn modelId="{AEB504FC-9380-41CE-AA92-95F7F8C2CFA4}" type="presOf" srcId="{B0022457-49EA-4BFA-B819-18E55DD5AF66}" destId="{FA5F7B64-19D3-4B41-B18A-63663087AF92}" srcOrd="0" destOrd="0" presId="urn:microsoft.com/office/officeart/2005/8/layout/lProcess3"/>
    <dgm:cxn modelId="{F404F4F7-B12D-43DC-A2A9-440E8E7728F3}" srcId="{B0022457-49EA-4BFA-B819-18E55DD5AF66}" destId="{714A4465-9B06-4CE6-A9ED-EFC73FD5F6B5}" srcOrd="3" destOrd="0" parTransId="{6F26E1AD-A855-4302-8603-CFF92BABCA8E}" sibTransId="{7123134C-9CB6-4075-8FE8-63251BED781C}"/>
    <dgm:cxn modelId="{B504A85A-A2C0-4D97-A6E2-28CCC6005BC4}" srcId="{B0022457-49EA-4BFA-B819-18E55DD5AF66}" destId="{4D6A7328-2392-4656-9553-B47B19FBD6CB}" srcOrd="2" destOrd="0" parTransId="{07323610-5FF3-4CD8-8341-0C9F17092C1C}" sibTransId="{4BB08366-5A98-4C2B-B6EC-F8ED144C568D}"/>
    <dgm:cxn modelId="{F301E7F5-18DB-4705-B600-F3A980AD9689}" srcId="{B0022457-49EA-4BFA-B819-18E55DD5AF66}" destId="{40DAC838-4210-4E58-BB4F-378EBFD4A4FB}" srcOrd="0" destOrd="0" parTransId="{19192642-05F2-4114-97DB-718DA755BA54}" sibTransId="{F62A0ED6-490C-4CEA-8780-CD4A6FBBD4C2}"/>
    <dgm:cxn modelId="{6E9B034F-8A7F-4595-BA28-22F0B3665629}" type="presOf" srcId="{4D6A7328-2392-4656-9553-B47B19FBD6CB}" destId="{BF823393-8DC6-4AB4-BBB6-B0E62DCD3A1E}" srcOrd="0" destOrd="0" presId="urn:microsoft.com/office/officeart/2005/8/layout/lProcess3"/>
    <dgm:cxn modelId="{0D581C2E-61BA-42BA-9830-D9C9AFF5F334}" srcId="{714A4465-9B06-4CE6-A9ED-EFC73FD5F6B5}" destId="{0DB44697-1312-4177-9B9C-A4010A08ADE7}" srcOrd="0" destOrd="0" parTransId="{DD974A48-72A3-4FB7-AAEE-479F57316878}" sibTransId="{2129F6D6-A714-4981-A02C-81882EEB68C6}"/>
    <dgm:cxn modelId="{5C1BA239-43F3-426A-87BE-8EBEC999E22A}" type="presOf" srcId="{0DB44697-1312-4177-9B9C-A4010A08ADE7}" destId="{B6462F62-D3CF-4462-9B68-3436D0A73208}" srcOrd="0" destOrd="0" presId="urn:microsoft.com/office/officeart/2005/8/layout/lProcess3"/>
    <dgm:cxn modelId="{CA54F017-0827-414A-94D6-D8A116136A7D}" srcId="{B0022457-49EA-4BFA-B819-18E55DD5AF66}" destId="{E7CCDA8A-13D9-43D6-9BEC-F7CC79883A7E}" srcOrd="4" destOrd="0" parTransId="{BDDCE5BB-EEC9-49D3-A32B-308F219DAAB9}" sibTransId="{3FC3768F-436C-41B0-A21A-FA69CD8D85EB}"/>
    <dgm:cxn modelId="{A92F0A21-42F6-4A9D-A46A-359370D8CECE}" type="presOf" srcId="{EA92590F-9482-4AD2-9A98-BCDC2D1339BB}" destId="{C2354C23-C921-4D6A-9848-72DD47B12EAE}" srcOrd="0" destOrd="0" presId="urn:microsoft.com/office/officeart/2005/8/layout/lProcess3"/>
    <dgm:cxn modelId="{F8E7F0D3-3590-415E-B1E7-98F1F703AA73}" type="presOf" srcId="{2B0694A2-B83A-49A3-BB77-9624A4201951}" destId="{1C1AD36F-582B-463C-8A4A-FAE81191950E}" srcOrd="0" destOrd="0" presId="urn:microsoft.com/office/officeart/2005/8/layout/lProcess3"/>
    <dgm:cxn modelId="{AA2DC8F7-72E4-4183-98F7-A185209F8DE6}" type="presOf" srcId="{714A4465-9B06-4CE6-A9ED-EFC73FD5F6B5}" destId="{C5B7FBD4-4387-4B72-978E-E39CAD62226C}" srcOrd="0" destOrd="0" presId="urn:microsoft.com/office/officeart/2005/8/layout/lProcess3"/>
    <dgm:cxn modelId="{D2391CFA-1DF0-4CEA-9389-A392985CC69A}" type="presOf" srcId="{E7CCDA8A-13D9-43D6-9BEC-F7CC79883A7E}" destId="{629BDD74-FF77-40BD-BF7D-594F5801F5FF}" srcOrd="0" destOrd="0" presId="urn:microsoft.com/office/officeart/2005/8/layout/lProcess3"/>
    <dgm:cxn modelId="{DFE8725C-30E9-45EE-BB46-6FE77C689AA4}" type="presOf" srcId="{40DAC838-4210-4E58-BB4F-378EBFD4A4FB}" destId="{2D7A5E13-CBDE-4CD7-AF92-136A011181C1}" srcOrd="0" destOrd="0" presId="urn:microsoft.com/office/officeart/2005/8/layout/lProcess3"/>
    <dgm:cxn modelId="{BD9F489D-8FF8-402C-9BF5-AFAD8872D8B9}" srcId="{E7CCDA8A-13D9-43D6-9BEC-F7CC79883A7E}" destId="{2B0694A2-B83A-49A3-BB77-9624A4201951}" srcOrd="0" destOrd="0" parTransId="{6ADC1D78-D827-437B-AA3A-55CA00A9B531}" sibTransId="{DE274636-1A6F-436A-80B9-AF5F889D25EC}"/>
    <dgm:cxn modelId="{14F285CD-8877-4EC8-BF1D-9E3D265D0F20}" type="presParOf" srcId="{FA5F7B64-19D3-4B41-B18A-63663087AF92}" destId="{61ADC526-7AAE-4851-A818-FCBEC84D88D7}" srcOrd="0" destOrd="0" presId="urn:microsoft.com/office/officeart/2005/8/layout/lProcess3"/>
    <dgm:cxn modelId="{C099597D-DD3C-42F3-B6C4-1355E4E359C2}" type="presParOf" srcId="{61ADC526-7AAE-4851-A818-FCBEC84D88D7}" destId="{2D7A5E13-CBDE-4CD7-AF92-136A011181C1}" srcOrd="0" destOrd="0" presId="urn:microsoft.com/office/officeart/2005/8/layout/lProcess3"/>
    <dgm:cxn modelId="{FDC63AEA-4E52-4090-8B9E-4BEF4CA0A97F}" type="presParOf" srcId="{61ADC526-7AAE-4851-A818-FCBEC84D88D7}" destId="{FBA026BE-09CF-489B-8A6B-E952A6407CEF}" srcOrd="1" destOrd="0" presId="urn:microsoft.com/office/officeart/2005/8/layout/lProcess3"/>
    <dgm:cxn modelId="{CFE1FD7B-8921-4C27-9342-45C1009DDF3A}" type="presParOf" srcId="{61ADC526-7AAE-4851-A818-FCBEC84D88D7}" destId="{17016080-8802-4A6E-8ED9-A5FD7045F4AE}" srcOrd="2" destOrd="0" presId="urn:microsoft.com/office/officeart/2005/8/layout/lProcess3"/>
    <dgm:cxn modelId="{2306A0E7-E700-434E-8EC1-84528273FC74}" type="presParOf" srcId="{FA5F7B64-19D3-4B41-B18A-63663087AF92}" destId="{0BE89A19-CDD3-4538-A6FA-E629F2F9F0BB}" srcOrd="1" destOrd="0" presId="urn:microsoft.com/office/officeart/2005/8/layout/lProcess3"/>
    <dgm:cxn modelId="{8216AB29-D877-466B-99BA-DE2AD0949B09}" type="presParOf" srcId="{FA5F7B64-19D3-4B41-B18A-63663087AF92}" destId="{6145B341-ED7D-4FDC-8E56-120C04286FEC}" srcOrd="2" destOrd="0" presId="urn:microsoft.com/office/officeart/2005/8/layout/lProcess3"/>
    <dgm:cxn modelId="{69D35836-A3E9-4EFF-9070-D81566119A6C}" type="presParOf" srcId="{6145B341-ED7D-4FDC-8E56-120C04286FEC}" destId="{C2354C23-C921-4D6A-9848-72DD47B12EAE}" srcOrd="0" destOrd="0" presId="urn:microsoft.com/office/officeart/2005/8/layout/lProcess3"/>
    <dgm:cxn modelId="{34855AE6-248A-4682-840E-18B8B5534AF1}" type="presParOf" srcId="{6145B341-ED7D-4FDC-8E56-120C04286FEC}" destId="{195ABBA0-136E-4403-B4AF-19F48A11B646}" srcOrd="1" destOrd="0" presId="urn:microsoft.com/office/officeart/2005/8/layout/lProcess3"/>
    <dgm:cxn modelId="{EAAE13B6-3E6E-4D52-8995-150D49DA3471}" type="presParOf" srcId="{6145B341-ED7D-4FDC-8E56-120C04286FEC}" destId="{D7EC336D-A244-47AB-BFA7-4C63D0E740A2}" srcOrd="2" destOrd="0" presId="urn:microsoft.com/office/officeart/2005/8/layout/lProcess3"/>
    <dgm:cxn modelId="{BE693319-0753-4400-A50C-A3FD7DE97457}" type="presParOf" srcId="{FA5F7B64-19D3-4B41-B18A-63663087AF92}" destId="{C2E89925-C217-422B-A2EC-B712CE4F37F8}" srcOrd="3" destOrd="0" presId="urn:microsoft.com/office/officeart/2005/8/layout/lProcess3"/>
    <dgm:cxn modelId="{EFE51025-4FF4-4557-A944-F770CE142740}" type="presParOf" srcId="{FA5F7B64-19D3-4B41-B18A-63663087AF92}" destId="{D31E0142-C646-461D-8B84-2D8B48280A35}" srcOrd="4" destOrd="0" presId="urn:microsoft.com/office/officeart/2005/8/layout/lProcess3"/>
    <dgm:cxn modelId="{27C88D58-BF57-404B-A8D9-9D3B0EA70FA2}" type="presParOf" srcId="{D31E0142-C646-461D-8B84-2D8B48280A35}" destId="{BF823393-8DC6-4AB4-BBB6-B0E62DCD3A1E}" srcOrd="0" destOrd="0" presId="urn:microsoft.com/office/officeart/2005/8/layout/lProcess3"/>
    <dgm:cxn modelId="{54E004CA-3A63-49B0-885B-CC82C36424AA}" type="presParOf" srcId="{D31E0142-C646-461D-8B84-2D8B48280A35}" destId="{E243458B-EF14-4689-AE4E-742EBB0A0B2F}" srcOrd="1" destOrd="0" presId="urn:microsoft.com/office/officeart/2005/8/layout/lProcess3"/>
    <dgm:cxn modelId="{14CE2785-913F-4829-BA9C-94ADB8C969CE}" type="presParOf" srcId="{D31E0142-C646-461D-8B84-2D8B48280A35}" destId="{F983AB51-F815-44C7-97C3-8C4C65CD170E}" srcOrd="2" destOrd="0" presId="urn:microsoft.com/office/officeart/2005/8/layout/lProcess3"/>
    <dgm:cxn modelId="{B9A6D06F-70DF-4F23-ADD5-1DAEB93521A0}" type="presParOf" srcId="{FA5F7B64-19D3-4B41-B18A-63663087AF92}" destId="{D3EE1864-FEEF-4A12-9FB0-59BC588BE886}" srcOrd="5" destOrd="0" presId="urn:microsoft.com/office/officeart/2005/8/layout/lProcess3"/>
    <dgm:cxn modelId="{38DD133F-88B6-4D6E-BE5A-FA4CDB2AE511}" type="presParOf" srcId="{FA5F7B64-19D3-4B41-B18A-63663087AF92}" destId="{ACA4F8D8-ECC4-4B7C-B0EC-9EC878C16E17}" srcOrd="6" destOrd="0" presId="urn:microsoft.com/office/officeart/2005/8/layout/lProcess3"/>
    <dgm:cxn modelId="{A8F583F2-8F46-490D-86A7-01F175F9389C}" type="presParOf" srcId="{ACA4F8D8-ECC4-4B7C-B0EC-9EC878C16E17}" destId="{C5B7FBD4-4387-4B72-978E-E39CAD62226C}" srcOrd="0" destOrd="0" presId="urn:microsoft.com/office/officeart/2005/8/layout/lProcess3"/>
    <dgm:cxn modelId="{6569ACCE-3D2A-4A4F-9A04-6503B6F9D363}" type="presParOf" srcId="{ACA4F8D8-ECC4-4B7C-B0EC-9EC878C16E17}" destId="{66991006-22D5-4E40-BE42-A7D4DEA2199F}" srcOrd="1" destOrd="0" presId="urn:microsoft.com/office/officeart/2005/8/layout/lProcess3"/>
    <dgm:cxn modelId="{657B1D11-1A66-4998-9B65-2AABE04EBA11}" type="presParOf" srcId="{ACA4F8D8-ECC4-4B7C-B0EC-9EC878C16E17}" destId="{B6462F62-D3CF-4462-9B68-3436D0A73208}" srcOrd="2" destOrd="0" presId="urn:microsoft.com/office/officeart/2005/8/layout/lProcess3"/>
    <dgm:cxn modelId="{C1DA6ABF-70E0-4464-ADF4-9A6CA71E77F8}" type="presParOf" srcId="{FA5F7B64-19D3-4B41-B18A-63663087AF92}" destId="{7860EAED-DA74-4B40-953F-F540F291EAA6}" srcOrd="7" destOrd="0" presId="urn:microsoft.com/office/officeart/2005/8/layout/lProcess3"/>
    <dgm:cxn modelId="{C51E2980-D082-431D-A608-4E7B97D3C29F}" type="presParOf" srcId="{FA5F7B64-19D3-4B41-B18A-63663087AF92}" destId="{8B2DB649-4A26-4052-934E-C4345E6DAC95}" srcOrd="8" destOrd="0" presId="urn:microsoft.com/office/officeart/2005/8/layout/lProcess3"/>
    <dgm:cxn modelId="{08D2CA3B-FB41-4D0E-92B0-7FF913D75EAE}" type="presParOf" srcId="{8B2DB649-4A26-4052-934E-C4345E6DAC95}" destId="{629BDD74-FF77-40BD-BF7D-594F5801F5FF}" srcOrd="0" destOrd="0" presId="urn:microsoft.com/office/officeart/2005/8/layout/lProcess3"/>
    <dgm:cxn modelId="{9373A31B-A6B2-4FEA-8AF9-DBCA2B0FA7B0}" type="presParOf" srcId="{8B2DB649-4A26-4052-934E-C4345E6DAC95}" destId="{6A0181B7-980C-42B8-8169-3B819FBF4A88}" srcOrd="1" destOrd="0" presId="urn:microsoft.com/office/officeart/2005/8/layout/lProcess3"/>
    <dgm:cxn modelId="{C41BBB23-F9C2-4809-9937-1BBE0EC0DBF4}" type="presParOf" srcId="{8B2DB649-4A26-4052-934E-C4345E6DAC95}" destId="{1C1AD36F-582B-463C-8A4A-FAE81191950E}" srcOrd="2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80A848-5E70-469A-BFEF-0D1EE189B471}" type="doc">
      <dgm:prSet loTypeId="urn:microsoft.com/office/officeart/2005/8/layout/vProcess5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CDEDB58-6C2E-4D8E-8F95-FAF5F67DBB45}">
      <dgm:prSet custT="1"/>
      <dgm:spPr/>
      <dgm:t>
        <a:bodyPr/>
        <a:lstStyle/>
        <a:p>
          <a:r>
            <a:rPr lang="ru-RU" sz="1800" b="0" i="0" dirty="0" smtClean="0"/>
            <a:t>Работа со своими группами  как фактически </a:t>
          </a:r>
          <a:r>
            <a:rPr lang="ru-RU" sz="1800" b="1" i="0" dirty="0" smtClean="0"/>
            <a:t>клиентский менеджер </a:t>
          </a:r>
          <a:r>
            <a:rPr lang="ru-RU" sz="1800" b="0" i="0" dirty="0" smtClean="0"/>
            <a:t> (под конкретный случай и поперек ведомственных разделов). Активная работа  по «принуждению» к  координации  деятельности всех отраслей, государственных, бизнес -   и  некоммерческих  организаций</a:t>
          </a:r>
          <a:endParaRPr lang="ru-RU" sz="1800" dirty="0"/>
        </a:p>
      </dgm:t>
    </dgm:pt>
    <dgm:pt modelId="{C0A4C698-8D9E-4F71-836C-9BF992DEC5B0}" type="parTrans" cxnId="{9B798616-F511-48AE-B14A-56C9A4F96C62}">
      <dgm:prSet/>
      <dgm:spPr/>
      <dgm:t>
        <a:bodyPr/>
        <a:lstStyle/>
        <a:p>
          <a:endParaRPr lang="ru-RU"/>
        </a:p>
      </dgm:t>
    </dgm:pt>
    <dgm:pt modelId="{9880AE07-8F1F-4798-B5DD-499580AC670D}" type="sibTrans" cxnId="{9B798616-F511-48AE-B14A-56C9A4F96C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A3C61E9-7C2A-45B4-AB10-B6DEA9CBAA53}">
      <dgm:prSet custT="1"/>
      <dgm:spPr/>
      <dgm:t>
        <a:bodyPr/>
        <a:lstStyle/>
        <a:p>
          <a:r>
            <a:rPr lang="ru-RU" sz="1800" b="0" i="0" dirty="0" smtClean="0"/>
            <a:t>Простые и удобные каналы для целевых групп – возможность создать связь живой системы с автоматизированной </a:t>
          </a:r>
          <a:endParaRPr lang="ru-RU" sz="1800" dirty="0"/>
        </a:p>
      </dgm:t>
    </dgm:pt>
    <dgm:pt modelId="{AA20FACE-5FB9-4B2E-91B1-E421338B25BF}" type="parTrans" cxnId="{B73E05E2-DC69-47DE-831A-32D4280F6A15}">
      <dgm:prSet/>
      <dgm:spPr/>
      <dgm:t>
        <a:bodyPr/>
        <a:lstStyle/>
        <a:p>
          <a:endParaRPr lang="ru-RU"/>
        </a:p>
      </dgm:t>
    </dgm:pt>
    <dgm:pt modelId="{20B2C8A3-F29E-46A0-8CB8-E8E23786F314}" type="sibTrans" cxnId="{B73E05E2-DC69-47DE-831A-32D4280F6A15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F80BD5B-5079-4BFC-8438-76A1D3A1EE4A}">
      <dgm:prSet custT="1"/>
      <dgm:spPr/>
      <dgm:t>
        <a:bodyPr/>
        <a:lstStyle/>
        <a:p>
          <a:r>
            <a:rPr lang="ru-RU" sz="1800" b="0" i="0" dirty="0" smtClean="0"/>
            <a:t>«Достаточно сказать один раз» – распределение информации по сети собственных контактов</a:t>
          </a:r>
          <a:endParaRPr lang="ru-RU" sz="1800" b="0" i="0" dirty="0"/>
        </a:p>
      </dgm:t>
    </dgm:pt>
    <dgm:pt modelId="{8777BBE5-87A5-4EF2-9685-0F2344A05A35}" type="parTrans" cxnId="{8FA330E9-68D7-4304-AB44-558A1E28855F}">
      <dgm:prSet/>
      <dgm:spPr/>
      <dgm:t>
        <a:bodyPr/>
        <a:lstStyle/>
        <a:p>
          <a:endParaRPr lang="ru-RU"/>
        </a:p>
      </dgm:t>
    </dgm:pt>
    <dgm:pt modelId="{81F38143-70D4-4EBF-BD0D-9624FDEA6787}" type="sibTrans" cxnId="{8FA330E9-68D7-4304-AB44-558A1E28855F}">
      <dgm:prSet/>
      <dgm:spPr/>
      <dgm:t>
        <a:bodyPr/>
        <a:lstStyle/>
        <a:p>
          <a:endParaRPr lang="ru-RU"/>
        </a:p>
      </dgm:t>
    </dgm:pt>
    <dgm:pt modelId="{CF399177-F399-4063-92D8-967842EBDEF2}" type="pres">
      <dgm:prSet presAssocID="{2F80A848-5E70-469A-BFEF-0D1EE189B4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97CA4-7EE7-4311-B634-A84C3DA34F07}" type="pres">
      <dgm:prSet presAssocID="{2F80A848-5E70-469A-BFEF-0D1EE189B471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9E5A233-5515-48A1-B798-1205F6ECEFAD}" type="pres">
      <dgm:prSet presAssocID="{2F80A848-5E70-469A-BFEF-0D1EE189B471}" presName="ThreeNodes_1" presStyleLbl="node1" presStyleIdx="0" presStyleCnt="3" custScaleY="118182" custLinFactNeighborX="-1993" custLinFactNeighborY="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36CBB-0237-402F-8FB2-7436FD0AEEFB}" type="pres">
      <dgm:prSet presAssocID="{2F80A848-5E70-469A-BFEF-0D1EE189B4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C1AE6-91F0-4F02-85E1-5B45444126DF}" type="pres">
      <dgm:prSet presAssocID="{2F80A848-5E70-469A-BFEF-0D1EE189B4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FD282-A0D7-415E-8147-8CDF1B35A9C1}" type="pres">
      <dgm:prSet presAssocID="{2F80A848-5E70-469A-BFEF-0D1EE189B4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34F90-3B46-44BA-B184-8D7021BFA022}" type="pres">
      <dgm:prSet presAssocID="{2F80A848-5E70-469A-BFEF-0D1EE189B4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902A1-FE9C-47A7-9EA7-FC563B4AEB7F}" type="pres">
      <dgm:prSet presAssocID="{2F80A848-5E70-469A-BFEF-0D1EE189B4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CF08A-E174-436C-89EA-C1E22BB625BD}" type="pres">
      <dgm:prSet presAssocID="{2F80A848-5E70-469A-BFEF-0D1EE189B4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737BB-264F-4E98-ABAC-598D56BF6DB5}" type="pres">
      <dgm:prSet presAssocID="{2F80A848-5E70-469A-BFEF-0D1EE189B4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34CD2-F99C-438C-BEC7-5DE3500C945E}" type="presOf" srcId="{BA3C61E9-7C2A-45B4-AB10-B6DEA9CBAA53}" destId="{8DF36CBB-0237-402F-8FB2-7436FD0AEEFB}" srcOrd="0" destOrd="0" presId="urn:microsoft.com/office/officeart/2005/8/layout/vProcess5"/>
    <dgm:cxn modelId="{AE2624D4-F097-4089-9A08-ADAAECDC1A82}" type="presOf" srcId="{7F80BD5B-5079-4BFC-8438-76A1D3A1EE4A}" destId="{FE9C1AE6-91F0-4F02-85E1-5B45444126DF}" srcOrd="0" destOrd="0" presId="urn:microsoft.com/office/officeart/2005/8/layout/vProcess5"/>
    <dgm:cxn modelId="{8FA330E9-68D7-4304-AB44-558A1E28855F}" srcId="{2F80A848-5E70-469A-BFEF-0D1EE189B471}" destId="{7F80BD5B-5079-4BFC-8438-76A1D3A1EE4A}" srcOrd="2" destOrd="0" parTransId="{8777BBE5-87A5-4EF2-9685-0F2344A05A35}" sibTransId="{81F38143-70D4-4EBF-BD0D-9624FDEA6787}"/>
    <dgm:cxn modelId="{146B1F73-ADED-4DA6-9B42-AC1C276BC4B6}" type="presOf" srcId="{BA3C61E9-7C2A-45B4-AB10-B6DEA9CBAA53}" destId="{AADCF08A-E174-436C-89EA-C1E22BB625BD}" srcOrd="1" destOrd="0" presId="urn:microsoft.com/office/officeart/2005/8/layout/vProcess5"/>
    <dgm:cxn modelId="{675DC6EE-1BF6-46CF-B106-8905047FD0A1}" type="presOf" srcId="{4CDEDB58-6C2E-4D8E-8F95-FAF5F67DBB45}" destId="{C3B902A1-FE9C-47A7-9EA7-FC563B4AEB7F}" srcOrd="1" destOrd="0" presId="urn:microsoft.com/office/officeart/2005/8/layout/vProcess5"/>
    <dgm:cxn modelId="{D59A2143-3FDF-47D5-851A-8C2142145CE5}" type="presOf" srcId="{7F80BD5B-5079-4BFC-8438-76A1D3A1EE4A}" destId="{1DE737BB-264F-4E98-ABAC-598D56BF6DB5}" srcOrd="1" destOrd="0" presId="urn:microsoft.com/office/officeart/2005/8/layout/vProcess5"/>
    <dgm:cxn modelId="{B73E05E2-DC69-47DE-831A-32D4280F6A15}" srcId="{2F80A848-5E70-469A-BFEF-0D1EE189B471}" destId="{BA3C61E9-7C2A-45B4-AB10-B6DEA9CBAA53}" srcOrd="1" destOrd="0" parTransId="{AA20FACE-5FB9-4B2E-91B1-E421338B25BF}" sibTransId="{20B2C8A3-F29E-46A0-8CB8-E8E23786F314}"/>
    <dgm:cxn modelId="{C893B178-8745-46BC-B665-7200B132E94F}" type="presOf" srcId="{9880AE07-8F1F-4798-B5DD-499580AC670D}" destId="{053FD282-A0D7-415E-8147-8CDF1B35A9C1}" srcOrd="0" destOrd="0" presId="urn:microsoft.com/office/officeart/2005/8/layout/vProcess5"/>
    <dgm:cxn modelId="{DB639F48-03BD-4B41-AD33-24EED39FA06A}" type="presOf" srcId="{4CDEDB58-6C2E-4D8E-8F95-FAF5F67DBB45}" destId="{A9E5A233-5515-48A1-B798-1205F6ECEFAD}" srcOrd="0" destOrd="0" presId="urn:microsoft.com/office/officeart/2005/8/layout/vProcess5"/>
    <dgm:cxn modelId="{9B798616-F511-48AE-B14A-56C9A4F96C62}" srcId="{2F80A848-5E70-469A-BFEF-0D1EE189B471}" destId="{4CDEDB58-6C2E-4D8E-8F95-FAF5F67DBB45}" srcOrd="0" destOrd="0" parTransId="{C0A4C698-8D9E-4F71-836C-9BF992DEC5B0}" sibTransId="{9880AE07-8F1F-4798-B5DD-499580AC670D}"/>
    <dgm:cxn modelId="{113C557B-D082-4FAA-BB94-61B9C3E0E549}" type="presOf" srcId="{2F80A848-5E70-469A-BFEF-0D1EE189B471}" destId="{CF399177-F399-4063-92D8-967842EBDEF2}" srcOrd="0" destOrd="0" presId="urn:microsoft.com/office/officeart/2005/8/layout/vProcess5"/>
    <dgm:cxn modelId="{D845578B-E7BC-451A-B7B2-1426C1F1CB4C}" type="presOf" srcId="{20B2C8A3-F29E-46A0-8CB8-E8E23786F314}" destId="{E1534F90-3B46-44BA-B184-8D7021BFA022}" srcOrd="0" destOrd="0" presId="urn:microsoft.com/office/officeart/2005/8/layout/vProcess5"/>
    <dgm:cxn modelId="{0DAB0DA1-FD64-4F52-9CDA-C384F5B1955E}" type="presParOf" srcId="{CF399177-F399-4063-92D8-967842EBDEF2}" destId="{A7C97CA4-7EE7-4311-B634-A84C3DA34F07}" srcOrd="0" destOrd="0" presId="urn:microsoft.com/office/officeart/2005/8/layout/vProcess5"/>
    <dgm:cxn modelId="{DECFCD8B-17C0-4AF0-B0C3-DE00184F8C57}" type="presParOf" srcId="{CF399177-F399-4063-92D8-967842EBDEF2}" destId="{A9E5A233-5515-48A1-B798-1205F6ECEFAD}" srcOrd="1" destOrd="0" presId="urn:microsoft.com/office/officeart/2005/8/layout/vProcess5"/>
    <dgm:cxn modelId="{68A8F784-5296-42E5-BD29-54C4406EB59F}" type="presParOf" srcId="{CF399177-F399-4063-92D8-967842EBDEF2}" destId="{8DF36CBB-0237-402F-8FB2-7436FD0AEEFB}" srcOrd="2" destOrd="0" presId="urn:microsoft.com/office/officeart/2005/8/layout/vProcess5"/>
    <dgm:cxn modelId="{6695A1C5-FE28-4528-94E6-D94A69401DEA}" type="presParOf" srcId="{CF399177-F399-4063-92D8-967842EBDEF2}" destId="{FE9C1AE6-91F0-4F02-85E1-5B45444126DF}" srcOrd="3" destOrd="0" presId="urn:microsoft.com/office/officeart/2005/8/layout/vProcess5"/>
    <dgm:cxn modelId="{03F3D9F4-EFC2-4A83-A8CC-711FAB05522B}" type="presParOf" srcId="{CF399177-F399-4063-92D8-967842EBDEF2}" destId="{053FD282-A0D7-415E-8147-8CDF1B35A9C1}" srcOrd="4" destOrd="0" presId="urn:microsoft.com/office/officeart/2005/8/layout/vProcess5"/>
    <dgm:cxn modelId="{31B1AF00-C445-4508-AA14-375ED6BE26D2}" type="presParOf" srcId="{CF399177-F399-4063-92D8-967842EBDEF2}" destId="{E1534F90-3B46-44BA-B184-8D7021BFA022}" srcOrd="5" destOrd="0" presId="urn:microsoft.com/office/officeart/2005/8/layout/vProcess5"/>
    <dgm:cxn modelId="{DE5AFF57-BCC6-4620-A466-3259BC003138}" type="presParOf" srcId="{CF399177-F399-4063-92D8-967842EBDEF2}" destId="{C3B902A1-FE9C-47A7-9EA7-FC563B4AEB7F}" srcOrd="6" destOrd="0" presId="urn:microsoft.com/office/officeart/2005/8/layout/vProcess5"/>
    <dgm:cxn modelId="{B52E978E-BE81-4344-8E54-D3DC99397B94}" type="presParOf" srcId="{CF399177-F399-4063-92D8-967842EBDEF2}" destId="{AADCF08A-E174-436C-89EA-C1E22BB625BD}" srcOrd="7" destOrd="0" presId="urn:microsoft.com/office/officeart/2005/8/layout/vProcess5"/>
    <dgm:cxn modelId="{EA868134-C039-4364-943C-4F6C26136BEB}" type="presParOf" srcId="{CF399177-F399-4063-92D8-967842EBDEF2}" destId="{1DE737BB-264F-4E98-ABAC-598D56BF6DB5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0D3FAC-BDD3-4945-810A-95A07CA93A1C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835FCFC-AF18-4E7A-ABE6-5B7CFD3F43D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Уникальный доступ  к закрытым группам  (Бывших заключенных; Бездомных;  Людей с  зависимостями и </a:t>
          </a:r>
          <a:r>
            <a:rPr lang="ru-RU" dirty="0" err="1" smtClean="0"/>
            <a:t>т.п</a:t>
          </a:r>
          <a:r>
            <a:rPr lang="ru-RU" dirty="0" smtClean="0"/>
            <a:t>)  </a:t>
          </a:r>
          <a:endParaRPr lang="ru-RU" dirty="0"/>
        </a:p>
      </dgm:t>
    </dgm:pt>
    <dgm:pt modelId="{EA1E111E-5BD5-4020-A1AD-7C9B7823F3DF}" type="parTrans" cxnId="{AB9B287F-926D-470D-9122-75745DB1F1DC}">
      <dgm:prSet/>
      <dgm:spPr/>
      <dgm:t>
        <a:bodyPr/>
        <a:lstStyle/>
        <a:p>
          <a:endParaRPr lang="ru-RU"/>
        </a:p>
      </dgm:t>
    </dgm:pt>
    <dgm:pt modelId="{93D0632C-4275-4E79-A28B-61942084F9F8}" type="sibTrans" cxnId="{AB9B287F-926D-470D-9122-75745DB1F1DC}">
      <dgm:prSet/>
      <dgm:spPr/>
      <dgm:t>
        <a:bodyPr/>
        <a:lstStyle/>
        <a:p>
          <a:endParaRPr lang="ru-RU"/>
        </a:p>
      </dgm:t>
    </dgm:pt>
    <dgm:pt modelId="{3F35739C-4783-4133-A4A0-0FBB080E118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Подбор правильного метода оказания услуг в социальной сфере под потребности сегмента  улучшает удовлетворенность и экономит ресурсы</a:t>
          </a:r>
          <a:endParaRPr lang="ru-RU" sz="1800" dirty="0"/>
        </a:p>
      </dgm:t>
    </dgm:pt>
    <dgm:pt modelId="{FF17B75E-7215-409A-94F8-4075ADDF9DF3}" type="parTrans" cxnId="{A0A06C3F-3EF3-4FA0-845D-640FB1B9C0DF}">
      <dgm:prSet/>
      <dgm:spPr/>
      <dgm:t>
        <a:bodyPr/>
        <a:lstStyle/>
        <a:p>
          <a:endParaRPr lang="ru-RU"/>
        </a:p>
      </dgm:t>
    </dgm:pt>
    <dgm:pt modelId="{8F79B1BC-C12B-4C15-BDAC-30A80781E8ED}" type="sibTrans" cxnId="{A0A06C3F-3EF3-4FA0-845D-640FB1B9C0DF}">
      <dgm:prSet/>
      <dgm:spPr/>
      <dgm:t>
        <a:bodyPr/>
        <a:lstStyle/>
        <a:p>
          <a:endParaRPr lang="ru-RU"/>
        </a:p>
      </dgm:t>
    </dgm:pt>
    <dgm:pt modelId="{73F90CDF-4530-4D8C-BE8A-4B9DD8148A1F}" type="pres">
      <dgm:prSet presAssocID="{190D3FAC-BDD3-4945-810A-95A07CA93A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E9301-A70B-462B-B3B4-1A4DD05C5A68}" type="pres">
      <dgm:prSet presAssocID="{190D3FAC-BDD3-4945-810A-95A07CA93A1C}" presName="arrow" presStyleLbl="bgShp" presStyleIdx="0" presStyleCnt="1" custScaleX="110294"/>
      <dgm:spPr/>
    </dgm:pt>
    <dgm:pt modelId="{05D2750B-4B03-442F-A189-9969EE47F2F9}" type="pres">
      <dgm:prSet presAssocID="{190D3FAC-BDD3-4945-810A-95A07CA93A1C}" presName="linearProcess" presStyleCnt="0"/>
      <dgm:spPr/>
    </dgm:pt>
    <dgm:pt modelId="{085A1293-8178-44FB-B38C-77650F3C264E}" type="pres">
      <dgm:prSet presAssocID="{8835FCFC-AF18-4E7A-ABE6-5B7CFD3F43D1}" presName="textNode" presStyleLbl="node1" presStyleIdx="0" presStyleCnt="2" custScaleX="117040" custScaleY="19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B33A1-4E8B-4920-B426-2F417A645F63}" type="pres">
      <dgm:prSet presAssocID="{93D0632C-4275-4E79-A28B-61942084F9F8}" presName="sibTrans" presStyleCnt="0"/>
      <dgm:spPr/>
    </dgm:pt>
    <dgm:pt modelId="{0A6A5C9D-A09A-4848-96C9-F9220401FC71}" type="pres">
      <dgm:prSet presAssocID="{3F35739C-4783-4133-A4A0-0FBB080E118F}" presName="textNode" presStyleLbl="node1" presStyleIdx="1" presStyleCnt="2" custScaleX="115378" custScaleY="22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B287F-926D-470D-9122-75745DB1F1DC}" srcId="{190D3FAC-BDD3-4945-810A-95A07CA93A1C}" destId="{8835FCFC-AF18-4E7A-ABE6-5B7CFD3F43D1}" srcOrd="0" destOrd="0" parTransId="{EA1E111E-5BD5-4020-A1AD-7C9B7823F3DF}" sibTransId="{93D0632C-4275-4E79-A28B-61942084F9F8}"/>
    <dgm:cxn modelId="{A0A06C3F-3EF3-4FA0-845D-640FB1B9C0DF}" srcId="{190D3FAC-BDD3-4945-810A-95A07CA93A1C}" destId="{3F35739C-4783-4133-A4A0-0FBB080E118F}" srcOrd="1" destOrd="0" parTransId="{FF17B75E-7215-409A-94F8-4075ADDF9DF3}" sibTransId="{8F79B1BC-C12B-4C15-BDAC-30A80781E8ED}"/>
    <dgm:cxn modelId="{51F3AEDE-4C8A-4273-99A5-6A3C32D14EDA}" type="presOf" srcId="{8835FCFC-AF18-4E7A-ABE6-5B7CFD3F43D1}" destId="{085A1293-8178-44FB-B38C-77650F3C264E}" srcOrd="0" destOrd="0" presId="urn:microsoft.com/office/officeart/2005/8/layout/hProcess9"/>
    <dgm:cxn modelId="{C5B7FCFD-4795-4F9D-A4C7-EB9ED8F8BD8D}" type="presOf" srcId="{190D3FAC-BDD3-4945-810A-95A07CA93A1C}" destId="{73F90CDF-4530-4D8C-BE8A-4B9DD8148A1F}" srcOrd="0" destOrd="0" presId="urn:microsoft.com/office/officeart/2005/8/layout/hProcess9"/>
    <dgm:cxn modelId="{BBCF15F4-E418-4CF1-AF6F-018067BF39F2}" type="presOf" srcId="{3F35739C-4783-4133-A4A0-0FBB080E118F}" destId="{0A6A5C9D-A09A-4848-96C9-F9220401FC71}" srcOrd="0" destOrd="0" presId="urn:microsoft.com/office/officeart/2005/8/layout/hProcess9"/>
    <dgm:cxn modelId="{B0EA7B16-1B8A-44F1-894D-5D37A8D01A69}" type="presParOf" srcId="{73F90CDF-4530-4D8C-BE8A-4B9DD8148A1F}" destId="{3F4E9301-A70B-462B-B3B4-1A4DD05C5A68}" srcOrd="0" destOrd="0" presId="urn:microsoft.com/office/officeart/2005/8/layout/hProcess9"/>
    <dgm:cxn modelId="{7EDD59EA-4632-4A3E-9EBB-9DBF8EFA2CD9}" type="presParOf" srcId="{73F90CDF-4530-4D8C-BE8A-4B9DD8148A1F}" destId="{05D2750B-4B03-442F-A189-9969EE47F2F9}" srcOrd="1" destOrd="0" presId="urn:microsoft.com/office/officeart/2005/8/layout/hProcess9"/>
    <dgm:cxn modelId="{290257E3-CCA2-4069-BC5A-9C61FFA4AD4F}" type="presParOf" srcId="{05D2750B-4B03-442F-A189-9969EE47F2F9}" destId="{085A1293-8178-44FB-B38C-77650F3C264E}" srcOrd="0" destOrd="0" presId="urn:microsoft.com/office/officeart/2005/8/layout/hProcess9"/>
    <dgm:cxn modelId="{F36795A8-4A0C-46AC-B372-6E3CE800D7CB}" type="presParOf" srcId="{05D2750B-4B03-442F-A189-9969EE47F2F9}" destId="{A24B33A1-4E8B-4920-B426-2F417A645F63}" srcOrd="1" destOrd="0" presId="urn:microsoft.com/office/officeart/2005/8/layout/hProcess9"/>
    <dgm:cxn modelId="{F08DE448-6AC2-4DB9-A399-C21DED9157DD}" type="presParOf" srcId="{05D2750B-4B03-442F-A189-9969EE47F2F9}" destId="{0A6A5C9D-A09A-4848-96C9-F9220401FC71}" srcOrd="2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C665D3-0A97-45A9-9A25-114A28D8CBCB}" type="doc">
      <dgm:prSet loTypeId="urn:microsoft.com/office/officeart/2005/8/layout/char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EB3B84-9D5D-4E16-AC50-5A3298E590D7}">
      <dgm:prSet/>
      <dgm:spPr/>
      <dgm:t>
        <a:bodyPr/>
        <a:lstStyle/>
        <a:p>
          <a:r>
            <a:rPr lang="ru-RU" dirty="0" smtClean="0"/>
            <a:t>Социальная эффективность деятельности.</a:t>
          </a:r>
          <a:endParaRPr lang="ru-RU" dirty="0"/>
        </a:p>
      </dgm:t>
    </dgm:pt>
    <dgm:pt modelId="{26AEE965-CD41-4393-9927-0AA382012DC2}" type="parTrans" cxnId="{15E3C6CB-2A3D-4691-8198-F719D9D43CE4}">
      <dgm:prSet/>
      <dgm:spPr/>
      <dgm:t>
        <a:bodyPr/>
        <a:lstStyle/>
        <a:p>
          <a:endParaRPr lang="ru-RU"/>
        </a:p>
      </dgm:t>
    </dgm:pt>
    <dgm:pt modelId="{B771227E-79EB-44B1-B6D4-363C9F4DF23E}" type="sibTrans" cxnId="{15E3C6CB-2A3D-4691-8198-F719D9D43CE4}">
      <dgm:prSet/>
      <dgm:spPr/>
      <dgm:t>
        <a:bodyPr/>
        <a:lstStyle/>
        <a:p>
          <a:endParaRPr lang="ru-RU"/>
        </a:p>
      </dgm:t>
    </dgm:pt>
    <dgm:pt modelId="{21C3D74A-252D-4F5D-87ED-BD01A3B2142B}">
      <dgm:prSet/>
      <dgm:spPr/>
      <dgm:t>
        <a:bodyPr/>
        <a:lstStyle/>
        <a:p>
          <a:r>
            <a:rPr lang="ru-RU" dirty="0" smtClean="0"/>
            <a:t>Ресурсно-организационная эффективность деятельности.</a:t>
          </a:r>
          <a:endParaRPr lang="ru-RU" dirty="0"/>
        </a:p>
      </dgm:t>
    </dgm:pt>
    <dgm:pt modelId="{96C95890-2D20-4AD9-A09C-15EFBAE2F746}" type="parTrans" cxnId="{4E7993BC-CF11-4673-A8F8-ADC59F301660}">
      <dgm:prSet/>
      <dgm:spPr/>
      <dgm:t>
        <a:bodyPr/>
        <a:lstStyle/>
        <a:p>
          <a:endParaRPr lang="ru-RU"/>
        </a:p>
      </dgm:t>
    </dgm:pt>
    <dgm:pt modelId="{C5EBE158-7571-4134-AEEC-36F27F06A159}" type="sibTrans" cxnId="{4E7993BC-CF11-4673-A8F8-ADC59F301660}">
      <dgm:prSet/>
      <dgm:spPr/>
      <dgm:t>
        <a:bodyPr/>
        <a:lstStyle/>
        <a:p>
          <a:endParaRPr lang="ru-RU"/>
        </a:p>
      </dgm:t>
    </dgm:pt>
    <dgm:pt modelId="{A5B05368-FD64-4879-A03E-8EEE2AAFAB2F}">
      <dgm:prSet/>
      <dgm:spPr/>
      <dgm:t>
        <a:bodyPr/>
        <a:lstStyle/>
        <a:p>
          <a:r>
            <a:rPr lang="ru-RU" dirty="0" smtClean="0"/>
            <a:t>Экономическая эффективность деятельности.</a:t>
          </a:r>
          <a:endParaRPr lang="ru-RU" dirty="0"/>
        </a:p>
      </dgm:t>
    </dgm:pt>
    <dgm:pt modelId="{9ABB9E27-F427-4C6C-A14A-2E4F7B0EE394}" type="parTrans" cxnId="{4014423F-1273-4853-BB72-F50A5B2F9ABC}">
      <dgm:prSet/>
      <dgm:spPr/>
      <dgm:t>
        <a:bodyPr/>
        <a:lstStyle/>
        <a:p>
          <a:endParaRPr lang="ru-RU"/>
        </a:p>
      </dgm:t>
    </dgm:pt>
    <dgm:pt modelId="{C1EC88C2-4600-49A7-BCDC-B1107AD22F57}" type="sibTrans" cxnId="{4014423F-1273-4853-BB72-F50A5B2F9ABC}">
      <dgm:prSet/>
      <dgm:spPr/>
      <dgm:t>
        <a:bodyPr/>
        <a:lstStyle/>
        <a:p>
          <a:endParaRPr lang="ru-RU"/>
        </a:p>
      </dgm:t>
    </dgm:pt>
    <dgm:pt modelId="{58D61796-217D-465E-84FA-07D15D4BDE13}" type="pres">
      <dgm:prSet presAssocID="{3CC665D3-0A97-45A9-9A25-114A28D8CBC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95B11-0D16-408B-A990-CB91AD3CD90F}" type="pres">
      <dgm:prSet presAssocID="{3CC665D3-0A97-45A9-9A25-114A28D8CBCB}" presName="wedge1" presStyleLbl="node1" presStyleIdx="0" presStyleCnt="3"/>
      <dgm:spPr/>
      <dgm:t>
        <a:bodyPr/>
        <a:lstStyle/>
        <a:p>
          <a:endParaRPr lang="ru-RU"/>
        </a:p>
      </dgm:t>
    </dgm:pt>
    <dgm:pt modelId="{A3847A4C-B892-4092-81FA-26DC295A0472}" type="pres">
      <dgm:prSet presAssocID="{3CC665D3-0A97-45A9-9A25-114A28D8CBC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B56E-2251-4F89-A056-09DA080253CC}" type="pres">
      <dgm:prSet presAssocID="{3CC665D3-0A97-45A9-9A25-114A28D8CBCB}" presName="wedge2" presStyleLbl="node1" presStyleIdx="1" presStyleCnt="3" custScaleX="91034" custScaleY="89112" custLinFactNeighborX="7686" custLinFactNeighborY="-2164"/>
      <dgm:spPr/>
      <dgm:t>
        <a:bodyPr/>
        <a:lstStyle/>
        <a:p>
          <a:endParaRPr lang="ru-RU"/>
        </a:p>
      </dgm:t>
    </dgm:pt>
    <dgm:pt modelId="{1BF2C0CC-8F36-480E-B980-C65BF45C6D06}" type="pres">
      <dgm:prSet presAssocID="{3CC665D3-0A97-45A9-9A25-114A28D8CBC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72D2-0D83-46AD-BB17-066CBC8B9500}" type="pres">
      <dgm:prSet presAssocID="{3CC665D3-0A97-45A9-9A25-114A28D8CBCB}" presName="wedge3" presStyleLbl="node1" presStyleIdx="2" presStyleCnt="3" custScaleX="90717" custScaleY="95624" custLinFactNeighborX="7527" custLinFactNeighborY="-2858"/>
      <dgm:spPr/>
      <dgm:t>
        <a:bodyPr/>
        <a:lstStyle/>
        <a:p>
          <a:endParaRPr lang="ru-RU"/>
        </a:p>
      </dgm:t>
    </dgm:pt>
    <dgm:pt modelId="{58E86899-BD6B-4773-8C7E-B47917E06C9C}" type="pres">
      <dgm:prSet presAssocID="{3CC665D3-0A97-45A9-9A25-114A28D8CBC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3C6CB-2A3D-4691-8198-F719D9D43CE4}" srcId="{3CC665D3-0A97-45A9-9A25-114A28D8CBCB}" destId="{4EEB3B84-9D5D-4E16-AC50-5A3298E590D7}" srcOrd="0" destOrd="0" parTransId="{26AEE965-CD41-4393-9927-0AA382012DC2}" sibTransId="{B771227E-79EB-44B1-B6D4-363C9F4DF23E}"/>
    <dgm:cxn modelId="{E790B2C1-EF8F-4C9A-A050-BDCD1D96C23D}" type="presOf" srcId="{4EEB3B84-9D5D-4E16-AC50-5A3298E590D7}" destId="{A3847A4C-B892-4092-81FA-26DC295A0472}" srcOrd="1" destOrd="0" presId="urn:microsoft.com/office/officeart/2005/8/layout/chart3"/>
    <dgm:cxn modelId="{4E7993BC-CF11-4673-A8F8-ADC59F301660}" srcId="{3CC665D3-0A97-45A9-9A25-114A28D8CBCB}" destId="{21C3D74A-252D-4F5D-87ED-BD01A3B2142B}" srcOrd="1" destOrd="0" parTransId="{96C95890-2D20-4AD9-A09C-15EFBAE2F746}" sibTransId="{C5EBE158-7571-4134-AEEC-36F27F06A159}"/>
    <dgm:cxn modelId="{4014423F-1273-4853-BB72-F50A5B2F9ABC}" srcId="{3CC665D3-0A97-45A9-9A25-114A28D8CBCB}" destId="{A5B05368-FD64-4879-A03E-8EEE2AAFAB2F}" srcOrd="2" destOrd="0" parTransId="{9ABB9E27-F427-4C6C-A14A-2E4F7B0EE394}" sibTransId="{C1EC88C2-4600-49A7-BCDC-B1107AD22F57}"/>
    <dgm:cxn modelId="{336D73F9-4576-4524-B480-FE5D82306550}" type="presOf" srcId="{21C3D74A-252D-4F5D-87ED-BD01A3B2142B}" destId="{1BF2C0CC-8F36-480E-B980-C65BF45C6D06}" srcOrd="1" destOrd="0" presId="urn:microsoft.com/office/officeart/2005/8/layout/chart3"/>
    <dgm:cxn modelId="{C6EDC032-A29B-48E1-9EC7-DC71FD09284B}" type="presOf" srcId="{21C3D74A-252D-4F5D-87ED-BD01A3B2142B}" destId="{4A5BB56E-2251-4F89-A056-09DA080253CC}" srcOrd="0" destOrd="0" presId="urn:microsoft.com/office/officeart/2005/8/layout/chart3"/>
    <dgm:cxn modelId="{C98475AE-071B-4B28-862D-20C450B8A9CA}" type="presOf" srcId="{4EEB3B84-9D5D-4E16-AC50-5A3298E590D7}" destId="{D2395B11-0D16-408B-A990-CB91AD3CD90F}" srcOrd="0" destOrd="0" presId="urn:microsoft.com/office/officeart/2005/8/layout/chart3"/>
    <dgm:cxn modelId="{5BF3F64F-CFF3-40B4-8F0E-C488FBA8E633}" type="presOf" srcId="{3CC665D3-0A97-45A9-9A25-114A28D8CBCB}" destId="{58D61796-217D-465E-84FA-07D15D4BDE13}" srcOrd="0" destOrd="0" presId="urn:microsoft.com/office/officeart/2005/8/layout/chart3"/>
    <dgm:cxn modelId="{31AEFEE8-1039-43BE-A703-536DCCD02B84}" type="presOf" srcId="{A5B05368-FD64-4879-A03E-8EEE2AAFAB2F}" destId="{2D3472D2-0D83-46AD-BB17-066CBC8B9500}" srcOrd="0" destOrd="0" presId="urn:microsoft.com/office/officeart/2005/8/layout/chart3"/>
    <dgm:cxn modelId="{2EA47973-0CE1-4EEE-9C0E-EE683B27DB2D}" type="presOf" srcId="{A5B05368-FD64-4879-A03E-8EEE2AAFAB2F}" destId="{58E86899-BD6B-4773-8C7E-B47917E06C9C}" srcOrd="1" destOrd="0" presId="urn:microsoft.com/office/officeart/2005/8/layout/chart3"/>
    <dgm:cxn modelId="{F648DA40-5B56-4C0E-885E-3013CC3ECCDB}" type="presParOf" srcId="{58D61796-217D-465E-84FA-07D15D4BDE13}" destId="{D2395B11-0D16-408B-A990-CB91AD3CD90F}" srcOrd="0" destOrd="0" presId="urn:microsoft.com/office/officeart/2005/8/layout/chart3"/>
    <dgm:cxn modelId="{B66CF2FD-2A0D-4870-BDE2-DF566B6F27AF}" type="presParOf" srcId="{58D61796-217D-465E-84FA-07D15D4BDE13}" destId="{A3847A4C-B892-4092-81FA-26DC295A0472}" srcOrd="1" destOrd="0" presId="urn:microsoft.com/office/officeart/2005/8/layout/chart3"/>
    <dgm:cxn modelId="{6FEE29EF-951A-453A-8806-CACF88BC5986}" type="presParOf" srcId="{58D61796-217D-465E-84FA-07D15D4BDE13}" destId="{4A5BB56E-2251-4F89-A056-09DA080253CC}" srcOrd="2" destOrd="0" presId="urn:microsoft.com/office/officeart/2005/8/layout/chart3"/>
    <dgm:cxn modelId="{ADA3F776-7EC0-4689-A961-F7666FC7DB54}" type="presParOf" srcId="{58D61796-217D-465E-84FA-07D15D4BDE13}" destId="{1BF2C0CC-8F36-480E-B980-C65BF45C6D06}" srcOrd="3" destOrd="0" presId="urn:microsoft.com/office/officeart/2005/8/layout/chart3"/>
    <dgm:cxn modelId="{90A36B6B-10D7-4DDA-B0D7-969AFB17C2A8}" type="presParOf" srcId="{58D61796-217D-465E-84FA-07D15D4BDE13}" destId="{2D3472D2-0D83-46AD-BB17-066CBC8B9500}" srcOrd="4" destOrd="0" presId="urn:microsoft.com/office/officeart/2005/8/layout/chart3"/>
    <dgm:cxn modelId="{DA1499AE-0F9D-4F28-B454-92EBCC96270A}" type="presParOf" srcId="{58D61796-217D-465E-84FA-07D15D4BDE13}" destId="{58E86899-BD6B-4773-8C7E-B47917E06C9C}" srcOrd="5" destOrd="0" presId="urn:microsoft.com/office/officeart/2005/8/layout/char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A6E80F-AC07-4259-8C43-D7B1B7F9A3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F7023D4-8E80-4E36-8846-A16E1CDFD7A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И</a:t>
          </a:r>
          <a:r>
            <a:rPr lang="ru-RU" sz="1600" b="1" dirty="0" smtClean="0"/>
            <a:t>зменение условий деятельности СО НКО  и инициирование процессов изменений в структуре, потенциале и результативности СО НКО</a:t>
          </a:r>
          <a:r>
            <a:rPr lang="ru-RU" sz="1600" dirty="0" smtClean="0"/>
            <a:t>.</a:t>
          </a:r>
          <a:endParaRPr lang="ru-RU" sz="1600" dirty="0"/>
        </a:p>
      </dgm:t>
    </dgm:pt>
    <dgm:pt modelId="{3EA8459D-B1BB-471D-8D49-5CFC3FE773A0}" type="parTrans" cxnId="{976F3B6E-CE82-4E06-A600-49A81EEAF7BC}">
      <dgm:prSet/>
      <dgm:spPr/>
      <dgm:t>
        <a:bodyPr/>
        <a:lstStyle/>
        <a:p>
          <a:endParaRPr lang="ru-RU"/>
        </a:p>
      </dgm:t>
    </dgm:pt>
    <dgm:pt modelId="{F460AAC1-B6FE-44DD-9CF1-9247064AC878}" type="sibTrans" cxnId="{976F3B6E-CE82-4E06-A600-49A81EEAF7BC}">
      <dgm:prSet/>
      <dgm:spPr/>
      <dgm:t>
        <a:bodyPr/>
        <a:lstStyle/>
        <a:p>
          <a:endParaRPr lang="ru-RU"/>
        </a:p>
      </dgm:t>
    </dgm:pt>
    <dgm:pt modelId="{0A8C9B83-7536-4D33-863E-8CF63733D923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Ориентация на рост (увеличение числа СО НКО в приоритетных отраслях)</a:t>
          </a:r>
          <a:endParaRPr lang="ru-RU" sz="1600" dirty="0"/>
        </a:p>
      </dgm:t>
    </dgm:pt>
    <dgm:pt modelId="{2EFF61A2-F0E4-499F-9991-0FC3DD2FC1F8}" type="parTrans" cxnId="{C5C0EE80-D8D0-4E07-B688-B6C85BBCAC96}">
      <dgm:prSet/>
      <dgm:spPr/>
      <dgm:t>
        <a:bodyPr/>
        <a:lstStyle/>
        <a:p>
          <a:endParaRPr lang="ru-RU"/>
        </a:p>
      </dgm:t>
    </dgm:pt>
    <dgm:pt modelId="{392C6EAF-CB20-4365-9690-CD56F7E1A3B9}" type="sibTrans" cxnId="{C5C0EE80-D8D0-4E07-B688-B6C85BBCAC96}">
      <dgm:prSet/>
      <dgm:spPr/>
      <dgm:t>
        <a:bodyPr/>
        <a:lstStyle/>
        <a:p>
          <a:endParaRPr lang="ru-RU"/>
        </a:p>
      </dgm:t>
    </dgm:pt>
    <dgm:pt modelId="{E283274A-9254-4C1F-9527-BABA44AD1C6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Дополнительные требования для организаций, получающих поддержку более 3 лет</a:t>
          </a:r>
          <a:endParaRPr lang="ru-RU" sz="1600" dirty="0"/>
        </a:p>
      </dgm:t>
    </dgm:pt>
    <dgm:pt modelId="{FFFD0011-D8E8-4AAE-B52D-756F67B5F97D}" type="parTrans" cxnId="{732946D1-D038-4AA3-9E36-AC38F92BB1AB}">
      <dgm:prSet/>
      <dgm:spPr/>
      <dgm:t>
        <a:bodyPr/>
        <a:lstStyle/>
        <a:p>
          <a:endParaRPr lang="ru-RU"/>
        </a:p>
      </dgm:t>
    </dgm:pt>
    <dgm:pt modelId="{DAFC8A72-97A3-440A-93FD-A422E5323723}" type="sibTrans" cxnId="{732946D1-D038-4AA3-9E36-AC38F92BB1AB}">
      <dgm:prSet/>
      <dgm:spPr/>
      <dgm:t>
        <a:bodyPr/>
        <a:lstStyle/>
        <a:p>
          <a:endParaRPr lang="ru-RU"/>
        </a:p>
      </dgm:t>
    </dgm:pt>
    <dgm:pt modelId="{628BC139-B3F4-45B7-A134-6767BF7D4A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Ориентация на развитие (изменения в деятельности)</a:t>
          </a:r>
          <a:endParaRPr lang="ru-RU" sz="1600" dirty="0"/>
        </a:p>
      </dgm:t>
    </dgm:pt>
    <dgm:pt modelId="{48115986-EFCC-47E6-A130-E14087D7BED9}" type="parTrans" cxnId="{28267DF4-880B-4FF3-848B-718BF51572DE}">
      <dgm:prSet/>
      <dgm:spPr/>
      <dgm:t>
        <a:bodyPr/>
        <a:lstStyle/>
        <a:p>
          <a:endParaRPr lang="ru-RU"/>
        </a:p>
      </dgm:t>
    </dgm:pt>
    <dgm:pt modelId="{35BD8F31-BAB8-4A71-B129-D8CDF6B25B8B}" type="sibTrans" cxnId="{28267DF4-880B-4FF3-848B-718BF51572DE}">
      <dgm:prSet/>
      <dgm:spPr/>
      <dgm:t>
        <a:bodyPr/>
        <a:lstStyle/>
        <a:p>
          <a:endParaRPr lang="ru-RU"/>
        </a:p>
      </dgm:t>
    </dgm:pt>
    <dgm:pt modelId="{761F9044-B951-4E92-A6F1-C31C244525D3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Общая и специальная поддержка деятельности всех СО НКО по приоритетным направлениям</a:t>
          </a:r>
          <a:endParaRPr lang="ru-RU" sz="1600" dirty="0"/>
        </a:p>
      </dgm:t>
    </dgm:pt>
    <dgm:pt modelId="{A09A97EE-6A95-4BA5-B8B4-4C6736FB84FC}" type="parTrans" cxnId="{F202D508-D021-4EED-9FFF-6201819722A2}">
      <dgm:prSet/>
      <dgm:spPr/>
      <dgm:t>
        <a:bodyPr/>
        <a:lstStyle/>
        <a:p>
          <a:endParaRPr lang="ru-RU"/>
        </a:p>
      </dgm:t>
    </dgm:pt>
    <dgm:pt modelId="{2D2A9C86-DE1A-4BF1-A9D7-660CC284A914}" type="sibTrans" cxnId="{F202D508-D021-4EED-9FFF-6201819722A2}">
      <dgm:prSet/>
      <dgm:spPr/>
      <dgm:t>
        <a:bodyPr/>
        <a:lstStyle/>
        <a:p>
          <a:endParaRPr lang="ru-RU"/>
        </a:p>
      </dgm:t>
    </dgm:pt>
    <dgm:pt modelId="{355ADB70-646C-46A0-B5E9-D839D2FCA32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Стимулы для повышения эффективности </a:t>
          </a:r>
          <a:r>
            <a:rPr lang="en-US" sz="1600" dirty="0" smtClean="0"/>
            <a:t> </a:t>
          </a:r>
          <a:r>
            <a:rPr lang="ru-RU" sz="1600" dirty="0" smtClean="0"/>
            <a:t>лидеров(поддержка самых результативных)</a:t>
          </a:r>
          <a:endParaRPr lang="ru-RU" sz="1600" dirty="0"/>
        </a:p>
      </dgm:t>
    </dgm:pt>
    <dgm:pt modelId="{AC51D2C4-83BF-4CE9-BDA2-BC93A15E5711}" type="parTrans" cxnId="{932D2273-F4C8-46BB-A085-32B92F11491D}">
      <dgm:prSet/>
      <dgm:spPr/>
      <dgm:t>
        <a:bodyPr/>
        <a:lstStyle/>
        <a:p>
          <a:endParaRPr lang="ru-RU"/>
        </a:p>
      </dgm:t>
    </dgm:pt>
    <dgm:pt modelId="{19A435B9-6B03-4559-87AF-4235F6A20F71}" type="sibTrans" cxnId="{932D2273-F4C8-46BB-A085-32B92F11491D}">
      <dgm:prSet/>
      <dgm:spPr/>
      <dgm:t>
        <a:bodyPr/>
        <a:lstStyle/>
        <a:p>
          <a:endParaRPr lang="ru-RU"/>
        </a:p>
      </dgm:t>
    </dgm:pt>
    <dgm:pt modelId="{71D3BCE7-5642-4E45-880B-5532C4F04A7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Общая поддержка для всех</a:t>
          </a:r>
          <a:endParaRPr lang="ru-RU" sz="1600" dirty="0"/>
        </a:p>
      </dgm:t>
    </dgm:pt>
    <dgm:pt modelId="{9C767763-16C1-4571-B943-2FE31BC36C9E}" type="parTrans" cxnId="{E6A5B295-B553-44A1-8859-0710BAC3BF51}">
      <dgm:prSet/>
      <dgm:spPr/>
      <dgm:t>
        <a:bodyPr/>
        <a:lstStyle/>
        <a:p>
          <a:endParaRPr lang="ru-RU"/>
        </a:p>
      </dgm:t>
    </dgm:pt>
    <dgm:pt modelId="{6B3E548A-D5E2-4338-8927-A5FA96D56E69}" type="sibTrans" cxnId="{E6A5B295-B553-44A1-8859-0710BAC3BF51}">
      <dgm:prSet/>
      <dgm:spPr/>
      <dgm:t>
        <a:bodyPr/>
        <a:lstStyle/>
        <a:p>
          <a:endParaRPr lang="ru-RU"/>
        </a:p>
      </dgm:t>
    </dgm:pt>
    <dgm:pt modelId="{20EDE800-6EFD-4595-B587-0F81CD89810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Специальная поддержка (для отдельных категорий СО НКО в рамках стратегий роста и развития) выбираемым по критериям: территориальный, отраслевой, социальный, функциональный. </a:t>
          </a:r>
          <a:endParaRPr lang="ru-RU" sz="1600" dirty="0"/>
        </a:p>
      </dgm:t>
    </dgm:pt>
    <dgm:pt modelId="{5CD7270F-17EA-46CF-A015-F1884F1D8E36}" type="parTrans" cxnId="{5688BFF5-59D5-4B0E-AEED-4D11474D929E}">
      <dgm:prSet/>
      <dgm:spPr/>
      <dgm:t>
        <a:bodyPr/>
        <a:lstStyle/>
        <a:p>
          <a:endParaRPr lang="ru-RU"/>
        </a:p>
      </dgm:t>
    </dgm:pt>
    <dgm:pt modelId="{906A6DBC-C311-4FBA-AC9F-9D74E66632D6}" type="sibTrans" cxnId="{5688BFF5-59D5-4B0E-AEED-4D11474D929E}">
      <dgm:prSet/>
      <dgm:spPr/>
      <dgm:t>
        <a:bodyPr/>
        <a:lstStyle/>
        <a:p>
          <a:endParaRPr lang="ru-RU"/>
        </a:p>
      </dgm:t>
    </dgm:pt>
    <dgm:pt modelId="{A6705709-5265-473D-A9B7-C963653CD708}" type="pres">
      <dgm:prSet presAssocID="{5AA6E80F-AC07-4259-8C43-D7B1B7F9A3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A14F38-B5C1-4AD4-ABC7-DF0E6B8CDE87}" type="pres">
      <dgm:prSet presAssocID="{4F7023D4-8E80-4E36-8846-A16E1CDFD7A9}" presName="hierRoot1" presStyleCnt="0"/>
      <dgm:spPr/>
      <dgm:t>
        <a:bodyPr/>
        <a:lstStyle/>
        <a:p>
          <a:endParaRPr lang="ru-RU"/>
        </a:p>
      </dgm:t>
    </dgm:pt>
    <dgm:pt modelId="{634795E2-DA18-489E-93DD-CCCACFF8B873}" type="pres">
      <dgm:prSet presAssocID="{4F7023D4-8E80-4E36-8846-A16E1CDFD7A9}" presName="composite" presStyleCnt="0"/>
      <dgm:spPr/>
      <dgm:t>
        <a:bodyPr/>
        <a:lstStyle/>
        <a:p>
          <a:endParaRPr lang="ru-RU"/>
        </a:p>
      </dgm:t>
    </dgm:pt>
    <dgm:pt modelId="{36F0F66F-CB4F-4B9D-9A2E-23F6A8E05D26}" type="pres">
      <dgm:prSet presAssocID="{4F7023D4-8E80-4E36-8846-A16E1CDFD7A9}" presName="background" presStyleLbl="node0" presStyleIdx="0" presStyleCnt="1"/>
      <dgm:spPr/>
      <dgm:t>
        <a:bodyPr/>
        <a:lstStyle/>
        <a:p>
          <a:endParaRPr lang="ru-RU"/>
        </a:p>
      </dgm:t>
    </dgm:pt>
    <dgm:pt modelId="{FD38637E-F83B-4D85-952D-9CC8714C51A6}" type="pres">
      <dgm:prSet presAssocID="{4F7023D4-8E80-4E36-8846-A16E1CDFD7A9}" presName="text" presStyleLbl="fgAcc0" presStyleIdx="0" presStyleCnt="1" custScaleX="294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A2FE5-A582-4A49-8CE7-A2419298030D}" type="pres">
      <dgm:prSet presAssocID="{4F7023D4-8E80-4E36-8846-A16E1CDFD7A9}" presName="hierChild2" presStyleCnt="0"/>
      <dgm:spPr/>
      <dgm:t>
        <a:bodyPr/>
        <a:lstStyle/>
        <a:p>
          <a:endParaRPr lang="ru-RU"/>
        </a:p>
      </dgm:t>
    </dgm:pt>
    <dgm:pt modelId="{F1A28F41-E907-4716-8220-AC8736F7640A}" type="pres">
      <dgm:prSet presAssocID="{2EFF61A2-F0E4-499F-9991-0FC3DD2FC1F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DD536EA-D394-4CDC-9D10-0348227C9F19}" type="pres">
      <dgm:prSet presAssocID="{0A8C9B83-7536-4D33-863E-8CF63733D923}" presName="hierRoot2" presStyleCnt="0"/>
      <dgm:spPr/>
      <dgm:t>
        <a:bodyPr/>
        <a:lstStyle/>
        <a:p>
          <a:endParaRPr lang="ru-RU"/>
        </a:p>
      </dgm:t>
    </dgm:pt>
    <dgm:pt modelId="{23B1A510-B547-4E15-8266-1E88E46100D4}" type="pres">
      <dgm:prSet presAssocID="{0A8C9B83-7536-4D33-863E-8CF63733D923}" presName="composite2" presStyleCnt="0"/>
      <dgm:spPr/>
      <dgm:t>
        <a:bodyPr/>
        <a:lstStyle/>
        <a:p>
          <a:endParaRPr lang="ru-RU"/>
        </a:p>
      </dgm:t>
    </dgm:pt>
    <dgm:pt modelId="{55670C48-4D3A-41A4-A938-4E0168C152C5}" type="pres">
      <dgm:prSet presAssocID="{0A8C9B83-7536-4D33-863E-8CF63733D923}" presName="background2" presStyleLbl="node2" presStyleIdx="0" presStyleCnt="2"/>
      <dgm:spPr/>
      <dgm:t>
        <a:bodyPr/>
        <a:lstStyle/>
        <a:p>
          <a:endParaRPr lang="ru-RU"/>
        </a:p>
      </dgm:t>
    </dgm:pt>
    <dgm:pt modelId="{30CBADBC-4F9E-4F9F-A33F-3B96FA231C1D}" type="pres">
      <dgm:prSet presAssocID="{0A8C9B83-7536-4D33-863E-8CF63733D923}" presName="text2" presStyleLbl="fgAcc2" presStyleIdx="0" presStyleCnt="2" custScaleX="141656" custScaleY="73354" custLinFactNeighborX="-95319" custLinFactNeighborY="-16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827DD-148A-4538-9EA6-21067D6503D6}" type="pres">
      <dgm:prSet presAssocID="{0A8C9B83-7536-4D33-863E-8CF63733D923}" presName="hierChild3" presStyleCnt="0"/>
      <dgm:spPr/>
      <dgm:t>
        <a:bodyPr/>
        <a:lstStyle/>
        <a:p>
          <a:endParaRPr lang="ru-RU"/>
        </a:p>
      </dgm:t>
    </dgm:pt>
    <dgm:pt modelId="{2D221E3C-8979-4187-843E-725151F2F65F}" type="pres">
      <dgm:prSet presAssocID="{A09A97EE-6A95-4BA5-B8B4-4C6736FB84F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9C7E5D1-7F2B-48DF-8E4C-835419A945A6}" type="pres">
      <dgm:prSet presAssocID="{761F9044-B951-4E92-A6F1-C31C244525D3}" presName="hierRoot3" presStyleCnt="0"/>
      <dgm:spPr/>
      <dgm:t>
        <a:bodyPr/>
        <a:lstStyle/>
        <a:p>
          <a:endParaRPr lang="ru-RU"/>
        </a:p>
      </dgm:t>
    </dgm:pt>
    <dgm:pt modelId="{5686218C-5EEA-4D42-995B-94F4D6CD830C}" type="pres">
      <dgm:prSet presAssocID="{761F9044-B951-4E92-A6F1-C31C244525D3}" presName="composite3" presStyleCnt="0"/>
      <dgm:spPr/>
      <dgm:t>
        <a:bodyPr/>
        <a:lstStyle/>
        <a:p>
          <a:endParaRPr lang="ru-RU"/>
        </a:p>
      </dgm:t>
    </dgm:pt>
    <dgm:pt modelId="{03148371-843E-44C5-A650-19E5D75D0B43}" type="pres">
      <dgm:prSet presAssocID="{761F9044-B951-4E92-A6F1-C31C244525D3}" presName="background3" presStyleLbl="node3" presStyleIdx="0" presStyleCnt="3"/>
      <dgm:spPr/>
      <dgm:t>
        <a:bodyPr/>
        <a:lstStyle/>
        <a:p>
          <a:endParaRPr lang="ru-RU"/>
        </a:p>
      </dgm:t>
    </dgm:pt>
    <dgm:pt modelId="{B86967A6-E5CC-4948-A89F-644DD26BC6EC}" type="pres">
      <dgm:prSet presAssocID="{761F9044-B951-4E92-A6F1-C31C244525D3}" presName="text3" presStyleLbl="fgAcc3" presStyleIdx="0" presStyleCnt="3" custScaleX="146388" custLinFactX="-21589" custLinFactNeighborX="-100000" custLinFactNeighborY="-13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DE180-8D81-4E4D-A1D5-56E0C455C4CF}" type="pres">
      <dgm:prSet presAssocID="{761F9044-B951-4E92-A6F1-C31C244525D3}" presName="hierChild4" presStyleCnt="0"/>
      <dgm:spPr/>
      <dgm:t>
        <a:bodyPr/>
        <a:lstStyle/>
        <a:p>
          <a:endParaRPr lang="ru-RU"/>
        </a:p>
      </dgm:t>
    </dgm:pt>
    <dgm:pt modelId="{2E55CCA6-662F-46F4-BF25-37ED8D580518}" type="pres">
      <dgm:prSet presAssocID="{9C767763-16C1-4571-B943-2FE31BC36C9E}" presName="Name23" presStyleLbl="parChTrans1D4" presStyleIdx="0" presStyleCnt="2"/>
      <dgm:spPr/>
      <dgm:t>
        <a:bodyPr/>
        <a:lstStyle/>
        <a:p>
          <a:endParaRPr lang="ru-RU"/>
        </a:p>
      </dgm:t>
    </dgm:pt>
    <dgm:pt modelId="{5E621257-74AF-407C-891A-4F8E2C3BB4F9}" type="pres">
      <dgm:prSet presAssocID="{71D3BCE7-5642-4E45-880B-5532C4F04A76}" presName="hierRoot4" presStyleCnt="0"/>
      <dgm:spPr/>
      <dgm:t>
        <a:bodyPr/>
        <a:lstStyle/>
        <a:p>
          <a:endParaRPr lang="ru-RU"/>
        </a:p>
      </dgm:t>
    </dgm:pt>
    <dgm:pt modelId="{9EB958C3-1751-4AF3-B65F-6FA2FC5C2BB5}" type="pres">
      <dgm:prSet presAssocID="{71D3BCE7-5642-4E45-880B-5532C4F04A76}" presName="composite4" presStyleCnt="0"/>
      <dgm:spPr/>
      <dgm:t>
        <a:bodyPr/>
        <a:lstStyle/>
        <a:p>
          <a:endParaRPr lang="ru-RU"/>
        </a:p>
      </dgm:t>
    </dgm:pt>
    <dgm:pt modelId="{432629A7-16C6-4B4D-B685-4E065321A4BC}" type="pres">
      <dgm:prSet presAssocID="{71D3BCE7-5642-4E45-880B-5532C4F04A76}" presName="background4" presStyleLbl="node4" presStyleIdx="0" presStyleCnt="2"/>
      <dgm:spPr/>
      <dgm:t>
        <a:bodyPr/>
        <a:lstStyle/>
        <a:p>
          <a:endParaRPr lang="ru-RU"/>
        </a:p>
      </dgm:t>
    </dgm:pt>
    <dgm:pt modelId="{CCDDC97D-AFF6-4B20-AEDE-DA90910BC649}" type="pres">
      <dgm:prSet presAssocID="{71D3BCE7-5642-4E45-880B-5532C4F04A76}" presName="text4" presStyleLbl="fgAcc4" presStyleIdx="0" presStyleCnt="2" custScaleY="119326" custLinFactNeighborX="46697" custLinFactNeighborY="-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4683B-0754-4A36-B2BD-EC6EF2D622C6}" type="pres">
      <dgm:prSet presAssocID="{71D3BCE7-5642-4E45-880B-5532C4F04A76}" presName="hierChild5" presStyleCnt="0"/>
      <dgm:spPr/>
      <dgm:t>
        <a:bodyPr/>
        <a:lstStyle/>
        <a:p>
          <a:endParaRPr lang="ru-RU"/>
        </a:p>
      </dgm:t>
    </dgm:pt>
    <dgm:pt modelId="{B4F007DD-A726-4965-94A7-A21B19E9DEEE}" type="pres">
      <dgm:prSet presAssocID="{5CD7270F-17EA-46CF-A015-F1884F1D8E3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50E116EB-2BD0-4349-B0DF-68C7FD11A0F0}" type="pres">
      <dgm:prSet presAssocID="{20EDE800-6EFD-4595-B587-0F81CD89810E}" presName="hierRoot4" presStyleCnt="0"/>
      <dgm:spPr/>
      <dgm:t>
        <a:bodyPr/>
        <a:lstStyle/>
        <a:p>
          <a:endParaRPr lang="ru-RU"/>
        </a:p>
      </dgm:t>
    </dgm:pt>
    <dgm:pt modelId="{75ADB709-6699-4527-9698-4955D6330978}" type="pres">
      <dgm:prSet presAssocID="{20EDE800-6EFD-4595-B587-0F81CD89810E}" presName="composite4" presStyleCnt="0"/>
      <dgm:spPr/>
      <dgm:t>
        <a:bodyPr/>
        <a:lstStyle/>
        <a:p>
          <a:endParaRPr lang="ru-RU"/>
        </a:p>
      </dgm:t>
    </dgm:pt>
    <dgm:pt modelId="{91098EBE-A0DA-4014-8D48-663E8E2D4140}" type="pres">
      <dgm:prSet presAssocID="{20EDE800-6EFD-4595-B587-0F81CD89810E}" presName="background4" presStyleLbl="node4" presStyleIdx="1" presStyleCnt="2"/>
      <dgm:spPr/>
      <dgm:t>
        <a:bodyPr/>
        <a:lstStyle/>
        <a:p>
          <a:endParaRPr lang="ru-RU"/>
        </a:p>
      </dgm:t>
    </dgm:pt>
    <dgm:pt modelId="{A3AC46C9-4842-4861-A6D4-7BCC1E179B0F}" type="pres">
      <dgm:prSet presAssocID="{20EDE800-6EFD-4595-B587-0F81CD89810E}" presName="text4" presStyleLbl="fgAcc4" presStyleIdx="1" presStyleCnt="2" custScaleX="265484" custScaleY="119326" custLinFactNeighborX="97876" custLinFactNeighborY="-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86168C-0177-48CA-83DF-F56769F0B7B0}" type="pres">
      <dgm:prSet presAssocID="{20EDE800-6EFD-4595-B587-0F81CD89810E}" presName="hierChild5" presStyleCnt="0"/>
      <dgm:spPr/>
      <dgm:t>
        <a:bodyPr/>
        <a:lstStyle/>
        <a:p>
          <a:endParaRPr lang="ru-RU"/>
        </a:p>
      </dgm:t>
    </dgm:pt>
    <dgm:pt modelId="{6DAAC691-B77B-4862-BA81-B65AB099EAA2}" type="pres">
      <dgm:prSet presAssocID="{48115986-EFCC-47E6-A130-E14087D7BE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6AB05F-9834-4DBA-9E4E-F4D8ED57E516}" type="pres">
      <dgm:prSet presAssocID="{628BC139-B3F4-45B7-A134-6767BF7D4A89}" presName="hierRoot2" presStyleCnt="0"/>
      <dgm:spPr/>
      <dgm:t>
        <a:bodyPr/>
        <a:lstStyle/>
        <a:p>
          <a:endParaRPr lang="ru-RU"/>
        </a:p>
      </dgm:t>
    </dgm:pt>
    <dgm:pt modelId="{718702DF-9475-4247-B625-2F3651636AC4}" type="pres">
      <dgm:prSet presAssocID="{628BC139-B3F4-45B7-A134-6767BF7D4A89}" presName="composite2" presStyleCnt="0"/>
      <dgm:spPr/>
      <dgm:t>
        <a:bodyPr/>
        <a:lstStyle/>
        <a:p>
          <a:endParaRPr lang="ru-RU"/>
        </a:p>
      </dgm:t>
    </dgm:pt>
    <dgm:pt modelId="{C4479200-8CE7-43F3-BDA9-625939893242}" type="pres">
      <dgm:prSet presAssocID="{628BC139-B3F4-45B7-A134-6767BF7D4A89}" presName="background2" presStyleLbl="node2" presStyleIdx="1" presStyleCnt="2"/>
      <dgm:spPr/>
      <dgm:t>
        <a:bodyPr/>
        <a:lstStyle/>
        <a:p>
          <a:endParaRPr lang="ru-RU"/>
        </a:p>
      </dgm:t>
    </dgm:pt>
    <dgm:pt modelId="{A28A5223-2E68-475F-9FC8-E556D1A08A97}" type="pres">
      <dgm:prSet presAssocID="{628BC139-B3F4-45B7-A134-6767BF7D4A89}" presName="text2" presStyleLbl="fgAcc2" presStyleIdx="1" presStyleCnt="2" custScaleX="125992" custScaleY="73354" custLinFactNeighborX="-42044" custLinFactNeighborY="-18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EE3FB-2134-47AA-A960-0EAF71933B02}" type="pres">
      <dgm:prSet presAssocID="{628BC139-B3F4-45B7-A134-6767BF7D4A89}" presName="hierChild3" presStyleCnt="0"/>
      <dgm:spPr/>
      <dgm:t>
        <a:bodyPr/>
        <a:lstStyle/>
        <a:p>
          <a:endParaRPr lang="ru-RU"/>
        </a:p>
      </dgm:t>
    </dgm:pt>
    <dgm:pt modelId="{DD8F03FE-2E71-4461-9D44-DA94B524D85D}" type="pres">
      <dgm:prSet presAssocID="{FFFD0011-D8E8-4AAE-B52D-756F67B5F97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B1470AD-9CF7-43BD-9114-CF280CAAD893}" type="pres">
      <dgm:prSet presAssocID="{E283274A-9254-4C1F-9527-BABA44AD1C68}" presName="hierRoot3" presStyleCnt="0"/>
      <dgm:spPr/>
      <dgm:t>
        <a:bodyPr/>
        <a:lstStyle/>
        <a:p>
          <a:endParaRPr lang="ru-RU"/>
        </a:p>
      </dgm:t>
    </dgm:pt>
    <dgm:pt modelId="{C9990D6B-0442-4EE6-BE8E-C4DC0383325F}" type="pres">
      <dgm:prSet presAssocID="{E283274A-9254-4C1F-9527-BABA44AD1C68}" presName="composite3" presStyleCnt="0"/>
      <dgm:spPr/>
      <dgm:t>
        <a:bodyPr/>
        <a:lstStyle/>
        <a:p>
          <a:endParaRPr lang="ru-RU"/>
        </a:p>
      </dgm:t>
    </dgm:pt>
    <dgm:pt modelId="{A4E5E9E0-AA5A-4EAE-8598-3777BF0D67F3}" type="pres">
      <dgm:prSet presAssocID="{E283274A-9254-4C1F-9527-BABA44AD1C68}" presName="background3" presStyleLbl="node3" presStyleIdx="1" presStyleCnt="3"/>
      <dgm:spPr/>
      <dgm:t>
        <a:bodyPr/>
        <a:lstStyle/>
        <a:p>
          <a:endParaRPr lang="ru-RU"/>
        </a:p>
      </dgm:t>
    </dgm:pt>
    <dgm:pt modelId="{6FA48BE6-692C-4A8F-9C8D-6256ECB0B6B5}" type="pres">
      <dgm:prSet presAssocID="{E283274A-9254-4C1F-9527-BABA44AD1C68}" presName="text3" presStyleLbl="fgAcc3" presStyleIdx="1" presStyleCnt="3" custScaleX="143461" custLinFactNeighborX="-91632" custLinFactNeighborY="-24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8DD17-9581-4200-8F92-43F2EDBC0087}" type="pres">
      <dgm:prSet presAssocID="{E283274A-9254-4C1F-9527-BABA44AD1C68}" presName="hierChild4" presStyleCnt="0"/>
      <dgm:spPr/>
      <dgm:t>
        <a:bodyPr/>
        <a:lstStyle/>
        <a:p>
          <a:endParaRPr lang="ru-RU"/>
        </a:p>
      </dgm:t>
    </dgm:pt>
    <dgm:pt modelId="{F4FDEF63-614A-4BE2-AABE-8B5512D33EDD}" type="pres">
      <dgm:prSet presAssocID="{AC51D2C4-83BF-4CE9-BDA2-BC93A15E571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6A9138D-A86E-4E4D-BDBF-5EAC5059D801}" type="pres">
      <dgm:prSet presAssocID="{355ADB70-646C-46A0-B5E9-D839D2FCA324}" presName="hierRoot3" presStyleCnt="0"/>
      <dgm:spPr/>
      <dgm:t>
        <a:bodyPr/>
        <a:lstStyle/>
        <a:p>
          <a:endParaRPr lang="ru-RU"/>
        </a:p>
      </dgm:t>
    </dgm:pt>
    <dgm:pt modelId="{3C6EEFD2-653B-4148-B797-0911A99496D9}" type="pres">
      <dgm:prSet presAssocID="{355ADB70-646C-46A0-B5E9-D839D2FCA324}" presName="composite3" presStyleCnt="0"/>
      <dgm:spPr/>
      <dgm:t>
        <a:bodyPr/>
        <a:lstStyle/>
        <a:p>
          <a:endParaRPr lang="ru-RU"/>
        </a:p>
      </dgm:t>
    </dgm:pt>
    <dgm:pt modelId="{B90C126D-4F88-4D25-B1A4-11365888B101}" type="pres">
      <dgm:prSet presAssocID="{355ADB70-646C-46A0-B5E9-D839D2FCA324}" presName="background3" presStyleLbl="node3" presStyleIdx="2" presStyleCnt="3"/>
      <dgm:spPr/>
      <dgm:t>
        <a:bodyPr/>
        <a:lstStyle/>
        <a:p>
          <a:endParaRPr lang="ru-RU"/>
        </a:p>
      </dgm:t>
    </dgm:pt>
    <dgm:pt modelId="{98677037-FA2A-4553-B143-9B2F5A7421FB}" type="pres">
      <dgm:prSet presAssocID="{355ADB70-646C-46A0-B5E9-D839D2FCA324}" presName="text3" presStyleLbl="fgAcc3" presStyleIdx="2" presStyleCnt="3" custScaleX="154583" custLinFactNeighborX="1061" custLinFactNeighborY="-27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BE3B86-C228-48AE-820D-0A2697219ADB}" type="pres">
      <dgm:prSet presAssocID="{355ADB70-646C-46A0-B5E9-D839D2FCA324}" presName="hierChild4" presStyleCnt="0"/>
      <dgm:spPr/>
      <dgm:t>
        <a:bodyPr/>
        <a:lstStyle/>
        <a:p>
          <a:endParaRPr lang="ru-RU"/>
        </a:p>
      </dgm:t>
    </dgm:pt>
  </dgm:ptLst>
  <dgm:cxnLst>
    <dgm:cxn modelId="{64A2514C-DA01-4D63-814A-4442096AABC3}" type="presOf" srcId="{9C767763-16C1-4571-B943-2FE31BC36C9E}" destId="{2E55CCA6-662F-46F4-BF25-37ED8D580518}" srcOrd="0" destOrd="0" presId="urn:microsoft.com/office/officeart/2005/8/layout/hierarchy1"/>
    <dgm:cxn modelId="{C9245B13-83C6-4C9C-A04C-3CB284491019}" type="presOf" srcId="{5CD7270F-17EA-46CF-A015-F1884F1D8E36}" destId="{B4F007DD-A726-4965-94A7-A21B19E9DEEE}" srcOrd="0" destOrd="0" presId="urn:microsoft.com/office/officeart/2005/8/layout/hierarchy1"/>
    <dgm:cxn modelId="{55967088-13C5-4A35-A4BB-590F9659E9C3}" type="presOf" srcId="{E283274A-9254-4C1F-9527-BABA44AD1C68}" destId="{6FA48BE6-692C-4A8F-9C8D-6256ECB0B6B5}" srcOrd="0" destOrd="0" presId="urn:microsoft.com/office/officeart/2005/8/layout/hierarchy1"/>
    <dgm:cxn modelId="{976F3B6E-CE82-4E06-A600-49A81EEAF7BC}" srcId="{5AA6E80F-AC07-4259-8C43-D7B1B7F9A3E4}" destId="{4F7023D4-8E80-4E36-8846-A16E1CDFD7A9}" srcOrd="0" destOrd="0" parTransId="{3EA8459D-B1BB-471D-8D49-5CFC3FE773A0}" sibTransId="{F460AAC1-B6FE-44DD-9CF1-9247064AC878}"/>
    <dgm:cxn modelId="{3B819788-6997-4742-8A24-FE3BB1F44D3F}" type="presOf" srcId="{4F7023D4-8E80-4E36-8846-A16E1CDFD7A9}" destId="{FD38637E-F83B-4D85-952D-9CC8714C51A6}" srcOrd="0" destOrd="0" presId="urn:microsoft.com/office/officeart/2005/8/layout/hierarchy1"/>
    <dgm:cxn modelId="{4CB24755-D6AE-467B-8043-947E225943D7}" type="presOf" srcId="{20EDE800-6EFD-4595-B587-0F81CD89810E}" destId="{A3AC46C9-4842-4861-A6D4-7BCC1E179B0F}" srcOrd="0" destOrd="0" presId="urn:microsoft.com/office/officeart/2005/8/layout/hierarchy1"/>
    <dgm:cxn modelId="{6AF136D1-F54F-4AEF-A43B-1AA6A62ED2E7}" type="presOf" srcId="{761F9044-B951-4E92-A6F1-C31C244525D3}" destId="{B86967A6-E5CC-4948-A89F-644DD26BC6EC}" srcOrd="0" destOrd="0" presId="urn:microsoft.com/office/officeart/2005/8/layout/hierarchy1"/>
    <dgm:cxn modelId="{EBDD3C76-A92E-471F-8F5B-A5054F67D3CC}" type="presOf" srcId="{AC51D2C4-83BF-4CE9-BDA2-BC93A15E5711}" destId="{F4FDEF63-614A-4BE2-AABE-8B5512D33EDD}" srcOrd="0" destOrd="0" presId="urn:microsoft.com/office/officeart/2005/8/layout/hierarchy1"/>
    <dgm:cxn modelId="{932D2273-F4C8-46BB-A085-32B92F11491D}" srcId="{628BC139-B3F4-45B7-A134-6767BF7D4A89}" destId="{355ADB70-646C-46A0-B5E9-D839D2FCA324}" srcOrd="1" destOrd="0" parTransId="{AC51D2C4-83BF-4CE9-BDA2-BC93A15E5711}" sibTransId="{19A435B9-6B03-4559-87AF-4235F6A20F71}"/>
    <dgm:cxn modelId="{5688BFF5-59D5-4B0E-AEED-4D11474D929E}" srcId="{761F9044-B951-4E92-A6F1-C31C244525D3}" destId="{20EDE800-6EFD-4595-B587-0F81CD89810E}" srcOrd="1" destOrd="0" parTransId="{5CD7270F-17EA-46CF-A015-F1884F1D8E36}" sibTransId="{906A6DBC-C311-4FBA-AC9F-9D74E66632D6}"/>
    <dgm:cxn modelId="{F201BF84-C24D-4A98-822B-DB2F8A2B3821}" type="presOf" srcId="{48115986-EFCC-47E6-A130-E14087D7BED9}" destId="{6DAAC691-B77B-4862-BA81-B65AB099EAA2}" srcOrd="0" destOrd="0" presId="urn:microsoft.com/office/officeart/2005/8/layout/hierarchy1"/>
    <dgm:cxn modelId="{C5C0EE80-D8D0-4E07-B688-B6C85BBCAC96}" srcId="{4F7023D4-8E80-4E36-8846-A16E1CDFD7A9}" destId="{0A8C9B83-7536-4D33-863E-8CF63733D923}" srcOrd="0" destOrd="0" parTransId="{2EFF61A2-F0E4-499F-9991-0FC3DD2FC1F8}" sibTransId="{392C6EAF-CB20-4365-9690-CD56F7E1A3B9}"/>
    <dgm:cxn modelId="{732946D1-D038-4AA3-9E36-AC38F92BB1AB}" srcId="{628BC139-B3F4-45B7-A134-6767BF7D4A89}" destId="{E283274A-9254-4C1F-9527-BABA44AD1C68}" srcOrd="0" destOrd="0" parTransId="{FFFD0011-D8E8-4AAE-B52D-756F67B5F97D}" sibTransId="{DAFC8A72-97A3-440A-93FD-A422E5323723}"/>
    <dgm:cxn modelId="{6AA9FDFA-FF0F-4B78-84C1-B58E5EA7FE15}" type="presOf" srcId="{628BC139-B3F4-45B7-A134-6767BF7D4A89}" destId="{A28A5223-2E68-475F-9FC8-E556D1A08A97}" srcOrd="0" destOrd="0" presId="urn:microsoft.com/office/officeart/2005/8/layout/hierarchy1"/>
    <dgm:cxn modelId="{FE951847-75C5-4E8E-9C2A-8506DA15EFD0}" type="presOf" srcId="{2EFF61A2-F0E4-499F-9991-0FC3DD2FC1F8}" destId="{F1A28F41-E907-4716-8220-AC8736F7640A}" srcOrd="0" destOrd="0" presId="urn:microsoft.com/office/officeart/2005/8/layout/hierarchy1"/>
    <dgm:cxn modelId="{F202D508-D021-4EED-9FFF-6201819722A2}" srcId="{0A8C9B83-7536-4D33-863E-8CF63733D923}" destId="{761F9044-B951-4E92-A6F1-C31C244525D3}" srcOrd="0" destOrd="0" parTransId="{A09A97EE-6A95-4BA5-B8B4-4C6736FB84FC}" sibTransId="{2D2A9C86-DE1A-4BF1-A9D7-660CC284A914}"/>
    <dgm:cxn modelId="{12290165-5E12-495D-A1DC-9612B197AA7A}" type="presOf" srcId="{FFFD0011-D8E8-4AAE-B52D-756F67B5F97D}" destId="{DD8F03FE-2E71-4461-9D44-DA94B524D85D}" srcOrd="0" destOrd="0" presId="urn:microsoft.com/office/officeart/2005/8/layout/hierarchy1"/>
    <dgm:cxn modelId="{28267DF4-880B-4FF3-848B-718BF51572DE}" srcId="{4F7023D4-8E80-4E36-8846-A16E1CDFD7A9}" destId="{628BC139-B3F4-45B7-A134-6767BF7D4A89}" srcOrd="1" destOrd="0" parTransId="{48115986-EFCC-47E6-A130-E14087D7BED9}" sibTransId="{35BD8F31-BAB8-4A71-B129-D8CDF6B25B8B}"/>
    <dgm:cxn modelId="{1CDA8089-DEC0-4452-8D6C-8FA8273A47D9}" type="presOf" srcId="{71D3BCE7-5642-4E45-880B-5532C4F04A76}" destId="{CCDDC97D-AFF6-4B20-AEDE-DA90910BC649}" srcOrd="0" destOrd="0" presId="urn:microsoft.com/office/officeart/2005/8/layout/hierarchy1"/>
    <dgm:cxn modelId="{DE3B3C09-7256-4D42-9362-F01D9851902B}" type="presOf" srcId="{A09A97EE-6A95-4BA5-B8B4-4C6736FB84FC}" destId="{2D221E3C-8979-4187-843E-725151F2F65F}" srcOrd="0" destOrd="0" presId="urn:microsoft.com/office/officeart/2005/8/layout/hierarchy1"/>
    <dgm:cxn modelId="{E584F880-A7C2-48C7-8D82-517653949EF4}" type="presOf" srcId="{0A8C9B83-7536-4D33-863E-8CF63733D923}" destId="{30CBADBC-4F9E-4F9F-A33F-3B96FA231C1D}" srcOrd="0" destOrd="0" presId="urn:microsoft.com/office/officeart/2005/8/layout/hierarchy1"/>
    <dgm:cxn modelId="{62F0270D-AA35-4484-88A8-6DD8EB414F52}" type="presOf" srcId="{355ADB70-646C-46A0-B5E9-D839D2FCA324}" destId="{98677037-FA2A-4553-B143-9B2F5A7421FB}" srcOrd="0" destOrd="0" presId="urn:microsoft.com/office/officeart/2005/8/layout/hierarchy1"/>
    <dgm:cxn modelId="{E6A5B295-B553-44A1-8859-0710BAC3BF51}" srcId="{761F9044-B951-4E92-A6F1-C31C244525D3}" destId="{71D3BCE7-5642-4E45-880B-5532C4F04A76}" srcOrd="0" destOrd="0" parTransId="{9C767763-16C1-4571-B943-2FE31BC36C9E}" sibTransId="{6B3E548A-D5E2-4338-8927-A5FA96D56E69}"/>
    <dgm:cxn modelId="{409B7143-FBB3-4AAD-B5E3-9072140E7816}" type="presOf" srcId="{5AA6E80F-AC07-4259-8C43-D7B1B7F9A3E4}" destId="{A6705709-5265-473D-A9B7-C963653CD708}" srcOrd="0" destOrd="0" presId="urn:microsoft.com/office/officeart/2005/8/layout/hierarchy1"/>
    <dgm:cxn modelId="{81310E98-5DAF-4FFC-99EC-813A5827F0AE}" type="presParOf" srcId="{A6705709-5265-473D-A9B7-C963653CD708}" destId="{64A14F38-B5C1-4AD4-ABC7-DF0E6B8CDE87}" srcOrd="0" destOrd="0" presId="urn:microsoft.com/office/officeart/2005/8/layout/hierarchy1"/>
    <dgm:cxn modelId="{4F7F4FC4-2121-48BB-9504-CF83C028D6A1}" type="presParOf" srcId="{64A14F38-B5C1-4AD4-ABC7-DF0E6B8CDE87}" destId="{634795E2-DA18-489E-93DD-CCCACFF8B873}" srcOrd="0" destOrd="0" presId="urn:microsoft.com/office/officeart/2005/8/layout/hierarchy1"/>
    <dgm:cxn modelId="{686BB3E9-F720-4A9A-807E-2C53AB51958D}" type="presParOf" srcId="{634795E2-DA18-489E-93DD-CCCACFF8B873}" destId="{36F0F66F-CB4F-4B9D-9A2E-23F6A8E05D26}" srcOrd="0" destOrd="0" presId="urn:microsoft.com/office/officeart/2005/8/layout/hierarchy1"/>
    <dgm:cxn modelId="{4D930737-A0A5-4735-8BD0-D41322AF5BEC}" type="presParOf" srcId="{634795E2-DA18-489E-93DD-CCCACFF8B873}" destId="{FD38637E-F83B-4D85-952D-9CC8714C51A6}" srcOrd="1" destOrd="0" presId="urn:microsoft.com/office/officeart/2005/8/layout/hierarchy1"/>
    <dgm:cxn modelId="{DE7CC7C0-B6BE-4476-AF27-37892D442AF0}" type="presParOf" srcId="{64A14F38-B5C1-4AD4-ABC7-DF0E6B8CDE87}" destId="{D0CA2FE5-A582-4A49-8CE7-A2419298030D}" srcOrd="1" destOrd="0" presId="urn:microsoft.com/office/officeart/2005/8/layout/hierarchy1"/>
    <dgm:cxn modelId="{F0E99080-55D7-4D54-A71B-59DFCF92B9C8}" type="presParOf" srcId="{D0CA2FE5-A582-4A49-8CE7-A2419298030D}" destId="{F1A28F41-E907-4716-8220-AC8736F7640A}" srcOrd="0" destOrd="0" presId="urn:microsoft.com/office/officeart/2005/8/layout/hierarchy1"/>
    <dgm:cxn modelId="{4E0B229A-6BF7-400B-A1CD-F83CE323822A}" type="presParOf" srcId="{D0CA2FE5-A582-4A49-8CE7-A2419298030D}" destId="{BDD536EA-D394-4CDC-9D10-0348227C9F19}" srcOrd="1" destOrd="0" presId="urn:microsoft.com/office/officeart/2005/8/layout/hierarchy1"/>
    <dgm:cxn modelId="{02265569-9D5A-44F1-B77A-C03278A98DF9}" type="presParOf" srcId="{BDD536EA-D394-4CDC-9D10-0348227C9F19}" destId="{23B1A510-B547-4E15-8266-1E88E46100D4}" srcOrd="0" destOrd="0" presId="urn:microsoft.com/office/officeart/2005/8/layout/hierarchy1"/>
    <dgm:cxn modelId="{16FA0062-2226-4C80-9168-BD998AA55A2F}" type="presParOf" srcId="{23B1A510-B547-4E15-8266-1E88E46100D4}" destId="{55670C48-4D3A-41A4-A938-4E0168C152C5}" srcOrd="0" destOrd="0" presId="urn:microsoft.com/office/officeart/2005/8/layout/hierarchy1"/>
    <dgm:cxn modelId="{2B5D3483-F994-47BA-8356-528B9ED2FC20}" type="presParOf" srcId="{23B1A510-B547-4E15-8266-1E88E46100D4}" destId="{30CBADBC-4F9E-4F9F-A33F-3B96FA231C1D}" srcOrd="1" destOrd="0" presId="urn:microsoft.com/office/officeart/2005/8/layout/hierarchy1"/>
    <dgm:cxn modelId="{A5FE820D-ADAE-469A-B9DA-65977703194E}" type="presParOf" srcId="{BDD536EA-D394-4CDC-9D10-0348227C9F19}" destId="{C59827DD-148A-4538-9EA6-21067D6503D6}" srcOrd="1" destOrd="0" presId="urn:microsoft.com/office/officeart/2005/8/layout/hierarchy1"/>
    <dgm:cxn modelId="{10E1E433-B8EE-4359-880F-3AE739D752DB}" type="presParOf" srcId="{C59827DD-148A-4538-9EA6-21067D6503D6}" destId="{2D221E3C-8979-4187-843E-725151F2F65F}" srcOrd="0" destOrd="0" presId="urn:microsoft.com/office/officeart/2005/8/layout/hierarchy1"/>
    <dgm:cxn modelId="{99B28426-2CC2-4095-8170-8CF3A9FACB34}" type="presParOf" srcId="{C59827DD-148A-4538-9EA6-21067D6503D6}" destId="{19C7E5D1-7F2B-48DF-8E4C-835419A945A6}" srcOrd="1" destOrd="0" presId="urn:microsoft.com/office/officeart/2005/8/layout/hierarchy1"/>
    <dgm:cxn modelId="{5DFA65C7-D79B-4907-AD52-71C6F666279A}" type="presParOf" srcId="{19C7E5D1-7F2B-48DF-8E4C-835419A945A6}" destId="{5686218C-5EEA-4D42-995B-94F4D6CD830C}" srcOrd="0" destOrd="0" presId="urn:microsoft.com/office/officeart/2005/8/layout/hierarchy1"/>
    <dgm:cxn modelId="{F24F25B8-7E78-4A02-9654-469C278BFE59}" type="presParOf" srcId="{5686218C-5EEA-4D42-995B-94F4D6CD830C}" destId="{03148371-843E-44C5-A650-19E5D75D0B43}" srcOrd="0" destOrd="0" presId="urn:microsoft.com/office/officeart/2005/8/layout/hierarchy1"/>
    <dgm:cxn modelId="{325CB18F-0083-441C-8FA8-0C9EA6CBE251}" type="presParOf" srcId="{5686218C-5EEA-4D42-995B-94F4D6CD830C}" destId="{B86967A6-E5CC-4948-A89F-644DD26BC6EC}" srcOrd="1" destOrd="0" presId="urn:microsoft.com/office/officeart/2005/8/layout/hierarchy1"/>
    <dgm:cxn modelId="{CE872CAF-7493-4086-A161-D473C4B1C05B}" type="presParOf" srcId="{19C7E5D1-7F2B-48DF-8E4C-835419A945A6}" destId="{DD1DE180-8D81-4E4D-A1D5-56E0C455C4CF}" srcOrd="1" destOrd="0" presId="urn:microsoft.com/office/officeart/2005/8/layout/hierarchy1"/>
    <dgm:cxn modelId="{9EA05462-EDD0-46F3-94A2-FADDCA1F7137}" type="presParOf" srcId="{DD1DE180-8D81-4E4D-A1D5-56E0C455C4CF}" destId="{2E55CCA6-662F-46F4-BF25-37ED8D580518}" srcOrd="0" destOrd="0" presId="urn:microsoft.com/office/officeart/2005/8/layout/hierarchy1"/>
    <dgm:cxn modelId="{00A85A10-1CF5-465E-9F20-41823A5CC41F}" type="presParOf" srcId="{DD1DE180-8D81-4E4D-A1D5-56E0C455C4CF}" destId="{5E621257-74AF-407C-891A-4F8E2C3BB4F9}" srcOrd="1" destOrd="0" presId="urn:microsoft.com/office/officeart/2005/8/layout/hierarchy1"/>
    <dgm:cxn modelId="{69973665-BBB9-4512-9E65-3D26CA7290F6}" type="presParOf" srcId="{5E621257-74AF-407C-891A-4F8E2C3BB4F9}" destId="{9EB958C3-1751-4AF3-B65F-6FA2FC5C2BB5}" srcOrd="0" destOrd="0" presId="urn:microsoft.com/office/officeart/2005/8/layout/hierarchy1"/>
    <dgm:cxn modelId="{82B7557D-36B3-4B94-8871-AD66C766329B}" type="presParOf" srcId="{9EB958C3-1751-4AF3-B65F-6FA2FC5C2BB5}" destId="{432629A7-16C6-4B4D-B685-4E065321A4BC}" srcOrd="0" destOrd="0" presId="urn:microsoft.com/office/officeart/2005/8/layout/hierarchy1"/>
    <dgm:cxn modelId="{A2FF0A3C-645A-4E10-A329-C3A994348798}" type="presParOf" srcId="{9EB958C3-1751-4AF3-B65F-6FA2FC5C2BB5}" destId="{CCDDC97D-AFF6-4B20-AEDE-DA90910BC649}" srcOrd="1" destOrd="0" presId="urn:microsoft.com/office/officeart/2005/8/layout/hierarchy1"/>
    <dgm:cxn modelId="{0B5D7A44-E1D6-4730-9689-F4F6577A18C3}" type="presParOf" srcId="{5E621257-74AF-407C-891A-4F8E2C3BB4F9}" destId="{F0B4683B-0754-4A36-B2BD-EC6EF2D622C6}" srcOrd="1" destOrd="0" presId="urn:microsoft.com/office/officeart/2005/8/layout/hierarchy1"/>
    <dgm:cxn modelId="{989DFE71-FB35-4284-9F5A-BAE2E5CCEEC3}" type="presParOf" srcId="{DD1DE180-8D81-4E4D-A1D5-56E0C455C4CF}" destId="{B4F007DD-A726-4965-94A7-A21B19E9DEEE}" srcOrd="2" destOrd="0" presId="urn:microsoft.com/office/officeart/2005/8/layout/hierarchy1"/>
    <dgm:cxn modelId="{27FB7381-E0F6-4F47-92BC-C3B707F46970}" type="presParOf" srcId="{DD1DE180-8D81-4E4D-A1D5-56E0C455C4CF}" destId="{50E116EB-2BD0-4349-B0DF-68C7FD11A0F0}" srcOrd="3" destOrd="0" presId="urn:microsoft.com/office/officeart/2005/8/layout/hierarchy1"/>
    <dgm:cxn modelId="{FEB5DA95-0443-4695-8ACD-53910A34BEA4}" type="presParOf" srcId="{50E116EB-2BD0-4349-B0DF-68C7FD11A0F0}" destId="{75ADB709-6699-4527-9698-4955D6330978}" srcOrd="0" destOrd="0" presId="urn:microsoft.com/office/officeart/2005/8/layout/hierarchy1"/>
    <dgm:cxn modelId="{1E176365-0B99-43CD-9E07-858B5E4AC737}" type="presParOf" srcId="{75ADB709-6699-4527-9698-4955D6330978}" destId="{91098EBE-A0DA-4014-8D48-663E8E2D4140}" srcOrd="0" destOrd="0" presId="urn:microsoft.com/office/officeart/2005/8/layout/hierarchy1"/>
    <dgm:cxn modelId="{F4EF6927-F91D-4382-B398-79A5ADBC0C8F}" type="presParOf" srcId="{75ADB709-6699-4527-9698-4955D6330978}" destId="{A3AC46C9-4842-4861-A6D4-7BCC1E179B0F}" srcOrd="1" destOrd="0" presId="urn:microsoft.com/office/officeart/2005/8/layout/hierarchy1"/>
    <dgm:cxn modelId="{D71BE615-0E73-439F-82CD-AF4E4A052FAD}" type="presParOf" srcId="{50E116EB-2BD0-4349-B0DF-68C7FD11A0F0}" destId="{B686168C-0177-48CA-83DF-F56769F0B7B0}" srcOrd="1" destOrd="0" presId="urn:microsoft.com/office/officeart/2005/8/layout/hierarchy1"/>
    <dgm:cxn modelId="{93FBBFC9-4BBE-4889-A211-7EE8FA832954}" type="presParOf" srcId="{D0CA2FE5-A582-4A49-8CE7-A2419298030D}" destId="{6DAAC691-B77B-4862-BA81-B65AB099EAA2}" srcOrd="2" destOrd="0" presId="urn:microsoft.com/office/officeart/2005/8/layout/hierarchy1"/>
    <dgm:cxn modelId="{E11A7989-56B2-4D2B-B864-B34CBCA10804}" type="presParOf" srcId="{D0CA2FE5-A582-4A49-8CE7-A2419298030D}" destId="{806AB05F-9834-4DBA-9E4E-F4D8ED57E516}" srcOrd="3" destOrd="0" presId="urn:microsoft.com/office/officeart/2005/8/layout/hierarchy1"/>
    <dgm:cxn modelId="{BD1BAA68-C87B-4A1E-A77B-3F6C2D72F96A}" type="presParOf" srcId="{806AB05F-9834-4DBA-9E4E-F4D8ED57E516}" destId="{718702DF-9475-4247-B625-2F3651636AC4}" srcOrd="0" destOrd="0" presId="urn:microsoft.com/office/officeart/2005/8/layout/hierarchy1"/>
    <dgm:cxn modelId="{3B4DFD67-343E-4074-ACD7-1C1C0268BB21}" type="presParOf" srcId="{718702DF-9475-4247-B625-2F3651636AC4}" destId="{C4479200-8CE7-43F3-BDA9-625939893242}" srcOrd="0" destOrd="0" presId="urn:microsoft.com/office/officeart/2005/8/layout/hierarchy1"/>
    <dgm:cxn modelId="{9FAA6330-94B3-48F4-B68B-891697C82793}" type="presParOf" srcId="{718702DF-9475-4247-B625-2F3651636AC4}" destId="{A28A5223-2E68-475F-9FC8-E556D1A08A97}" srcOrd="1" destOrd="0" presId="urn:microsoft.com/office/officeart/2005/8/layout/hierarchy1"/>
    <dgm:cxn modelId="{37CFBDC9-3330-40FF-B3AF-EA0DE2DA60B8}" type="presParOf" srcId="{806AB05F-9834-4DBA-9E4E-F4D8ED57E516}" destId="{D29EE3FB-2134-47AA-A960-0EAF71933B02}" srcOrd="1" destOrd="0" presId="urn:microsoft.com/office/officeart/2005/8/layout/hierarchy1"/>
    <dgm:cxn modelId="{6DEC04AC-6932-4ACE-AD2E-BDB105D8E562}" type="presParOf" srcId="{D29EE3FB-2134-47AA-A960-0EAF71933B02}" destId="{DD8F03FE-2E71-4461-9D44-DA94B524D85D}" srcOrd="0" destOrd="0" presId="urn:microsoft.com/office/officeart/2005/8/layout/hierarchy1"/>
    <dgm:cxn modelId="{493FF726-3111-4B66-9DE7-A34E097B455C}" type="presParOf" srcId="{D29EE3FB-2134-47AA-A960-0EAF71933B02}" destId="{FB1470AD-9CF7-43BD-9114-CF280CAAD893}" srcOrd="1" destOrd="0" presId="urn:microsoft.com/office/officeart/2005/8/layout/hierarchy1"/>
    <dgm:cxn modelId="{DAECA1CB-7AB1-4FFC-9A7D-0889C3ED1E1E}" type="presParOf" srcId="{FB1470AD-9CF7-43BD-9114-CF280CAAD893}" destId="{C9990D6B-0442-4EE6-BE8E-C4DC0383325F}" srcOrd="0" destOrd="0" presId="urn:microsoft.com/office/officeart/2005/8/layout/hierarchy1"/>
    <dgm:cxn modelId="{C9BE839F-EE2E-4722-B1E7-F3015CCBB74D}" type="presParOf" srcId="{C9990D6B-0442-4EE6-BE8E-C4DC0383325F}" destId="{A4E5E9E0-AA5A-4EAE-8598-3777BF0D67F3}" srcOrd="0" destOrd="0" presId="urn:microsoft.com/office/officeart/2005/8/layout/hierarchy1"/>
    <dgm:cxn modelId="{D5C8D8B6-2796-4F36-8745-8E11CA9826F9}" type="presParOf" srcId="{C9990D6B-0442-4EE6-BE8E-C4DC0383325F}" destId="{6FA48BE6-692C-4A8F-9C8D-6256ECB0B6B5}" srcOrd="1" destOrd="0" presId="urn:microsoft.com/office/officeart/2005/8/layout/hierarchy1"/>
    <dgm:cxn modelId="{B45C1D6E-9547-499A-9A3E-F3DDBE361989}" type="presParOf" srcId="{FB1470AD-9CF7-43BD-9114-CF280CAAD893}" destId="{7028DD17-9581-4200-8F92-43F2EDBC0087}" srcOrd="1" destOrd="0" presId="urn:microsoft.com/office/officeart/2005/8/layout/hierarchy1"/>
    <dgm:cxn modelId="{41EC531D-93DA-41BC-BCF5-1442AB02A9B2}" type="presParOf" srcId="{D29EE3FB-2134-47AA-A960-0EAF71933B02}" destId="{F4FDEF63-614A-4BE2-AABE-8B5512D33EDD}" srcOrd="2" destOrd="0" presId="urn:microsoft.com/office/officeart/2005/8/layout/hierarchy1"/>
    <dgm:cxn modelId="{910E01C4-B314-46BA-866E-D846E0204D8D}" type="presParOf" srcId="{D29EE3FB-2134-47AA-A960-0EAF71933B02}" destId="{36A9138D-A86E-4E4D-BDBF-5EAC5059D801}" srcOrd="3" destOrd="0" presId="urn:microsoft.com/office/officeart/2005/8/layout/hierarchy1"/>
    <dgm:cxn modelId="{01B80C37-0CEE-4971-843D-0FFC28F1094A}" type="presParOf" srcId="{36A9138D-A86E-4E4D-BDBF-5EAC5059D801}" destId="{3C6EEFD2-653B-4148-B797-0911A99496D9}" srcOrd="0" destOrd="0" presId="urn:microsoft.com/office/officeart/2005/8/layout/hierarchy1"/>
    <dgm:cxn modelId="{F095B51E-BB28-45A2-9127-65B4D3C2099B}" type="presParOf" srcId="{3C6EEFD2-653B-4148-B797-0911A99496D9}" destId="{B90C126D-4F88-4D25-B1A4-11365888B101}" srcOrd="0" destOrd="0" presId="urn:microsoft.com/office/officeart/2005/8/layout/hierarchy1"/>
    <dgm:cxn modelId="{E3616F23-492D-4CAD-91B1-94A0F1E5DBD8}" type="presParOf" srcId="{3C6EEFD2-653B-4148-B797-0911A99496D9}" destId="{98677037-FA2A-4553-B143-9B2F5A7421FB}" srcOrd="1" destOrd="0" presId="urn:microsoft.com/office/officeart/2005/8/layout/hierarchy1"/>
    <dgm:cxn modelId="{1AD7B628-38A2-4C5D-968D-BED02038B186}" type="presParOf" srcId="{36A9138D-A86E-4E4D-BDBF-5EAC5059D801}" destId="{43BE3B86-C228-48AE-820D-0A2697219ADB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4FA55D-65F5-4C24-B858-E3C7DED408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BBAAF2-A1FD-47A8-A6D8-C989C53FFEF3}">
      <dgm:prSet/>
      <dgm:spPr/>
      <dgm:t>
        <a:bodyPr/>
        <a:lstStyle/>
        <a:p>
          <a:r>
            <a:rPr lang="ru-RU" b="0" i="0" dirty="0" smtClean="0"/>
            <a:t>Переход к проектному подходу  в развитии СОНКО</a:t>
          </a:r>
          <a:endParaRPr lang="ru-RU" b="0" i="0" dirty="0"/>
        </a:p>
      </dgm:t>
    </dgm:pt>
    <dgm:pt modelId="{B8C3A1D1-DDE3-433A-9002-9E6165FCA17F}" type="parTrans" cxnId="{E02E801E-E860-4BF6-AF06-DB3768700AEE}">
      <dgm:prSet/>
      <dgm:spPr/>
      <dgm:t>
        <a:bodyPr/>
        <a:lstStyle/>
        <a:p>
          <a:endParaRPr lang="ru-RU"/>
        </a:p>
      </dgm:t>
    </dgm:pt>
    <dgm:pt modelId="{7C54213B-4A34-4908-A46D-F5A0E88BEA0A}" type="sibTrans" cxnId="{E02E801E-E860-4BF6-AF06-DB3768700AEE}">
      <dgm:prSet/>
      <dgm:spPr/>
      <dgm:t>
        <a:bodyPr/>
        <a:lstStyle/>
        <a:p>
          <a:endParaRPr lang="ru-RU"/>
        </a:p>
      </dgm:t>
    </dgm:pt>
    <dgm:pt modelId="{96D446C2-6D21-432C-A8AE-B14EB4445AFE}">
      <dgm:prSet/>
      <dgm:spPr/>
      <dgm:t>
        <a:bodyPr/>
        <a:lstStyle/>
        <a:p>
          <a:r>
            <a:rPr lang="ru-RU" dirty="0" smtClean="0"/>
            <a:t>проектное управление в реализации комплекса мер  по поэтапному доступу СОНКО к бюджетным средствам  на оказанию услуг в социально сфере</a:t>
          </a:r>
          <a:endParaRPr lang="ru-RU" dirty="0"/>
        </a:p>
      </dgm:t>
    </dgm:pt>
    <dgm:pt modelId="{2EA08BE0-A588-448A-B6F7-00CA8731C904}" type="parTrans" cxnId="{1980CBA2-8E56-4BDE-A30F-CAC16EFAACE4}">
      <dgm:prSet/>
      <dgm:spPr/>
      <dgm:t>
        <a:bodyPr/>
        <a:lstStyle/>
        <a:p>
          <a:endParaRPr lang="ru-RU"/>
        </a:p>
      </dgm:t>
    </dgm:pt>
    <dgm:pt modelId="{CC8F3CB3-9C88-490D-A8E7-BB52AB069F97}" type="sibTrans" cxnId="{1980CBA2-8E56-4BDE-A30F-CAC16EFAACE4}">
      <dgm:prSet/>
      <dgm:spPr/>
      <dgm:t>
        <a:bodyPr/>
        <a:lstStyle/>
        <a:p>
          <a:endParaRPr lang="ru-RU"/>
        </a:p>
      </dgm:t>
    </dgm:pt>
    <dgm:pt modelId="{DA281BB6-4306-47D9-8E8F-12F28E03E91D}">
      <dgm:prSet/>
      <dgm:spPr/>
      <dgm:t>
        <a:bodyPr/>
        <a:lstStyle/>
        <a:p>
          <a:r>
            <a:rPr lang="ru-RU" dirty="0" smtClean="0"/>
            <a:t>проектное управление реализации стандарта конкуренции в регионе</a:t>
          </a:r>
          <a:endParaRPr lang="ru-RU" dirty="0"/>
        </a:p>
      </dgm:t>
    </dgm:pt>
    <dgm:pt modelId="{574945E8-CF18-4F65-AD38-21EF96A95DC3}" type="parTrans" cxnId="{104C320D-7FB3-42DA-AAE1-2FB2591EEB68}">
      <dgm:prSet/>
      <dgm:spPr/>
      <dgm:t>
        <a:bodyPr/>
        <a:lstStyle/>
        <a:p>
          <a:endParaRPr lang="ru-RU"/>
        </a:p>
      </dgm:t>
    </dgm:pt>
    <dgm:pt modelId="{988353C6-7A13-4B79-8EE4-89765E6EFC17}" type="sibTrans" cxnId="{104C320D-7FB3-42DA-AAE1-2FB2591EEB68}">
      <dgm:prSet/>
      <dgm:spPr/>
      <dgm:t>
        <a:bodyPr/>
        <a:lstStyle/>
        <a:p>
          <a:endParaRPr lang="ru-RU"/>
        </a:p>
      </dgm:t>
    </dgm:pt>
    <dgm:pt modelId="{DCA05869-5495-4093-BAD6-2F21FFE707F9}">
      <dgm:prSet/>
      <dgm:spPr/>
      <dgm:t>
        <a:bodyPr/>
        <a:lstStyle/>
        <a:p>
          <a:r>
            <a:rPr lang="ru-RU" b="0" i="0" dirty="0" smtClean="0"/>
            <a:t>Вовлечение СОНКО в проектное управление в регионе – в общественно-деловые советы  </a:t>
          </a:r>
          <a:endParaRPr lang="ru-RU" b="0" i="0" dirty="0"/>
        </a:p>
      </dgm:t>
    </dgm:pt>
    <dgm:pt modelId="{B2D2A735-69CC-4A06-BF39-648F0888A5FC}" type="parTrans" cxnId="{F51AEF4B-097C-4F17-B5FC-4ABC8DAB350B}">
      <dgm:prSet/>
      <dgm:spPr/>
      <dgm:t>
        <a:bodyPr/>
        <a:lstStyle/>
        <a:p>
          <a:endParaRPr lang="ru-RU"/>
        </a:p>
      </dgm:t>
    </dgm:pt>
    <dgm:pt modelId="{2DB21AB1-BF5F-4165-AFC3-E9C9569DA6CC}" type="sibTrans" cxnId="{F51AEF4B-097C-4F17-B5FC-4ABC8DAB350B}">
      <dgm:prSet/>
      <dgm:spPr/>
      <dgm:t>
        <a:bodyPr/>
        <a:lstStyle/>
        <a:p>
          <a:endParaRPr lang="ru-RU"/>
        </a:p>
      </dgm:t>
    </dgm:pt>
    <dgm:pt modelId="{6E046BA9-EDB5-4F6E-9D70-693B077E0735}">
      <dgm:prSet/>
      <dgm:spPr/>
      <dgm:t>
        <a:bodyPr/>
        <a:lstStyle/>
        <a:p>
          <a:r>
            <a:rPr lang="ru-RU" dirty="0" smtClean="0"/>
            <a:t>В качестве вспомогательных органов управления проектной деятельностью выступают общественно-деловые советы, в рамках которых  и общественные объединения, заинтересованные в результатах реализации приоритетных проектов, участвуют в определении основных требований к результатам проектов и в приемке промежуточных и окончательных результатов, а также в мониторинге и оценке реализации проекта.</a:t>
          </a:r>
          <a:endParaRPr lang="ru-RU" dirty="0"/>
        </a:p>
      </dgm:t>
    </dgm:pt>
    <dgm:pt modelId="{8DC93707-8838-4189-96B9-444173F1EC21}" type="parTrans" cxnId="{FEAE852C-2226-4C83-94DC-77E07E882460}">
      <dgm:prSet/>
      <dgm:spPr/>
      <dgm:t>
        <a:bodyPr/>
        <a:lstStyle/>
        <a:p>
          <a:endParaRPr lang="ru-RU"/>
        </a:p>
      </dgm:t>
    </dgm:pt>
    <dgm:pt modelId="{52875F4B-AF01-472B-AF4A-875B60FFC5D1}" type="sibTrans" cxnId="{FEAE852C-2226-4C83-94DC-77E07E882460}">
      <dgm:prSet/>
      <dgm:spPr/>
      <dgm:t>
        <a:bodyPr/>
        <a:lstStyle/>
        <a:p>
          <a:endParaRPr lang="ru-RU"/>
        </a:p>
      </dgm:t>
    </dgm:pt>
    <dgm:pt modelId="{1C26F424-9A30-4928-B09A-4C626260B2C9}">
      <dgm:prSet/>
      <dgm:spPr/>
      <dgm:t>
        <a:bodyPr/>
        <a:lstStyle/>
        <a:p>
          <a:r>
            <a:rPr lang="ru-RU" dirty="0" smtClean="0"/>
            <a:t>Представители общественно-делового совета входят в состав соответствующих проектных комитетов и экспертной группы .</a:t>
          </a:r>
          <a:endParaRPr lang="ru-RU" dirty="0"/>
        </a:p>
      </dgm:t>
    </dgm:pt>
    <dgm:pt modelId="{384AB522-5055-4642-83A0-1E9E7A7DFC39}" type="parTrans" cxnId="{4AA3C21C-261B-487F-87AD-1D9F29811AFE}">
      <dgm:prSet/>
      <dgm:spPr/>
      <dgm:t>
        <a:bodyPr/>
        <a:lstStyle/>
        <a:p>
          <a:endParaRPr lang="ru-RU"/>
        </a:p>
      </dgm:t>
    </dgm:pt>
    <dgm:pt modelId="{ADB15E7F-BD45-4BC8-82A6-F0D6462C5970}" type="sibTrans" cxnId="{4AA3C21C-261B-487F-87AD-1D9F29811AFE}">
      <dgm:prSet/>
      <dgm:spPr/>
      <dgm:t>
        <a:bodyPr/>
        <a:lstStyle/>
        <a:p>
          <a:endParaRPr lang="ru-RU"/>
        </a:p>
      </dgm:t>
    </dgm:pt>
    <dgm:pt modelId="{0515EEB8-BE76-4EDC-AEA2-314D374097ED}">
      <dgm:prSet/>
      <dgm:spPr/>
      <dgm:t>
        <a:bodyPr/>
        <a:lstStyle/>
        <a:p>
          <a:r>
            <a:rPr lang="ru-RU" dirty="0" smtClean="0"/>
            <a:t> и др.</a:t>
          </a:r>
          <a:endParaRPr lang="ru-RU" dirty="0"/>
        </a:p>
      </dgm:t>
    </dgm:pt>
    <dgm:pt modelId="{F75E1FA4-7D5B-4003-B3B7-F0EB967B3D21}" type="parTrans" cxnId="{48B58C70-9684-447B-81BD-66E072281663}">
      <dgm:prSet/>
      <dgm:spPr/>
    </dgm:pt>
    <dgm:pt modelId="{F583711A-6B8F-4450-90F8-B41EB7003F81}" type="sibTrans" cxnId="{48B58C70-9684-447B-81BD-66E072281663}">
      <dgm:prSet/>
      <dgm:spPr/>
    </dgm:pt>
    <dgm:pt modelId="{E525734D-2B25-4A06-9024-2260052B1F13}" type="pres">
      <dgm:prSet presAssocID="{104FA55D-65F5-4C24-B858-E3C7DED40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A03DC-DA67-4A16-B992-05AF793C6907}" type="pres">
      <dgm:prSet presAssocID="{01BBAAF2-A1FD-47A8-A6D8-C989C53FFE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56C6D-4194-473F-8AFA-68777CBFE6A5}" type="pres">
      <dgm:prSet presAssocID="{01BBAAF2-A1FD-47A8-A6D8-C989C53FFE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A87FC-7516-4033-955F-B4EFE517A0E5}" type="pres">
      <dgm:prSet presAssocID="{DCA05869-5495-4093-BAD6-2F21FFE707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13535-070B-4755-A94B-721D8CCC7397}" type="pres">
      <dgm:prSet presAssocID="{DCA05869-5495-4093-BAD6-2F21FFE707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54E43-BB32-49A1-807D-AD6E24A9AE0B}" type="presOf" srcId="{104FA55D-65F5-4C24-B858-E3C7DED40892}" destId="{E525734D-2B25-4A06-9024-2260052B1F13}" srcOrd="0" destOrd="0" presId="urn:microsoft.com/office/officeart/2005/8/layout/vList2"/>
    <dgm:cxn modelId="{4AA3C21C-261B-487F-87AD-1D9F29811AFE}" srcId="{DCA05869-5495-4093-BAD6-2F21FFE707F9}" destId="{1C26F424-9A30-4928-B09A-4C626260B2C9}" srcOrd="1" destOrd="0" parTransId="{384AB522-5055-4642-83A0-1E9E7A7DFC39}" sibTransId="{ADB15E7F-BD45-4BC8-82A6-F0D6462C5970}"/>
    <dgm:cxn modelId="{F51AEF4B-097C-4F17-B5FC-4ABC8DAB350B}" srcId="{104FA55D-65F5-4C24-B858-E3C7DED40892}" destId="{DCA05869-5495-4093-BAD6-2F21FFE707F9}" srcOrd="1" destOrd="0" parTransId="{B2D2A735-69CC-4A06-BF39-648F0888A5FC}" sibTransId="{2DB21AB1-BF5F-4165-AFC3-E9C9569DA6CC}"/>
    <dgm:cxn modelId="{A7741A4E-087E-4585-9CCE-C5B02EB937A2}" type="presOf" srcId="{6E046BA9-EDB5-4F6E-9D70-693B077E0735}" destId="{74B13535-070B-4755-A94B-721D8CCC7397}" srcOrd="0" destOrd="0" presId="urn:microsoft.com/office/officeart/2005/8/layout/vList2"/>
    <dgm:cxn modelId="{5AF69303-1A7E-4583-8A24-9E93A631C76D}" type="presOf" srcId="{96D446C2-6D21-432C-A8AE-B14EB4445AFE}" destId="{51256C6D-4194-473F-8AFA-68777CBFE6A5}" srcOrd="0" destOrd="0" presId="urn:microsoft.com/office/officeart/2005/8/layout/vList2"/>
    <dgm:cxn modelId="{48B58C70-9684-447B-81BD-66E072281663}" srcId="{01BBAAF2-A1FD-47A8-A6D8-C989C53FFEF3}" destId="{0515EEB8-BE76-4EDC-AEA2-314D374097ED}" srcOrd="2" destOrd="0" parTransId="{F75E1FA4-7D5B-4003-B3B7-F0EB967B3D21}" sibTransId="{F583711A-6B8F-4450-90F8-B41EB7003F81}"/>
    <dgm:cxn modelId="{FEAE852C-2226-4C83-94DC-77E07E882460}" srcId="{DCA05869-5495-4093-BAD6-2F21FFE707F9}" destId="{6E046BA9-EDB5-4F6E-9D70-693B077E0735}" srcOrd="0" destOrd="0" parTransId="{8DC93707-8838-4189-96B9-444173F1EC21}" sibTransId="{52875F4B-AF01-472B-AF4A-875B60FFC5D1}"/>
    <dgm:cxn modelId="{104C320D-7FB3-42DA-AAE1-2FB2591EEB68}" srcId="{01BBAAF2-A1FD-47A8-A6D8-C989C53FFEF3}" destId="{DA281BB6-4306-47D9-8E8F-12F28E03E91D}" srcOrd="1" destOrd="0" parTransId="{574945E8-CF18-4F65-AD38-21EF96A95DC3}" sibTransId="{988353C6-7A13-4B79-8EE4-89765E6EFC17}"/>
    <dgm:cxn modelId="{5C87AF72-BC4B-4AEB-A15B-0A2033E0683F}" type="presOf" srcId="{0515EEB8-BE76-4EDC-AEA2-314D374097ED}" destId="{51256C6D-4194-473F-8AFA-68777CBFE6A5}" srcOrd="0" destOrd="2" presId="urn:microsoft.com/office/officeart/2005/8/layout/vList2"/>
    <dgm:cxn modelId="{3ABB08EE-0B8D-4431-9E6E-129305CEC301}" type="presOf" srcId="{01BBAAF2-A1FD-47A8-A6D8-C989C53FFEF3}" destId="{9D8A03DC-DA67-4A16-B992-05AF793C6907}" srcOrd="0" destOrd="0" presId="urn:microsoft.com/office/officeart/2005/8/layout/vList2"/>
    <dgm:cxn modelId="{DE807D55-7154-43DC-BFAB-A4EE16CF8428}" type="presOf" srcId="{DA281BB6-4306-47D9-8E8F-12F28E03E91D}" destId="{51256C6D-4194-473F-8AFA-68777CBFE6A5}" srcOrd="0" destOrd="1" presId="urn:microsoft.com/office/officeart/2005/8/layout/vList2"/>
    <dgm:cxn modelId="{363B19BA-B05E-4128-B5AF-C33FED41C825}" type="presOf" srcId="{DCA05869-5495-4093-BAD6-2F21FFE707F9}" destId="{1CEA87FC-7516-4033-955F-B4EFE517A0E5}" srcOrd="0" destOrd="0" presId="urn:microsoft.com/office/officeart/2005/8/layout/vList2"/>
    <dgm:cxn modelId="{1980CBA2-8E56-4BDE-A30F-CAC16EFAACE4}" srcId="{01BBAAF2-A1FD-47A8-A6D8-C989C53FFEF3}" destId="{96D446C2-6D21-432C-A8AE-B14EB4445AFE}" srcOrd="0" destOrd="0" parTransId="{2EA08BE0-A588-448A-B6F7-00CA8731C904}" sibTransId="{CC8F3CB3-9C88-490D-A8E7-BB52AB069F97}"/>
    <dgm:cxn modelId="{4267479F-1905-40A0-9B58-72928CEDA9E0}" type="presOf" srcId="{1C26F424-9A30-4928-B09A-4C626260B2C9}" destId="{74B13535-070B-4755-A94B-721D8CCC7397}" srcOrd="0" destOrd="1" presId="urn:microsoft.com/office/officeart/2005/8/layout/vList2"/>
    <dgm:cxn modelId="{E02E801E-E860-4BF6-AF06-DB3768700AEE}" srcId="{104FA55D-65F5-4C24-B858-E3C7DED40892}" destId="{01BBAAF2-A1FD-47A8-A6D8-C989C53FFEF3}" srcOrd="0" destOrd="0" parTransId="{B8C3A1D1-DDE3-433A-9002-9E6165FCA17F}" sibTransId="{7C54213B-4A34-4908-A46D-F5A0E88BEA0A}"/>
    <dgm:cxn modelId="{76AB7B4B-EB68-490E-9E92-5FB0B8F400EF}" type="presParOf" srcId="{E525734D-2B25-4A06-9024-2260052B1F13}" destId="{9D8A03DC-DA67-4A16-B992-05AF793C6907}" srcOrd="0" destOrd="0" presId="urn:microsoft.com/office/officeart/2005/8/layout/vList2"/>
    <dgm:cxn modelId="{ABD36AF8-6904-4A3D-B8EE-33074F072515}" type="presParOf" srcId="{E525734D-2B25-4A06-9024-2260052B1F13}" destId="{51256C6D-4194-473F-8AFA-68777CBFE6A5}" srcOrd="1" destOrd="0" presId="urn:microsoft.com/office/officeart/2005/8/layout/vList2"/>
    <dgm:cxn modelId="{F810F0A3-0CA1-477F-B0F5-ECE5ADF79934}" type="presParOf" srcId="{E525734D-2B25-4A06-9024-2260052B1F13}" destId="{1CEA87FC-7516-4033-955F-B4EFE517A0E5}" srcOrd="2" destOrd="0" presId="urn:microsoft.com/office/officeart/2005/8/layout/vList2"/>
    <dgm:cxn modelId="{591BB681-3B77-4200-83B0-CA5ECBA66805}" type="presParOf" srcId="{E525734D-2B25-4A06-9024-2260052B1F13}" destId="{74B13535-070B-4755-A94B-721D8CCC7397}" srcOrd="3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F692A-2CB2-482C-A3A2-2AB193E2F55F}">
      <dsp:nvSpPr>
        <dsp:cNvPr id="0" name=""/>
        <dsp:cNvSpPr/>
      </dsp:nvSpPr>
      <dsp:spPr>
        <a:xfrm>
          <a:off x="484182" y="0"/>
          <a:ext cx="3260735" cy="1240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Роли НКО уже в нынешней социальной сфере и экономике изменились</a:t>
          </a:r>
          <a:endParaRPr lang="ru-RU" sz="1800" kern="1200" dirty="0"/>
        </a:p>
      </dsp:txBody>
      <dsp:txXfrm>
        <a:off x="520505" y="36323"/>
        <a:ext cx="3188089" cy="1167508"/>
      </dsp:txXfrm>
    </dsp:sp>
    <dsp:sp modelId="{D297E4BF-5D79-4985-A3C6-A2930F93F736}">
      <dsp:nvSpPr>
        <dsp:cNvPr id="0" name=""/>
        <dsp:cNvSpPr/>
      </dsp:nvSpPr>
      <dsp:spPr>
        <a:xfrm rot="5400000">
          <a:off x="1882020" y="1271158"/>
          <a:ext cx="465058" cy="558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947129" y="1317664"/>
        <a:ext cx="334841" cy="325541"/>
      </dsp:txXfrm>
    </dsp:sp>
    <dsp:sp modelId="{4E5672C8-36AE-4DAD-A935-7E36D2FD7665}">
      <dsp:nvSpPr>
        <dsp:cNvPr id="0" name=""/>
        <dsp:cNvSpPr/>
      </dsp:nvSpPr>
      <dsp:spPr>
        <a:xfrm>
          <a:off x="484182" y="1860232"/>
          <a:ext cx="3260735" cy="1240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Запрос, исходя из желаемой модели изменений экономики и социальной сферы, в  т.ч. на взаимодействие с НКО,  растет </a:t>
          </a:r>
          <a:endParaRPr lang="ru-RU" sz="1800" kern="1200" dirty="0"/>
        </a:p>
      </dsp:txBody>
      <dsp:txXfrm>
        <a:off x="520505" y="1896555"/>
        <a:ext cx="3188089" cy="1167508"/>
      </dsp:txXfrm>
    </dsp:sp>
    <dsp:sp modelId="{0D2CF10B-6F22-4941-B6BA-F73D899F7F02}">
      <dsp:nvSpPr>
        <dsp:cNvPr id="0" name=""/>
        <dsp:cNvSpPr/>
      </dsp:nvSpPr>
      <dsp:spPr>
        <a:xfrm rot="5400000">
          <a:off x="1882020" y="3131391"/>
          <a:ext cx="465058" cy="558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947129" y="3177897"/>
        <a:ext cx="334841" cy="325541"/>
      </dsp:txXfrm>
    </dsp:sp>
    <dsp:sp modelId="{EC9B4580-5A41-4532-9731-1AC89A40A55C}">
      <dsp:nvSpPr>
        <dsp:cNvPr id="0" name=""/>
        <dsp:cNvSpPr/>
      </dsp:nvSpPr>
      <dsp:spPr>
        <a:xfrm>
          <a:off x="484182" y="3720464"/>
          <a:ext cx="3260735" cy="1240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Понимание необходимого  вклада НКО в устойчивость и изменения</a:t>
          </a:r>
          <a:endParaRPr lang="ru-RU" sz="1800" kern="1200" dirty="0"/>
        </a:p>
      </dsp:txBody>
      <dsp:txXfrm>
        <a:off x="520505" y="3756787"/>
        <a:ext cx="3188089" cy="1167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FAD08-0211-4D2D-BA56-7667557AC4A7}">
      <dsp:nvSpPr>
        <dsp:cNvPr id="0" name=""/>
        <dsp:cNvSpPr/>
      </dsp:nvSpPr>
      <dsp:spPr>
        <a:xfrm>
          <a:off x="152400" y="0"/>
          <a:ext cx="1508760" cy="1280160"/>
        </a:xfrm>
        <a:prstGeom prst="up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469CD-86C8-4562-AF98-290F5D1777E4}">
      <dsp:nvSpPr>
        <dsp:cNvPr id="0" name=""/>
        <dsp:cNvSpPr/>
      </dsp:nvSpPr>
      <dsp:spPr>
        <a:xfrm>
          <a:off x="1641546" y="0"/>
          <a:ext cx="2560320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C</a:t>
          </a:r>
          <a:r>
            <a:rPr lang="ru-RU" sz="1600" b="0" i="0" kern="1200" dirty="0" err="1" smtClean="0"/>
            <a:t>истема</a:t>
          </a:r>
          <a:r>
            <a:rPr lang="ru-RU" sz="1600" b="0" i="0" kern="1200" dirty="0" smtClean="0"/>
            <a:t> поддержки  деятельности  СОНКО - со «старыми» функциями</a:t>
          </a:r>
          <a:endParaRPr lang="ru-RU" sz="1600" kern="1200" dirty="0"/>
        </a:p>
      </dsp:txBody>
      <dsp:txXfrm>
        <a:off x="1641546" y="0"/>
        <a:ext cx="2560320" cy="1280160"/>
      </dsp:txXfrm>
    </dsp:sp>
    <dsp:sp modelId="{28906548-1ECF-49D6-B573-C7461333BCC8}">
      <dsp:nvSpPr>
        <dsp:cNvPr id="0" name=""/>
        <dsp:cNvSpPr/>
      </dsp:nvSpPr>
      <dsp:spPr>
        <a:xfrm>
          <a:off x="540151" y="1386839"/>
          <a:ext cx="1508760" cy="1280160"/>
        </a:xfrm>
        <a:prstGeom prst="down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40A4E-2791-4C55-9B76-99FE0BDEA8A9}">
      <dsp:nvSpPr>
        <dsp:cNvPr id="0" name=""/>
        <dsp:cNvSpPr/>
      </dsp:nvSpPr>
      <dsp:spPr>
        <a:xfrm>
          <a:off x="2264192" y="1481667"/>
          <a:ext cx="2220283" cy="109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единых универсальных правил и приоритетов </a:t>
          </a:r>
          <a:r>
            <a:rPr lang="en-US" sz="1600" kern="1200" dirty="0" smtClean="0"/>
            <a:t> </a:t>
          </a:r>
          <a:r>
            <a:rPr lang="ru-RU" sz="1600" kern="1200" dirty="0" smtClean="0"/>
            <a:t>для ведомственной системы  </a:t>
          </a:r>
          <a:endParaRPr lang="ru-RU" sz="1600" kern="1200" dirty="0"/>
        </a:p>
      </dsp:txBody>
      <dsp:txXfrm>
        <a:off x="2264192" y="1481667"/>
        <a:ext cx="2220283" cy="1090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39FE-421A-4A4D-8E8C-4BC519D972A4}">
      <dsp:nvSpPr>
        <dsp:cNvPr id="0" name=""/>
        <dsp:cNvSpPr/>
      </dsp:nvSpPr>
      <dsp:spPr>
        <a:xfrm>
          <a:off x="14493" y="0"/>
          <a:ext cx="2624854" cy="638655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9BCFC-4AA5-450F-841F-584ABE6FE6C9}">
      <dsp:nvSpPr>
        <dsp:cNvPr id="0" name=""/>
        <dsp:cNvSpPr/>
      </dsp:nvSpPr>
      <dsp:spPr>
        <a:xfrm>
          <a:off x="1196275" y="169300"/>
          <a:ext cx="5546316" cy="728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smtClean="0"/>
            <a:t>Переход от деятельности в социальной сфере – к производству социальных услуг (</a:t>
          </a:r>
          <a:r>
            <a:rPr lang="ru-RU" sz="1800" i="1" kern="1200" baseline="0" smtClean="0"/>
            <a:t>более 50 в антимастерской соц. услуг)</a:t>
          </a:r>
          <a:endParaRPr lang="ru-RU" sz="1800" i="1" kern="1200" dirty="0"/>
        </a:p>
      </dsp:txBody>
      <dsp:txXfrm>
        <a:off x="1231817" y="204842"/>
        <a:ext cx="5475232" cy="657007"/>
      </dsp:txXfrm>
    </dsp:sp>
    <dsp:sp modelId="{3C146AA1-5D7F-4A3B-A4B7-2521BB2D4813}">
      <dsp:nvSpPr>
        <dsp:cNvPr id="0" name=""/>
        <dsp:cNvSpPr/>
      </dsp:nvSpPr>
      <dsp:spPr>
        <a:xfrm>
          <a:off x="1204061" y="1180817"/>
          <a:ext cx="5546316" cy="768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Закрепление гарантий качества услуг, деятельности: порядки, стандарты, регламенты услуг НКО (28 стандартов) </a:t>
          </a:r>
          <a:endParaRPr lang="ru-RU" sz="1800" kern="1200" dirty="0"/>
        </a:p>
      </dsp:txBody>
      <dsp:txXfrm>
        <a:off x="1241578" y="1218334"/>
        <a:ext cx="5471282" cy="693512"/>
      </dsp:txXfrm>
    </dsp:sp>
    <dsp:sp modelId="{853FE056-D0D6-45DB-B67E-03396B33027E}">
      <dsp:nvSpPr>
        <dsp:cNvPr id="0" name=""/>
        <dsp:cNvSpPr/>
      </dsp:nvSpPr>
      <dsp:spPr>
        <a:xfrm>
          <a:off x="1196275" y="2224335"/>
          <a:ext cx="5546316" cy="1299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Рост платных и возмездных услуг СО НКО в сочетании с ростом благотворительных услуг и обслуживания(дефицитные, недоступные, редкие  услуги)</a:t>
          </a:r>
          <a:endParaRPr lang="ru-RU" sz="1800" kern="1200" dirty="0"/>
        </a:p>
      </dsp:txBody>
      <dsp:txXfrm>
        <a:off x="1259724" y="2287784"/>
        <a:ext cx="5419418" cy="1172869"/>
      </dsp:txXfrm>
    </dsp:sp>
    <dsp:sp modelId="{79D69DA7-9F63-4B82-9100-F5453AEFB7AB}">
      <dsp:nvSpPr>
        <dsp:cNvPr id="0" name=""/>
        <dsp:cNvSpPr/>
      </dsp:nvSpPr>
      <dsp:spPr>
        <a:xfrm>
          <a:off x="1196275" y="3849143"/>
          <a:ext cx="5546316" cy="10529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Деятельность по изменению социального самочувствия благополучателей: ответственность, продуктивность, самостоятельность (почти  «социальный </a:t>
          </a:r>
          <a:r>
            <a:rPr lang="ru-RU" sz="1800" kern="1200" baseline="0" smtClean="0"/>
            <a:t>контракт»)</a:t>
          </a:r>
          <a:endParaRPr lang="ru-RU" sz="1800" kern="1200" dirty="0"/>
        </a:p>
      </dsp:txBody>
      <dsp:txXfrm>
        <a:off x="1247675" y="3900543"/>
        <a:ext cx="5443516" cy="950130"/>
      </dsp:txXfrm>
    </dsp:sp>
    <dsp:sp modelId="{1DAE7BC1-0D48-42FE-AEE1-E12FCD43F7F2}">
      <dsp:nvSpPr>
        <dsp:cNvPr id="0" name=""/>
        <dsp:cNvSpPr/>
      </dsp:nvSpPr>
      <dsp:spPr>
        <a:xfrm>
          <a:off x="1204061" y="5367690"/>
          <a:ext cx="5546316" cy="7733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Привлечение благотворительности и  добровольчества на устойчивое производство благ в социальной сфере </a:t>
          </a:r>
          <a:endParaRPr lang="ru-RU" sz="1800" kern="1200" dirty="0"/>
        </a:p>
      </dsp:txBody>
      <dsp:txXfrm>
        <a:off x="1241814" y="5405443"/>
        <a:ext cx="5470810" cy="69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0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78BB-479A-47F2-9A7A-0533B6926F5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05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1236-E389-4CDE-B630-986A61A40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30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EEB57-E828-4700-A1AB-9BA9CEF587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61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EEB57-E828-4700-A1AB-9BA9CEF587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9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1236-E389-4CDE-B630-986A61A401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02075" y="509826"/>
            <a:ext cx="3722489" cy="2549128"/>
          </a:xfrm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входит в инфраструктуру НКО?</a:t>
            </a:r>
          </a:p>
          <a:p>
            <a:r>
              <a:rPr lang="ru-RU" dirty="0" smtClean="0"/>
              <a:t>Саморегулирование сектора, его ответственность и отчетность</a:t>
            </a:r>
          </a:p>
          <a:p>
            <a:r>
              <a:rPr lang="ru-RU" dirty="0" smtClean="0"/>
              <a:t>Продвижение сектора, отстаивание его интересов во власти</a:t>
            </a:r>
          </a:p>
          <a:p>
            <a:r>
              <a:rPr lang="ru-RU" dirty="0" smtClean="0"/>
              <a:t>Финансовое посредничество, сбор и распределение средств для НКО</a:t>
            </a:r>
          </a:p>
          <a:p>
            <a:r>
              <a:rPr lang="ru-RU" dirty="0" smtClean="0"/>
              <a:t>Финансирование НКО, выделение грантов</a:t>
            </a:r>
          </a:p>
          <a:p>
            <a:r>
              <a:rPr lang="ru-RU" dirty="0" smtClean="0"/>
              <a:t>Консультирование, посредничество для доноров и ресурсных структур</a:t>
            </a:r>
          </a:p>
          <a:p>
            <a:r>
              <a:rPr lang="ru-RU" dirty="0" smtClean="0"/>
              <a:t>Сетевое строительство, формирование ассоциаций, коалиций, альянсов</a:t>
            </a:r>
          </a:p>
          <a:p>
            <a:r>
              <a:rPr lang="ru-RU" dirty="0" smtClean="0"/>
              <a:t>Кадровое обеспечение сектора, волонтерские центры</a:t>
            </a:r>
          </a:p>
          <a:p>
            <a:r>
              <a:rPr lang="ru-RU" dirty="0" smtClean="0"/>
              <a:t>Образование и развитие лидерства, профессиональные тренинги для сотрудников НКО</a:t>
            </a:r>
          </a:p>
          <a:p>
            <a:r>
              <a:rPr lang="ru-RU" dirty="0" smtClean="0"/>
              <a:t>Развитие потенциала организаций и техническая помощь НКО</a:t>
            </a:r>
          </a:p>
          <a:p>
            <a:r>
              <a:rPr lang="ru-RU" dirty="0" smtClean="0"/>
              <a:t>Исследования и аналитика сектора</a:t>
            </a:r>
          </a:p>
          <a:p>
            <a:r>
              <a:rPr lang="ru-RU" dirty="0" smtClean="0"/>
              <a:t>Развитие коммуникаций и распространение 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BC4B90-21F1-4EDC-9A5E-8F7CF862A5C7}" type="slidenum">
              <a:rPr lang="de-DE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latin typeface="Calibri"/>
              </a:rPr>
              <a:t>@ Центр ГРАНИ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32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посмотреть в ином дизайне те же сведения, то можно увидеть  и особенно проблемные и менее проблемные в упоминаниях СОНКО административные процедуры, а также распространенность  одних и тех же недостатков.</a:t>
            </a:r>
          </a:p>
          <a:p>
            <a:endParaRPr lang="ru-RU" dirty="0" smtClean="0"/>
          </a:p>
          <a:p>
            <a:r>
              <a:rPr lang="ru-RU" dirty="0" smtClean="0"/>
              <a:t>Тогда проверки ФНС</a:t>
            </a:r>
            <a:r>
              <a:rPr lang="ru-RU" baseline="0" dirty="0" smtClean="0"/>
              <a:t> – ведомства серьезно регламентирующего и оптимизирующего свои процедуры – проявятся как проблемные сточки зрения практики усмотрений чиновника в совокупности с его невысокой квалификацией.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 доступ к инфраструктуре  дает нам самые большие издержки согласования – и на первый план выдвигается требование к созданию комплексных государственных ( муниципальных) услуг, где сначала были бы решены межведомственные проблемы.</a:t>
            </a:r>
          </a:p>
          <a:p>
            <a:r>
              <a:rPr lang="ru-RU" baseline="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DF69E-0780-4DC3-B414-893FDF9FC4F3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6153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36933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fld id="{16F55B2E-C66B-4887-8CE7-A97CE54D3ADB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1545" y="6606830"/>
            <a:ext cx="179070" cy="138499"/>
          </a:xfrm>
        </p:spPr>
        <p:txBody>
          <a:bodyPr/>
          <a:lstStyle/>
          <a:p>
            <a:fld id="{8F307685-45DB-4176-A673-51FFBC110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369332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0400" y="1803400"/>
            <a:ext cx="8832850" cy="1323439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/>
          </p:cNvSpPr>
          <p:nvPr>
            <p:ph type="dt" sz="half" idx="14"/>
          </p:nvPr>
        </p:nvSpPr>
        <p:spPr>
          <a:xfrm>
            <a:off x="495300" y="6377940"/>
            <a:ext cx="2278380" cy="276999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ftr" sz="quarter" idx="15"/>
          </p:nvPr>
        </p:nvSpPr>
        <p:spPr>
          <a:xfrm>
            <a:off x="3368040" y="6377940"/>
            <a:ext cx="3169920" cy="276999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6"/>
          </p:nvPr>
        </p:nvSpPr>
        <p:spPr>
          <a:xfrm>
            <a:off x="9321545" y="6606830"/>
            <a:ext cx="179070" cy="430887"/>
          </a:xfrm>
        </p:spPr>
        <p:txBody>
          <a:bodyPr/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CC3E16-9C3A-4076-A7B0-9B181AA54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9" y="238540"/>
            <a:ext cx="9205183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0839" y="854994"/>
            <a:ext cx="9204325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95300" y="6377940"/>
            <a:ext cx="22783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368040" y="6377940"/>
            <a:ext cx="3169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@ Центр ГРАНИ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9321545" y="6606830"/>
            <a:ext cx="179070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A0CF-9CAA-4519-973D-E71563BAE0E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0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56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1220" y="989012"/>
            <a:ext cx="8963533" cy="55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56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56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fld id="{CA306E93-00F1-499C-AE8F-9E9754F02E2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1545" y="6606830"/>
            <a:ext cx="179070" cy="138499"/>
          </a:xfrm>
        </p:spPr>
        <p:txBody>
          <a:bodyPr/>
          <a:lstStyle/>
          <a:p>
            <a:fld id="{7BB93BFB-F1B6-4E39-9EA9-DADCC4D2B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fld id="{CA306E93-00F1-499C-AE8F-9E9754F02E2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1545" y="6606830"/>
            <a:ext cx="179070" cy="138499"/>
          </a:xfrm>
        </p:spPr>
        <p:txBody>
          <a:bodyPr/>
          <a:lstStyle/>
          <a:p>
            <a:fld id="{7BB93BFB-F1B6-4E39-9EA9-DADCC4D2B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548640"/>
            <a:ext cx="8340852" cy="9326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5198" y="1645920"/>
            <a:ext cx="3051048" cy="44805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5300" y="1645920"/>
            <a:ext cx="5200650" cy="1323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95300" y="6377940"/>
            <a:ext cx="22783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26.10.2013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68040" y="6377940"/>
            <a:ext cx="3169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321545" y="6606830"/>
            <a:ext cx="179070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96C0-A3E6-4500-8DBC-3C593CD6D3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35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369332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38370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ru-RU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50489" y="764704"/>
            <a:ext cx="8750300" cy="1323439"/>
          </a:xfrm>
        </p:spPr>
        <p:txBody>
          <a:bodyPr/>
          <a:lstStyle>
            <a:lvl1pPr marL="285750" indent="-285750">
              <a:buClr>
                <a:schemeClr val="accent6">
                  <a:lumMod val="75000"/>
                </a:schemeClr>
              </a:buClr>
              <a:buSzPct val="112000"/>
              <a:buFont typeface="Wingdings" pitchFamily="2" charset="2"/>
              <a:buChar char="§"/>
              <a:defRPr/>
            </a:lvl1pPr>
            <a:extLst/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pPr algn="r"/>
            <a:r>
              <a:rPr lang="ru-RU"/>
              <a:t>11.01.2018</a:t>
            </a:r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456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612" y="1874011"/>
            <a:ext cx="8994775" cy="446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21545" y="6606830"/>
            <a:ext cx="1790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889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5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info@grany-center.org" TargetMode="External"/><Relationship Id="rId5" Type="http://schemas.openxmlformats.org/officeDocument/2006/relationships/hyperlink" Target="http://grany-center.org/" TargetMode="Externa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Продуктивные партнерства СОНКО в регионе для преобразования социальной сферы и достижения лучших результатов социального развития. </a:t>
            </a:r>
            <a:r>
              <a:rPr lang="ru-RU" sz="2800" dirty="0"/>
              <a:t>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2683455" y="3810000"/>
            <a:ext cx="6172200" cy="2585323"/>
          </a:xfrm>
        </p:spPr>
        <p:txBody>
          <a:bodyPr/>
          <a:lstStyle/>
          <a:p>
            <a:pPr algn="r"/>
            <a:r>
              <a:rPr lang="ru-RU" b="1" dirty="0" smtClean="0"/>
              <a:t>С.Г.МАКОВЕЦКАЯ, ДИРЕКТОР ЦЕНТРА ГРАНИ,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Член экспертной группы по качеству государственного и муниципального управления Правительственной комиссии по административной реформе при Правительстве Российской Федерации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Член Общественного совета при Министерстве социального развития Пермского края ,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Руководитель межрегионального ресурсного центра «Поддержка участия СО НКО в управлении социальной сферой и производстве социальных услуг»  </a:t>
            </a:r>
            <a:endParaRPr lang="ru-RU" dirty="0"/>
          </a:p>
        </p:txBody>
      </p:sp>
      <p:pic>
        <p:nvPicPr>
          <p:cNvPr id="6" name="Рисунок 25" descr="4 полноцветный логотип и слоган вариант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2079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220" y="989012"/>
            <a:ext cx="8963533" cy="55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0457" y="3470022"/>
            <a:ext cx="342265" cy="1781175"/>
          </a:xfrm>
          <a:custGeom>
            <a:avLst/>
            <a:gdLst/>
            <a:ahLst/>
            <a:cxnLst/>
            <a:rect l="l" t="t" r="r" b="b"/>
            <a:pathLst>
              <a:path w="342264" h="1781175">
                <a:moveTo>
                  <a:pt x="0" y="1781175"/>
                </a:moveTo>
                <a:lnTo>
                  <a:pt x="342011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5516" y="2076195"/>
            <a:ext cx="0" cy="4064000"/>
          </a:xfrm>
          <a:custGeom>
            <a:avLst/>
            <a:gdLst/>
            <a:ahLst/>
            <a:cxnLst/>
            <a:rect l="l" t="t" r="r" b="b"/>
            <a:pathLst>
              <a:path h="4064000">
                <a:moveTo>
                  <a:pt x="0" y="0"/>
                </a:moveTo>
                <a:lnTo>
                  <a:pt x="0" y="4063987"/>
                </a:lnTo>
              </a:path>
            </a:pathLst>
          </a:custGeom>
          <a:ln w="9525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357" y="2076195"/>
            <a:ext cx="7101941" cy="3775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1720" y="5143246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937"/>
                </a:lnTo>
              </a:path>
            </a:pathLst>
          </a:custGeom>
          <a:ln w="9525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5159" y="4746375"/>
            <a:ext cx="0" cy="1393825"/>
          </a:xfrm>
          <a:custGeom>
            <a:avLst/>
            <a:gdLst/>
            <a:ahLst/>
            <a:cxnLst/>
            <a:rect l="l" t="t" r="r" b="b"/>
            <a:pathLst>
              <a:path h="1393825">
                <a:moveTo>
                  <a:pt x="0" y="0"/>
                </a:moveTo>
                <a:lnTo>
                  <a:pt x="0" y="1393812"/>
                </a:lnTo>
              </a:path>
            </a:pathLst>
          </a:custGeom>
          <a:ln w="9525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3716" y="6017348"/>
            <a:ext cx="499109" cy="187960"/>
          </a:xfrm>
          <a:custGeom>
            <a:avLst/>
            <a:gdLst/>
            <a:ahLst/>
            <a:cxnLst/>
            <a:rect l="l" t="t" r="r" b="b"/>
            <a:pathLst>
              <a:path w="499110" h="187960">
                <a:moveTo>
                  <a:pt x="391805" y="93179"/>
                </a:moveTo>
                <a:lnTo>
                  <a:pt x="363855" y="93179"/>
                </a:lnTo>
                <a:lnTo>
                  <a:pt x="375793" y="93192"/>
                </a:lnTo>
                <a:lnTo>
                  <a:pt x="385952" y="95478"/>
                </a:lnTo>
                <a:lnTo>
                  <a:pt x="397383" y="99821"/>
                </a:lnTo>
                <a:lnTo>
                  <a:pt x="408305" y="108483"/>
                </a:lnTo>
                <a:lnTo>
                  <a:pt x="419226" y="120154"/>
                </a:lnTo>
                <a:lnTo>
                  <a:pt x="416306" y="125094"/>
                </a:lnTo>
                <a:lnTo>
                  <a:pt x="414782" y="129057"/>
                </a:lnTo>
                <a:lnTo>
                  <a:pt x="408432" y="137236"/>
                </a:lnTo>
                <a:lnTo>
                  <a:pt x="403478" y="144449"/>
                </a:lnTo>
                <a:lnTo>
                  <a:pt x="401728" y="149047"/>
                </a:lnTo>
                <a:lnTo>
                  <a:pt x="399541" y="155041"/>
                </a:lnTo>
                <a:lnTo>
                  <a:pt x="473201" y="182867"/>
                </a:lnTo>
                <a:lnTo>
                  <a:pt x="486156" y="186245"/>
                </a:lnTo>
                <a:lnTo>
                  <a:pt x="498601" y="187934"/>
                </a:lnTo>
                <a:lnTo>
                  <a:pt x="492125" y="173367"/>
                </a:lnTo>
                <a:lnTo>
                  <a:pt x="489612" y="167830"/>
                </a:lnTo>
                <a:lnTo>
                  <a:pt x="473456" y="167830"/>
                </a:lnTo>
                <a:lnTo>
                  <a:pt x="469138" y="167703"/>
                </a:lnTo>
                <a:lnTo>
                  <a:pt x="465327" y="166255"/>
                </a:lnTo>
                <a:lnTo>
                  <a:pt x="459613" y="161086"/>
                </a:lnTo>
                <a:lnTo>
                  <a:pt x="462914" y="160845"/>
                </a:lnTo>
                <a:lnTo>
                  <a:pt x="486443" y="160845"/>
                </a:lnTo>
                <a:lnTo>
                  <a:pt x="485521" y="158813"/>
                </a:lnTo>
                <a:lnTo>
                  <a:pt x="485024" y="157962"/>
                </a:lnTo>
                <a:lnTo>
                  <a:pt x="467360" y="157962"/>
                </a:lnTo>
                <a:lnTo>
                  <a:pt x="460610" y="155422"/>
                </a:lnTo>
                <a:lnTo>
                  <a:pt x="436499" y="155422"/>
                </a:lnTo>
                <a:lnTo>
                  <a:pt x="430086" y="148907"/>
                </a:lnTo>
                <a:lnTo>
                  <a:pt x="419353" y="148907"/>
                </a:lnTo>
                <a:lnTo>
                  <a:pt x="417957" y="146862"/>
                </a:lnTo>
                <a:lnTo>
                  <a:pt x="415544" y="144462"/>
                </a:lnTo>
                <a:lnTo>
                  <a:pt x="412623" y="143370"/>
                </a:lnTo>
                <a:lnTo>
                  <a:pt x="416560" y="141808"/>
                </a:lnTo>
                <a:lnTo>
                  <a:pt x="419862" y="141579"/>
                </a:lnTo>
                <a:lnTo>
                  <a:pt x="440969" y="141579"/>
                </a:lnTo>
                <a:lnTo>
                  <a:pt x="439165" y="139776"/>
                </a:lnTo>
                <a:lnTo>
                  <a:pt x="438656" y="138569"/>
                </a:lnTo>
                <a:lnTo>
                  <a:pt x="431926" y="138569"/>
                </a:lnTo>
                <a:lnTo>
                  <a:pt x="430022" y="137845"/>
                </a:lnTo>
                <a:lnTo>
                  <a:pt x="427844" y="135559"/>
                </a:lnTo>
                <a:lnTo>
                  <a:pt x="419988" y="135559"/>
                </a:lnTo>
                <a:lnTo>
                  <a:pt x="416178" y="134111"/>
                </a:lnTo>
                <a:lnTo>
                  <a:pt x="419169" y="129057"/>
                </a:lnTo>
                <a:lnTo>
                  <a:pt x="422528" y="122923"/>
                </a:lnTo>
                <a:lnTo>
                  <a:pt x="438939" y="122923"/>
                </a:lnTo>
                <a:lnTo>
                  <a:pt x="437134" y="116319"/>
                </a:lnTo>
                <a:lnTo>
                  <a:pt x="449994" y="116319"/>
                </a:lnTo>
                <a:lnTo>
                  <a:pt x="449547" y="115595"/>
                </a:lnTo>
                <a:lnTo>
                  <a:pt x="423163" y="115595"/>
                </a:lnTo>
                <a:lnTo>
                  <a:pt x="414655" y="106324"/>
                </a:lnTo>
                <a:lnTo>
                  <a:pt x="404113" y="99339"/>
                </a:lnTo>
                <a:lnTo>
                  <a:pt x="392075" y="93281"/>
                </a:lnTo>
                <a:lnTo>
                  <a:pt x="391805" y="93179"/>
                </a:lnTo>
                <a:close/>
              </a:path>
              <a:path w="499110" h="187960">
                <a:moveTo>
                  <a:pt x="486443" y="160845"/>
                </a:moveTo>
                <a:lnTo>
                  <a:pt x="462914" y="160845"/>
                </a:lnTo>
                <a:lnTo>
                  <a:pt x="466216" y="163614"/>
                </a:lnTo>
                <a:lnTo>
                  <a:pt x="468630" y="166027"/>
                </a:lnTo>
                <a:lnTo>
                  <a:pt x="473456" y="167830"/>
                </a:lnTo>
                <a:lnTo>
                  <a:pt x="489612" y="167830"/>
                </a:lnTo>
                <a:lnTo>
                  <a:pt x="486443" y="160845"/>
                </a:lnTo>
                <a:close/>
              </a:path>
              <a:path w="499110" h="187960">
                <a:moveTo>
                  <a:pt x="449994" y="116319"/>
                </a:moveTo>
                <a:lnTo>
                  <a:pt x="437134" y="116319"/>
                </a:lnTo>
                <a:lnTo>
                  <a:pt x="443801" y="124967"/>
                </a:lnTo>
                <a:lnTo>
                  <a:pt x="451231" y="136778"/>
                </a:lnTo>
                <a:lnTo>
                  <a:pt x="460518" y="149047"/>
                </a:lnTo>
                <a:lnTo>
                  <a:pt x="467360" y="157962"/>
                </a:lnTo>
                <a:lnTo>
                  <a:pt x="485024" y="157962"/>
                </a:lnTo>
                <a:lnTo>
                  <a:pt x="471891" y="135458"/>
                </a:lnTo>
                <a:lnTo>
                  <a:pt x="463770" y="135445"/>
                </a:lnTo>
                <a:lnTo>
                  <a:pt x="459994" y="134010"/>
                </a:lnTo>
                <a:lnTo>
                  <a:pt x="456691" y="128244"/>
                </a:lnTo>
                <a:lnTo>
                  <a:pt x="451485" y="118732"/>
                </a:lnTo>
                <a:lnTo>
                  <a:pt x="449994" y="116319"/>
                </a:lnTo>
                <a:close/>
              </a:path>
              <a:path w="499110" h="187960">
                <a:moveTo>
                  <a:pt x="440969" y="141579"/>
                </a:moveTo>
                <a:lnTo>
                  <a:pt x="419862" y="141579"/>
                </a:lnTo>
                <a:lnTo>
                  <a:pt x="427576" y="144462"/>
                </a:lnTo>
                <a:lnTo>
                  <a:pt x="433324" y="146634"/>
                </a:lnTo>
                <a:lnTo>
                  <a:pt x="435597" y="148907"/>
                </a:lnTo>
                <a:lnTo>
                  <a:pt x="435610" y="152044"/>
                </a:lnTo>
                <a:lnTo>
                  <a:pt x="436499" y="155422"/>
                </a:lnTo>
                <a:lnTo>
                  <a:pt x="460610" y="155422"/>
                </a:lnTo>
                <a:lnTo>
                  <a:pt x="455422" y="151942"/>
                </a:lnTo>
                <a:lnTo>
                  <a:pt x="450596" y="147129"/>
                </a:lnTo>
                <a:lnTo>
                  <a:pt x="447976" y="142544"/>
                </a:lnTo>
                <a:lnTo>
                  <a:pt x="442468" y="142544"/>
                </a:lnTo>
                <a:lnTo>
                  <a:pt x="441578" y="142189"/>
                </a:lnTo>
                <a:lnTo>
                  <a:pt x="440969" y="141579"/>
                </a:lnTo>
                <a:close/>
              </a:path>
              <a:path w="499110" h="187960">
                <a:moveTo>
                  <a:pt x="419862" y="144576"/>
                </a:moveTo>
                <a:lnTo>
                  <a:pt x="419353" y="145910"/>
                </a:lnTo>
                <a:lnTo>
                  <a:pt x="419862" y="147586"/>
                </a:lnTo>
                <a:lnTo>
                  <a:pt x="421766" y="148310"/>
                </a:lnTo>
                <a:lnTo>
                  <a:pt x="419353" y="148907"/>
                </a:lnTo>
                <a:lnTo>
                  <a:pt x="430086" y="148907"/>
                </a:lnTo>
                <a:lnTo>
                  <a:pt x="429387" y="148196"/>
                </a:lnTo>
                <a:lnTo>
                  <a:pt x="419862" y="144576"/>
                </a:lnTo>
                <a:close/>
              </a:path>
              <a:path w="499110" h="187960">
                <a:moveTo>
                  <a:pt x="443379" y="134365"/>
                </a:moveTo>
                <a:lnTo>
                  <a:pt x="436880" y="134365"/>
                </a:lnTo>
                <a:lnTo>
                  <a:pt x="437769" y="134721"/>
                </a:lnTo>
                <a:lnTo>
                  <a:pt x="439173" y="136778"/>
                </a:lnTo>
                <a:lnTo>
                  <a:pt x="442468" y="142544"/>
                </a:lnTo>
                <a:lnTo>
                  <a:pt x="447976" y="142544"/>
                </a:lnTo>
                <a:lnTo>
                  <a:pt x="443379" y="134365"/>
                </a:lnTo>
                <a:close/>
              </a:path>
              <a:path w="499110" h="187960">
                <a:moveTo>
                  <a:pt x="440716" y="129425"/>
                </a:moveTo>
                <a:lnTo>
                  <a:pt x="427736" y="129425"/>
                </a:lnTo>
                <a:lnTo>
                  <a:pt x="428751" y="129793"/>
                </a:lnTo>
                <a:lnTo>
                  <a:pt x="430657" y="133515"/>
                </a:lnTo>
                <a:lnTo>
                  <a:pt x="433450" y="137617"/>
                </a:lnTo>
                <a:lnTo>
                  <a:pt x="431926" y="138569"/>
                </a:lnTo>
                <a:lnTo>
                  <a:pt x="438656" y="138569"/>
                </a:lnTo>
                <a:lnTo>
                  <a:pt x="436880" y="134365"/>
                </a:lnTo>
                <a:lnTo>
                  <a:pt x="443379" y="134365"/>
                </a:lnTo>
                <a:lnTo>
                  <a:pt x="440816" y="129793"/>
                </a:lnTo>
                <a:lnTo>
                  <a:pt x="440716" y="129425"/>
                </a:lnTo>
                <a:close/>
              </a:path>
              <a:path w="499110" h="187960">
                <a:moveTo>
                  <a:pt x="438939" y="122923"/>
                </a:moveTo>
                <a:lnTo>
                  <a:pt x="422528" y="122923"/>
                </a:lnTo>
                <a:lnTo>
                  <a:pt x="424052" y="124967"/>
                </a:lnTo>
                <a:lnTo>
                  <a:pt x="424941" y="125336"/>
                </a:lnTo>
                <a:lnTo>
                  <a:pt x="424941" y="128346"/>
                </a:lnTo>
                <a:lnTo>
                  <a:pt x="423418" y="129298"/>
                </a:lnTo>
                <a:lnTo>
                  <a:pt x="421503" y="131610"/>
                </a:lnTo>
                <a:lnTo>
                  <a:pt x="421005" y="132918"/>
                </a:lnTo>
                <a:lnTo>
                  <a:pt x="422910" y="133642"/>
                </a:lnTo>
                <a:lnTo>
                  <a:pt x="422401" y="134962"/>
                </a:lnTo>
                <a:lnTo>
                  <a:pt x="419988" y="135559"/>
                </a:lnTo>
                <a:lnTo>
                  <a:pt x="427844" y="135559"/>
                </a:lnTo>
                <a:lnTo>
                  <a:pt x="426338" y="130390"/>
                </a:lnTo>
                <a:lnTo>
                  <a:pt x="427736" y="129425"/>
                </a:lnTo>
                <a:lnTo>
                  <a:pt x="440716" y="129425"/>
                </a:lnTo>
                <a:lnTo>
                  <a:pt x="438939" y="122923"/>
                </a:lnTo>
                <a:close/>
              </a:path>
              <a:path w="499110" h="187960">
                <a:moveTo>
                  <a:pt x="448676" y="89369"/>
                </a:moveTo>
                <a:lnTo>
                  <a:pt x="441833" y="89369"/>
                </a:lnTo>
                <a:lnTo>
                  <a:pt x="447446" y="100622"/>
                </a:lnTo>
                <a:lnTo>
                  <a:pt x="452500" y="113080"/>
                </a:lnTo>
                <a:lnTo>
                  <a:pt x="457200" y="123913"/>
                </a:lnTo>
                <a:lnTo>
                  <a:pt x="463803" y="135458"/>
                </a:lnTo>
                <a:lnTo>
                  <a:pt x="471891" y="135458"/>
                </a:lnTo>
                <a:lnTo>
                  <a:pt x="469629" y="131584"/>
                </a:lnTo>
                <a:lnTo>
                  <a:pt x="462025" y="119697"/>
                </a:lnTo>
                <a:lnTo>
                  <a:pt x="455549" y="105143"/>
                </a:lnTo>
                <a:lnTo>
                  <a:pt x="449452" y="92265"/>
                </a:lnTo>
                <a:lnTo>
                  <a:pt x="448676" y="89369"/>
                </a:lnTo>
                <a:close/>
              </a:path>
              <a:path w="499110" h="187960">
                <a:moveTo>
                  <a:pt x="182743" y="33045"/>
                </a:moveTo>
                <a:lnTo>
                  <a:pt x="152526" y="33045"/>
                </a:lnTo>
                <a:lnTo>
                  <a:pt x="161671" y="34975"/>
                </a:lnTo>
                <a:lnTo>
                  <a:pt x="178815" y="41478"/>
                </a:lnTo>
                <a:lnTo>
                  <a:pt x="205866" y="71323"/>
                </a:lnTo>
                <a:lnTo>
                  <a:pt x="220852" y="95161"/>
                </a:lnTo>
                <a:lnTo>
                  <a:pt x="228080" y="103149"/>
                </a:lnTo>
                <a:lnTo>
                  <a:pt x="263398" y="121767"/>
                </a:lnTo>
                <a:lnTo>
                  <a:pt x="272034" y="122008"/>
                </a:lnTo>
                <a:lnTo>
                  <a:pt x="287400" y="118770"/>
                </a:lnTo>
                <a:lnTo>
                  <a:pt x="301057" y="114782"/>
                </a:lnTo>
                <a:lnTo>
                  <a:pt x="311836" y="110705"/>
                </a:lnTo>
                <a:lnTo>
                  <a:pt x="274065" y="110705"/>
                </a:lnTo>
                <a:lnTo>
                  <a:pt x="260096" y="109981"/>
                </a:lnTo>
                <a:lnTo>
                  <a:pt x="225806" y="87947"/>
                </a:lnTo>
                <a:lnTo>
                  <a:pt x="197485" y="47028"/>
                </a:lnTo>
                <a:lnTo>
                  <a:pt x="186689" y="35344"/>
                </a:lnTo>
                <a:lnTo>
                  <a:pt x="182743" y="33045"/>
                </a:lnTo>
                <a:close/>
              </a:path>
              <a:path w="499110" h="187960">
                <a:moveTo>
                  <a:pt x="404709" y="88620"/>
                </a:moveTo>
                <a:lnTo>
                  <a:pt x="379730" y="88620"/>
                </a:lnTo>
                <a:lnTo>
                  <a:pt x="385952" y="89458"/>
                </a:lnTo>
                <a:lnTo>
                  <a:pt x="393191" y="90665"/>
                </a:lnTo>
                <a:lnTo>
                  <a:pt x="423163" y="115595"/>
                </a:lnTo>
                <a:lnTo>
                  <a:pt x="449547" y="115595"/>
                </a:lnTo>
                <a:lnTo>
                  <a:pt x="445679" y="109334"/>
                </a:lnTo>
                <a:lnTo>
                  <a:pt x="426593" y="109334"/>
                </a:lnTo>
                <a:lnTo>
                  <a:pt x="418084" y="100063"/>
                </a:lnTo>
                <a:lnTo>
                  <a:pt x="409956" y="92481"/>
                </a:lnTo>
                <a:lnTo>
                  <a:pt x="404709" y="88620"/>
                </a:lnTo>
                <a:close/>
              </a:path>
              <a:path w="499110" h="187960">
                <a:moveTo>
                  <a:pt x="379349" y="80924"/>
                </a:moveTo>
                <a:lnTo>
                  <a:pt x="349503" y="84759"/>
                </a:lnTo>
                <a:lnTo>
                  <a:pt x="337927" y="89458"/>
                </a:lnTo>
                <a:lnTo>
                  <a:pt x="332105" y="93281"/>
                </a:lnTo>
                <a:lnTo>
                  <a:pt x="325755" y="95453"/>
                </a:lnTo>
                <a:lnTo>
                  <a:pt x="319405" y="100622"/>
                </a:lnTo>
                <a:lnTo>
                  <a:pt x="314071" y="103149"/>
                </a:lnTo>
                <a:lnTo>
                  <a:pt x="287527" y="109753"/>
                </a:lnTo>
                <a:lnTo>
                  <a:pt x="274065" y="110705"/>
                </a:lnTo>
                <a:lnTo>
                  <a:pt x="311836" y="110705"/>
                </a:lnTo>
                <a:lnTo>
                  <a:pt x="329057" y="104228"/>
                </a:lnTo>
                <a:lnTo>
                  <a:pt x="340233" y="97866"/>
                </a:lnTo>
                <a:lnTo>
                  <a:pt x="351789" y="96189"/>
                </a:lnTo>
                <a:lnTo>
                  <a:pt x="363855" y="93179"/>
                </a:lnTo>
                <a:lnTo>
                  <a:pt x="391805" y="93179"/>
                </a:lnTo>
                <a:lnTo>
                  <a:pt x="379730" y="88620"/>
                </a:lnTo>
                <a:lnTo>
                  <a:pt x="404709" y="88620"/>
                </a:lnTo>
                <a:lnTo>
                  <a:pt x="401447" y="86220"/>
                </a:lnTo>
                <a:lnTo>
                  <a:pt x="390906" y="82245"/>
                </a:lnTo>
                <a:lnTo>
                  <a:pt x="385572" y="81762"/>
                </a:lnTo>
                <a:lnTo>
                  <a:pt x="379349" y="80924"/>
                </a:lnTo>
                <a:close/>
              </a:path>
              <a:path w="499110" h="187960">
                <a:moveTo>
                  <a:pt x="443484" y="76377"/>
                </a:moveTo>
                <a:lnTo>
                  <a:pt x="439927" y="82638"/>
                </a:lnTo>
                <a:lnTo>
                  <a:pt x="426593" y="109334"/>
                </a:lnTo>
                <a:lnTo>
                  <a:pt x="445679" y="109334"/>
                </a:lnTo>
                <a:lnTo>
                  <a:pt x="445388" y="108864"/>
                </a:lnTo>
                <a:lnTo>
                  <a:pt x="442087" y="103085"/>
                </a:lnTo>
                <a:lnTo>
                  <a:pt x="437261" y="101282"/>
                </a:lnTo>
                <a:lnTo>
                  <a:pt x="437388" y="98272"/>
                </a:lnTo>
                <a:lnTo>
                  <a:pt x="438403" y="95630"/>
                </a:lnTo>
                <a:lnTo>
                  <a:pt x="440309" y="93344"/>
                </a:lnTo>
                <a:lnTo>
                  <a:pt x="441833" y="89369"/>
                </a:lnTo>
                <a:lnTo>
                  <a:pt x="448676" y="89369"/>
                </a:lnTo>
                <a:lnTo>
                  <a:pt x="445388" y="77101"/>
                </a:lnTo>
                <a:lnTo>
                  <a:pt x="443484" y="76377"/>
                </a:lnTo>
                <a:close/>
              </a:path>
              <a:path w="499110" h="187960">
                <a:moveTo>
                  <a:pt x="888" y="0"/>
                </a:moveTo>
                <a:lnTo>
                  <a:pt x="0" y="2654"/>
                </a:lnTo>
                <a:lnTo>
                  <a:pt x="381" y="4330"/>
                </a:lnTo>
                <a:lnTo>
                  <a:pt x="2286" y="8064"/>
                </a:lnTo>
                <a:lnTo>
                  <a:pt x="8889" y="13601"/>
                </a:lnTo>
                <a:lnTo>
                  <a:pt x="25526" y="30454"/>
                </a:lnTo>
                <a:lnTo>
                  <a:pt x="35560" y="38760"/>
                </a:lnTo>
                <a:lnTo>
                  <a:pt x="46989" y="43103"/>
                </a:lnTo>
                <a:lnTo>
                  <a:pt x="56134" y="45034"/>
                </a:lnTo>
                <a:lnTo>
                  <a:pt x="64770" y="45275"/>
                </a:lnTo>
                <a:lnTo>
                  <a:pt x="84582" y="42151"/>
                </a:lnTo>
                <a:lnTo>
                  <a:pt x="109939" y="37807"/>
                </a:lnTo>
                <a:lnTo>
                  <a:pt x="61087" y="37807"/>
                </a:lnTo>
                <a:lnTo>
                  <a:pt x="51943" y="35877"/>
                </a:lnTo>
                <a:lnTo>
                  <a:pt x="40386" y="31546"/>
                </a:lnTo>
                <a:lnTo>
                  <a:pt x="32385" y="26974"/>
                </a:lnTo>
                <a:lnTo>
                  <a:pt x="24764" y="21069"/>
                </a:lnTo>
                <a:lnTo>
                  <a:pt x="17652" y="13855"/>
                </a:lnTo>
                <a:lnTo>
                  <a:pt x="8509" y="5905"/>
                </a:lnTo>
                <a:lnTo>
                  <a:pt x="5714" y="1816"/>
                </a:lnTo>
                <a:lnTo>
                  <a:pt x="888" y="0"/>
                </a:lnTo>
                <a:close/>
              </a:path>
              <a:path w="499110" h="187960">
                <a:moveTo>
                  <a:pt x="147827" y="22212"/>
                </a:moveTo>
                <a:lnTo>
                  <a:pt x="138684" y="23291"/>
                </a:lnTo>
                <a:lnTo>
                  <a:pt x="132461" y="25450"/>
                </a:lnTo>
                <a:lnTo>
                  <a:pt x="125095" y="30264"/>
                </a:lnTo>
                <a:lnTo>
                  <a:pt x="118363" y="30746"/>
                </a:lnTo>
                <a:lnTo>
                  <a:pt x="109220" y="31826"/>
                </a:lnTo>
                <a:lnTo>
                  <a:pt x="90424" y="35305"/>
                </a:lnTo>
                <a:lnTo>
                  <a:pt x="71120" y="37096"/>
                </a:lnTo>
                <a:lnTo>
                  <a:pt x="61087" y="37807"/>
                </a:lnTo>
                <a:lnTo>
                  <a:pt x="109939" y="37807"/>
                </a:lnTo>
                <a:lnTo>
                  <a:pt x="123062" y="35559"/>
                </a:lnTo>
                <a:lnTo>
                  <a:pt x="143383" y="34124"/>
                </a:lnTo>
                <a:lnTo>
                  <a:pt x="152526" y="33045"/>
                </a:lnTo>
                <a:lnTo>
                  <a:pt x="182743" y="33045"/>
                </a:lnTo>
                <a:lnTo>
                  <a:pt x="179450" y="31127"/>
                </a:lnTo>
                <a:lnTo>
                  <a:pt x="164211" y="25349"/>
                </a:lnTo>
                <a:lnTo>
                  <a:pt x="155066" y="23418"/>
                </a:lnTo>
                <a:lnTo>
                  <a:pt x="147827" y="2221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3716" y="6017348"/>
            <a:ext cx="499109" cy="187960"/>
          </a:xfrm>
          <a:custGeom>
            <a:avLst/>
            <a:gdLst/>
            <a:ahLst/>
            <a:cxnLst/>
            <a:rect l="l" t="t" r="r" b="b"/>
            <a:pathLst>
              <a:path w="499110" h="187960">
                <a:moveTo>
                  <a:pt x="443484" y="76377"/>
                </a:moveTo>
                <a:lnTo>
                  <a:pt x="445388" y="77101"/>
                </a:lnTo>
                <a:lnTo>
                  <a:pt x="449452" y="92265"/>
                </a:lnTo>
                <a:lnTo>
                  <a:pt x="455549" y="105143"/>
                </a:lnTo>
                <a:lnTo>
                  <a:pt x="462025" y="119697"/>
                </a:lnTo>
                <a:lnTo>
                  <a:pt x="469646" y="131610"/>
                </a:lnTo>
                <a:lnTo>
                  <a:pt x="485521" y="158813"/>
                </a:lnTo>
                <a:lnTo>
                  <a:pt x="492125" y="173367"/>
                </a:lnTo>
                <a:lnTo>
                  <a:pt x="498601" y="187934"/>
                </a:lnTo>
                <a:lnTo>
                  <a:pt x="486156" y="186245"/>
                </a:lnTo>
                <a:lnTo>
                  <a:pt x="473201" y="182867"/>
                </a:lnTo>
                <a:lnTo>
                  <a:pt x="448310" y="173469"/>
                </a:lnTo>
                <a:lnTo>
                  <a:pt x="423418" y="164071"/>
                </a:lnTo>
                <a:lnTo>
                  <a:pt x="399541" y="155041"/>
                </a:lnTo>
                <a:lnTo>
                  <a:pt x="401955" y="148424"/>
                </a:lnTo>
                <a:lnTo>
                  <a:pt x="403478" y="144449"/>
                </a:lnTo>
                <a:lnTo>
                  <a:pt x="408432" y="137236"/>
                </a:lnTo>
                <a:lnTo>
                  <a:pt x="414782" y="129057"/>
                </a:lnTo>
                <a:lnTo>
                  <a:pt x="416306" y="125094"/>
                </a:lnTo>
                <a:lnTo>
                  <a:pt x="419226" y="120154"/>
                </a:lnTo>
                <a:lnTo>
                  <a:pt x="408305" y="108483"/>
                </a:lnTo>
                <a:lnTo>
                  <a:pt x="397383" y="99821"/>
                </a:lnTo>
                <a:lnTo>
                  <a:pt x="385952" y="95478"/>
                </a:lnTo>
                <a:lnTo>
                  <a:pt x="375793" y="93192"/>
                </a:lnTo>
                <a:lnTo>
                  <a:pt x="363855" y="93179"/>
                </a:lnTo>
                <a:lnTo>
                  <a:pt x="351789" y="96189"/>
                </a:lnTo>
                <a:lnTo>
                  <a:pt x="340233" y="97866"/>
                </a:lnTo>
                <a:lnTo>
                  <a:pt x="329057" y="104228"/>
                </a:lnTo>
                <a:lnTo>
                  <a:pt x="314960" y="109524"/>
                </a:lnTo>
                <a:lnTo>
                  <a:pt x="300989" y="114807"/>
                </a:lnTo>
                <a:lnTo>
                  <a:pt x="287400" y="118770"/>
                </a:lnTo>
                <a:lnTo>
                  <a:pt x="272034" y="122008"/>
                </a:lnTo>
                <a:lnTo>
                  <a:pt x="263398" y="121767"/>
                </a:lnTo>
                <a:lnTo>
                  <a:pt x="255143" y="120205"/>
                </a:lnTo>
                <a:lnTo>
                  <a:pt x="247523" y="117309"/>
                </a:lnTo>
                <a:lnTo>
                  <a:pt x="240791" y="114782"/>
                </a:lnTo>
                <a:lnTo>
                  <a:pt x="233172" y="108877"/>
                </a:lnTo>
                <a:lnTo>
                  <a:pt x="227075" y="102019"/>
                </a:lnTo>
                <a:lnTo>
                  <a:pt x="220852" y="95161"/>
                </a:lnTo>
                <a:lnTo>
                  <a:pt x="216153" y="87337"/>
                </a:lnTo>
                <a:lnTo>
                  <a:pt x="205866" y="71323"/>
                </a:lnTo>
                <a:lnTo>
                  <a:pt x="194945" y="56641"/>
                </a:lnTo>
                <a:lnTo>
                  <a:pt x="187451" y="47739"/>
                </a:lnTo>
                <a:lnTo>
                  <a:pt x="178815" y="41478"/>
                </a:lnTo>
                <a:lnTo>
                  <a:pt x="171196" y="38582"/>
                </a:lnTo>
                <a:lnTo>
                  <a:pt x="161671" y="34975"/>
                </a:lnTo>
                <a:lnTo>
                  <a:pt x="152526" y="33045"/>
                </a:lnTo>
                <a:lnTo>
                  <a:pt x="143383" y="34124"/>
                </a:lnTo>
                <a:lnTo>
                  <a:pt x="123062" y="35559"/>
                </a:lnTo>
                <a:lnTo>
                  <a:pt x="84582" y="42151"/>
                </a:lnTo>
                <a:lnTo>
                  <a:pt x="64770" y="45275"/>
                </a:lnTo>
                <a:lnTo>
                  <a:pt x="56134" y="45034"/>
                </a:lnTo>
                <a:lnTo>
                  <a:pt x="46989" y="43103"/>
                </a:lnTo>
                <a:lnTo>
                  <a:pt x="41275" y="40932"/>
                </a:lnTo>
                <a:lnTo>
                  <a:pt x="35560" y="38760"/>
                </a:lnTo>
                <a:lnTo>
                  <a:pt x="25526" y="30454"/>
                </a:lnTo>
                <a:lnTo>
                  <a:pt x="16001" y="20827"/>
                </a:lnTo>
                <a:lnTo>
                  <a:pt x="8889" y="13601"/>
                </a:lnTo>
                <a:lnTo>
                  <a:pt x="2286" y="8064"/>
                </a:lnTo>
                <a:lnTo>
                  <a:pt x="381" y="4330"/>
                </a:lnTo>
                <a:lnTo>
                  <a:pt x="0" y="2654"/>
                </a:lnTo>
                <a:lnTo>
                  <a:pt x="888" y="0"/>
                </a:lnTo>
                <a:lnTo>
                  <a:pt x="5714" y="1816"/>
                </a:lnTo>
                <a:lnTo>
                  <a:pt x="8509" y="5905"/>
                </a:lnTo>
                <a:lnTo>
                  <a:pt x="17652" y="13855"/>
                </a:lnTo>
                <a:lnTo>
                  <a:pt x="24764" y="21069"/>
                </a:lnTo>
                <a:lnTo>
                  <a:pt x="32385" y="26974"/>
                </a:lnTo>
                <a:lnTo>
                  <a:pt x="40386" y="31546"/>
                </a:lnTo>
                <a:lnTo>
                  <a:pt x="51943" y="35877"/>
                </a:lnTo>
                <a:lnTo>
                  <a:pt x="61087" y="37807"/>
                </a:lnTo>
                <a:lnTo>
                  <a:pt x="71120" y="37096"/>
                </a:lnTo>
                <a:lnTo>
                  <a:pt x="90424" y="35305"/>
                </a:lnTo>
                <a:lnTo>
                  <a:pt x="109220" y="31826"/>
                </a:lnTo>
                <a:lnTo>
                  <a:pt x="118363" y="30746"/>
                </a:lnTo>
                <a:lnTo>
                  <a:pt x="125095" y="30264"/>
                </a:lnTo>
                <a:lnTo>
                  <a:pt x="132461" y="25450"/>
                </a:lnTo>
                <a:lnTo>
                  <a:pt x="138684" y="23291"/>
                </a:lnTo>
                <a:lnTo>
                  <a:pt x="147827" y="22212"/>
                </a:lnTo>
                <a:lnTo>
                  <a:pt x="155066" y="23418"/>
                </a:lnTo>
                <a:lnTo>
                  <a:pt x="164211" y="25349"/>
                </a:lnTo>
                <a:lnTo>
                  <a:pt x="172720" y="28600"/>
                </a:lnTo>
                <a:lnTo>
                  <a:pt x="179450" y="31127"/>
                </a:lnTo>
                <a:lnTo>
                  <a:pt x="186689" y="35344"/>
                </a:lnTo>
                <a:lnTo>
                  <a:pt x="197485" y="47028"/>
                </a:lnTo>
                <a:lnTo>
                  <a:pt x="206501" y="60985"/>
                </a:lnTo>
                <a:lnTo>
                  <a:pt x="216408" y="75310"/>
                </a:lnTo>
                <a:lnTo>
                  <a:pt x="225806" y="87947"/>
                </a:lnTo>
                <a:lnTo>
                  <a:pt x="232410" y="96481"/>
                </a:lnTo>
                <a:lnTo>
                  <a:pt x="239140" y="102019"/>
                </a:lnTo>
                <a:lnTo>
                  <a:pt x="249174" y="107327"/>
                </a:lnTo>
                <a:lnTo>
                  <a:pt x="260096" y="109981"/>
                </a:lnTo>
                <a:lnTo>
                  <a:pt x="274065" y="110705"/>
                </a:lnTo>
                <a:lnTo>
                  <a:pt x="287527" y="109753"/>
                </a:lnTo>
                <a:lnTo>
                  <a:pt x="302006" y="106146"/>
                </a:lnTo>
                <a:lnTo>
                  <a:pt x="314071" y="103149"/>
                </a:lnTo>
                <a:lnTo>
                  <a:pt x="319405" y="100622"/>
                </a:lnTo>
                <a:lnTo>
                  <a:pt x="325755" y="95453"/>
                </a:lnTo>
                <a:lnTo>
                  <a:pt x="332105" y="93281"/>
                </a:lnTo>
                <a:lnTo>
                  <a:pt x="337947" y="89446"/>
                </a:lnTo>
                <a:lnTo>
                  <a:pt x="349503" y="84759"/>
                </a:lnTo>
                <a:lnTo>
                  <a:pt x="364489" y="82842"/>
                </a:lnTo>
                <a:lnTo>
                  <a:pt x="379349" y="80924"/>
                </a:lnTo>
                <a:lnTo>
                  <a:pt x="385572" y="81762"/>
                </a:lnTo>
                <a:lnTo>
                  <a:pt x="390906" y="82245"/>
                </a:lnTo>
                <a:lnTo>
                  <a:pt x="401447" y="86220"/>
                </a:lnTo>
                <a:lnTo>
                  <a:pt x="409956" y="92481"/>
                </a:lnTo>
                <a:lnTo>
                  <a:pt x="418084" y="100063"/>
                </a:lnTo>
                <a:lnTo>
                  <a:pt x="426593" y="109334"/>
                </a:lnTo>
                <a:lnTo>
                  <a:pt x="435483" y="91528"/>
                </a:lnTo>
                <a:lnTo>
                  <a:pt x="439927" y="82638"/>
                </a:lnTo>
                <a:lnTo>
                  <a:pt x="443484" y="76377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8681" y="6101207"/>
            <a:ext cx="103250" cy="88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428" y="2055495"/>
            <a:ext cx="7071995" cy="0"/>
          </a:xfrm>
          <a:custGeom>
            <a:avLst/>
            <a:gdLst/>
            <a:ahLst/>
            <a:cxnLst/>
            <a:rect l="l" t="t" r="r" b="b"/>
            <a:pathLst>
              <a:path w="7071995">
                <a:moveTo>
                  <a:pt x="0" y="0"/>
                </a:moveTo>
                <a:lnTo>
                  <a:pt x="7071652" y="0"/>
                </a:lnTo>
              </a:path>
            </a:pathLst>
          </a:custGeom>
          <a:ln w="22225">
            <a:solidFill>
              <a:srgbClr val="4A8086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428" y="6144171"/>
            <a:ext cx="7071995" cy="0"/>
          </a:xfrm>
          <a:custGeom>
            <a:avLst/>
            <a:gdLst/>
            <a:ahLst/>
            <a:cxnLst/>
            <a:rect l="l" t="t" r="r" b="b"/>
            <a:pathLst>
              <a:path w="7071995">
                <a:moveTo>
                  <a:pt x="0" y="0"/>
                </a:moveTo>
                <a:lnTo>
                  <a:pt x="7071652" y="0"/>
                </a:lnTo>
              </a:path>
            </a:pathLst>
          </a:custGeom>
          <a:ln w="22225">
            <a:solidFill>
              <a:srgbClr val="4A8086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7554" y="6209488"/>
            <a:ext cx="3800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Невозможность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более 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участвовать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в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жизни</a:t>
            </a:r>
            <a:r>
              <a:rPr sz="1200" i="1" spc="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общества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41601" y="3806952"/>
            <a:ext cx="127000" cy="1045210"/>
          </a:xfrm>
          <a:custGeom>
            <a:avLst/>
            <a:gdLst/>
            <a:ahLst/>
            <a:cxnLst/>
            <a:rect l="l" t="t" r="r" b="b"/>
            <a:pathLst>
              <a:path w="127000" h="1045210">
                <a:moveTo>
                  <a:pt x="71475" y="126936"/>
                </a:moveTo>
                <a:lnTo>
                  <a:pt x="55600" y="127063"/>
                </a:lnTo>
                <a:lnTo>
                  <a:pt x="62865" y="1044829"/>
                </a:lnTo>
                <a:lnTo>
                  <a:pt x="78740" y="1044702"/>
                </a:lnTo>
                <a:lnTo>
                  <a:pt x="71475" y="126936"/>
                </a:lnTo>
                <a:close/>
              </a:path>
              <a:path w="127000" h="1045210">
                <a:moveTo>
                  <a:pt x="62484" y="0"/>
                </a:moveTo>
                <a:lnTo>
                  <a:pt x="0" y="127508"/>
                </a:lnTo>
                <a:lnTo>
                  <a:pt x="55600" y="127063"/>
                </a:lnTo>
                <a:lnTo>
                  <a:pt x="55499" y="114300"/>
                </a:lnTo>
                <a:lnTo>
                  <a:pt x="120716" y="114173"/>
                </a:lnTo>
                <a:lnTo>
                  <a:pt x="62484" y="0"/>
                </a:lnTo>
                <a:close/>
              </a:path>
              <a:path w="127000" h="1045210">
                <a:moveTo>
                  <a:pt x="71374" y="114173"/>
                </a:moveTo>
                <a:lnTo>
                  <a:pt x="55499" y="114300"/>
                </a:lnTo>
                <a:lnTo>
                  <a:pt x="55600" y="127063"/>
                </a:lnTo>
                <a:lnTo>
                  <a:pt x="71475" y="126936"/>
                </a:lnTo>
                <a:lnTo>
                  <a:pt x="71374" y="114173"/>
                </a:lnTo>
                <a:close/>
              </a:path>
              <a:path w="127000" h="1045210">
                <a:moveTo>
                  <a:pt x="120716" y="114173"/>
                </a:moveTo>
                <a:lnTo>
                  <a:pt x="71374" y="114173"/>
                </a:lnTo>
                <a:lnTo>
                  <a:pt x="71475" y="126936"/>
                </a:lnTo>
                <a:lnTo>
                  <a:pt x="127000" y="126492"/>
                </a:lnTo>
                <a:lnTo>
                  <a:pt x="120716" y="11417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70753" y="3622421"/>
            <a:ext cx="127000" cy="1892300"/>
          </a:xfrm>
          <a:custGeom>
            <a:avLst/>
            <a:gdLst/>
            <a:ahLst/>
            <a:cxnLst/>
            <a:rect l="l" t="t" r="r" b="b"/>
            <a:pathLst>
              <a:path w="127000" h="1892300">
                <a:moveTo>
                  <a:pt x="71458" y="126952"/>
                </a:moveTo>
                <a:lnTo>
                  <a:pt x="55583" y="127047"/>
                </a:lnTo>
                <a:lnTo>
                  <a:pt x="67310" y="1892300"/>
                </a:lnTo>
                <a:lnTo>
                  <a:pt x="83185" y="1892172"/>
                </a:lnTo>
                <a:lnTo>
                  <a:pt x="71458" y="126952"/>
                </a:lnTo>
                <a:close/>
              </a:path>
              <a:path w="127000" h="1892300">
                <a:moveTo>
                  <a:pt x="62737" y="0"/>
                </a:moveTo>
                <a:lnTo>
                  <a:pt x="0" y="127380"/>
                </a:lnTo>
                <a:lnTo>
                  <a:pt x="55583" y="127047"/>
                </a:lnTo>
                <a:lnTo>
                  <a:pt x="55499" y="114299"/>
                </a:lnTo>
                <a:lnTo>
                  <a:pt x="120683" y="114172"/>
                </a:lnTo>
                <a:lnTo>
                  <a:pt x="62737" y="0"/>
                </a:lnTo>
                <a:close/>
              </a:path>
              <a:path w="127000" h="1892300">
                <a:moveTo>
                  <a:pt x="71374" y="114172"/>
                </a:moveTo>
                <a:lnTo>
                  <a:pt x="55499" y="114299"/>
                </a:lnTo>
                <a:lnTo>
                  <a:pt x="55583" y="127047"/>
                </a:lnTo>
                <a:lnTo>
                  <a:pt x="71458" y="126952"/>
                </a:lnTo>
                <a:lnTo>
                  <a:pt x="71374" y="114172"/>
                </a:lnTo>
                <a:close/>
              </a:path>
              <a:path w="127000" h="1892300">
                <a:moveTo>
                  <a:pt x="120683" y="114172"/>
                </a:moveTo>
                <a:lnTo>
                  <a:pt x="71374" y="114172"/>
                </a:lnTo>
                <a:lnTo>
                  <a:pt x="71458" y="126952"/>
                </a:lnTo>
                <a:lnTo>
                  <a:pt x="127000" y="126618"/>
                </a:lnTo>
                <a:lnTo>
                  <a:pt x="120683" y="11417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7403" y="2955670"/>
            <a:ext cx="127000" cy="2338070"/>
          </a:xfrm>
          <a:custGeom>
            <a:avLst/>
            <a:gdLst/>
            <a:ahLst/>
            <a:cxnLst/>
            <a:rect l="l" t="t" r="r" b="b"/>
            <a:pathLst>
              <a:path w="127000" h="2338070">
                <a:moveTo>
                  <a:pt x="71500" y="114300"/>
                </a:moveTo>
                <a:lnTo>
                  <a:pt x="55625" y="114300"/>
                </a:lnTo>
                <a:lnTo>
                  <a:pt x="55625" y="2338069"/>
                </a:lnTo>
                <a:lnTo>
                  <a:pt x="71500" y="2338069"/>
                </a:lnTo>
                <a:lnTo>
                  <a:pt x="71500" y="114300"/>
                </a:lnTo>
                <a:close/>
              </a:path>
              <a:path w="127000" h="2338070">
                <a:moveTo>
                  <a:pt x="63500" y="0"/>
                </a:moveTo>
                <a:lnTo>
                  <a:pt x="0" y="127000"/>
                </a:lnTo>
                <a:lnTo>
                  <a:pt x="55625" y="127000"/>
                </a:lnTo>
                <a:lnTo>
                  <a:pt x="55625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2338070">
                <a:moveTo>
                  <a:pt x="120650" y="114300"/>
                </a:moveTo>
                <a:lnTo>
                  <a:pt x="71500" y="114300"/>
                </a:lnTo>
                <a:lnTo>
                  <a:pt x="7150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54451" y="4355088"/>
            <a:ext cx="127000" cy="1529715"/>
          </a:xfrm>
          <a:custGeom>
            <a:avLst/>
            <a:gdLst/>
            <a:ahLst/>
            <a:cxnLst/>
            <a:rect l="l" t="t" r="r" b="b"/>
            <a:pathLst>
              <a:path w="127000" h="1529714">
                <a:moveTo>
                  <a:pt x="71374" y="114300"/>
                </a:moveTo>
                <a:lnTo>
                  <a:pt x="55499" y="114300"/>
                </a:lnTo>
                <a:lnTo>
                  <a:pt x="55499" y="1529194"/>
                </a:lnTo>
                <a:lnTo>
                  <a:pt x="71374" y="1529194"/>
                </a:lnTo>
                <a:lnTo>
                  <a:pt x="71374" y="114300"/>
                </a:lnTo>
                <a:close/>
              </a:path>
              <a:path w="127000" h="1529714">
                <a:moveTo>
                  <a:pt x="63500" y="0"/>
                </a:moveTo>
                <a:lnTo>
                  <a:pt x="0" y="127000"/>
                </a:lnTo>
                <a:lnTo>
                  <a:pt x="55499" y="127000"/>
                </a:lnTo>
                <a:lnTo>
                  <a:pt x="55499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1529714">
                <a:moveTo>
                  <a:pt x="120650" y="114300"/>
                </a:moveTo>
                <a:lnTo>
                  <a:pt x="71374" y="114300"/>
                </a:lnTo>
                <a:lnTo>
                  <a:pt x="71374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46518" y="2076195"/>
            <a:ext cx="0" cy="4064000"/>
          </a:xfrm>
          <a:custGeom>
            <a:avLst/>
            <a:gdLst/>
            <a:ahLst/>
            <a:cxnLst/>
            <a:rect l="l" t="t" r="r" b="b"/>
            <a:pathLst>
              <a:path h="4064000">
                <a:moveTo>
                  <a:pt x="0" y="0"/>
                </a:moveTo>
                <a:lnTo>
                  <a:pt x="0" y="4063987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3766" y="2047117"/>
            <a:ext cx="0" cy="4064635"/>
          </a:xfrm>
          <a:custGeom>
            <a:avLst/>
            <a:gdLst/>
            <a:ahLst/>
            <a:cxnLst/>
            <a:rect l="l" t="t" r="r" b="b"/>
            <a:pathLst>
              <a:path h="4064635">
                <a:moveTo>
                  <a:pt x="0" y="0"/>
                </a:moveTo>
                <a:lnTo>
                  <a:pt x="0" y="4064038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155" y="2146173"/>
            <a:ext cx="8995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Детство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4578" y="2146173"/>
            <a:ext cx="36958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78130">
              <a:spcBef>
                <a:spcPts val="100"/>
              </a:spcBef>
              <a:tabLst>
                <a:tab pos="1875789" algn="l"/>
                <a:tab pos="2282825" algn="l"/>
                <a:tab pos="4169410" algn="l"/>
              </a:tabLst>
            </a:pPr>
            <a:r>
              <a:rPr sz="1200" b="1" spc="-5" dirty="0" err="1" smtClean="0">
                <a:solidFill>
                  <a:prstClr val="black"/>
                </a:solidFill>
                <a:latin typeface="Tahoma"/>
                <a:cs typeface="Tahoma"/>
              </a:rPr>
              <a:t>П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од</a:t>
            </a:r>
            <a:r>
              <a:rPr sz="1200" b="1" spc="-5" dirty="0" err="1" smtClean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ост</a:t>
            </a:r>
            <a:r>
              <a:rPr sz="1200" b="1" spc="-5" dirty="0" err="1" smtClean="0">
                <a:solidFill>
                  <a:prstClr val="black"/>
                </a:solidFill>
                <a:latin typeface="Tahoma"/>
                <a:cs typeface="Tahoma"/>
              </a:rPr>
              <a:t>к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ов</a:t>
            </a:r>
            <a:r>
              <a:rPr sz="1200" b="1" spc="5" dirty="0" err="1" smtClean="0">
                <a:solidFill>
                  <a:prstClr val="black"/>
                </a:solidFill>
                <a:latin typeface="Tahoma"/>
                <a:cs typeface="Tahoma"/>
              </a:rPr>
              <a:t>ы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й</a:t>
            </a:r>
            <a:r>
              <a:rPr sz="1200" b="1" dirty="0" smtClean="0">
                <a:solidFill>
                  <a:prstClr val="black"/>
                </a:solidFill>
                <a:latin typeface="Tahoma"/>
                <a:cs typeface="Tahoma"/>
              </a:rPr>
              <a:t>	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Работо</a:t>
            </a:r>
            <a:r>
              <a:rPr sz="1200" b="1" spc="5" dirty="0" err="1" smtClean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пос</a:t>
            </a:r>
            <a:r>
              <a:rPr sz="1200" b="1" spc="-10" dirty="0" err="1" smtClean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б</a:t>
            </a:r>
            <a:r>
              <a:rPr sz="1200" b="1" spc="-10" dirty="0" err="1" smtClean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b="1" dirty="0" err="1" smtClean="0">
                <a:solidFill>
                  <a:prstClr val="black"/>
                </a:solidFill>
                <a:latin typeface="Tahoma"/>
                <a:cs typeface="Tahoma"/>
              </a:rPr>
              <a:t>ый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	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98244" y="2968752"/>
            <a:ext cx="127000" cy="1082675"/>
          </a:xfrm>
          <a:custGeom>
            <a:avLst/>
            <a:gdLst/>
            <a:ahLst/>
            <a:cxnLst/>
            <a:rect l="l" t="t" r="r" b="b"/>
            <a:pathLst>
              <a:path w="127000" h="1082675">
                <a:moveTo>
                  <a:pt x="71350" y="126937"/>
                </a:moveTo>
                <a:lnTo>
                  <a:pt x="55475" y="127064"/>
                </a:lnTo>
                <a:lnTo>
                  <a:pt x="63245" y="1082294"/>
                </a:lnTo>
                <a:lnTo>
                  <a:pt x="79120" y="1082167"/>
                </a:lnTo>
                <a:lnTo>
                  <a:pt x="71350" y="126937"/>
                </a:lnTo>
                <a:close/>
              </a:path>
              <a:path w="127000" h="1082675">
                <a:moveTo>
                  <a:pt x="62483" y="0"/>
                </a:moveTo>
                <a:lnTo>
                  <a:pt x="0" y="127508"/>
                </a:lnTo>
                <a:lnTo>
                  <a:pt x="55475" y="127064"/>
                </a:lnTo>
                <a:lnTo>
                  <a:pt x="55371" y="114300"/>
                </a:lnTo>
                <a:lnTo>
                  <a:pt x="120716" y="114173"/>
                </a:lnTo>
                <a:lnTo>
                  <a:pt x="62483" y="0"/>
                </a:lnTo>
                <a:close/>
              </a:path>
              <a:path w="127000" h="1082675">
                <a:moveTo>
                  <a:pt x="71246" y="114173"/>
                </a:moveTo>
                <a:lnTo>
                  <a:pt x="55371" y="114300"/>
                </a:lnTo>
                <a:lnTo>
                  <a:pt x="55475" y="127064"/>
                </a:lnTo>
                <a:lnTo>
                  <a:pt x="71350" y="126937"/>
                </a:lnTo>
                <a:lnTo>
                  <a:pt x="71246" y="114173"/>
                </a:lnTo>
                <a:close/>
              </a:path>
              <a:path w="127000" h="1082675">
                <a:moveTo>
                  <a:pt x="120716" y="114173"/>
                </a:moveTo>
                <a:lnTo>
                  <a:pt x="71246" y="114173"/>
                </a:lnTo>
                <a:lnTo>
                  <a:pt x="71350" y="126937"/>
                </a:lnTo>
                <a:lnTo>
                  <a:pt x="127000" y="126492"/>
                </a:lnTo>
                <a:lnTo>
                  <a:pt x="120716" y="11417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18738" y="2574674"/>
            <a:ext cx="127000" cy="942975"/>
          </a:xfrm>
          <a:custGeom>
            <a:avLst/>
            <a:gdLst/>
            <a:ahLst/>
            <a:cxnLst/>
            <a:rect l="l" t="t" r="r" b="b"/>
            <a:pathLst>
              <a:path w="127000" h="942975">
                <a:moveTo>
                  <a:pt x="71374" y="114300"/>
                </a:moveTo>
                <a:lnTo>
                  <a:pt x="55499" y="114300"/>
                </a:lnTo>
                <a:lnTo>
                  <a:pt x="55499" y="942975"/>
                </a:lnTo>
                <a:lnTo>
                  <a:pt x="71374" y="942975"/>
                </a:lnTo>
                <a:lnTo>
                  <a:pt x="71374" y="114300"/>
                </a:lnTo>
                <a:close/>
              </a:path>
              <a:path w="127000" h="942975">
                <a:moveTo>
                  <a:pt x="63500" y="0"/>
                </a:moveTo>
                <a:lnTo>
                  <a:pt x="0" y="127000"/>
                </a:lnTo>
                <a:lnTo>
                  <a:pt x="55499" y="127000"/>
                </a:lnTo>
                <a:lnTo>
                  <a:pt x="55499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42975">
                <a:moveTo>
                  <a:pt x="120650" y="114300"/>
                </a:moveTo>
                <a:lnTo>
                  <a:pt x="71374" y="114300"/>
                </a:lnTo>
                <a:lnTo>
                  <a:pt x="71374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78832" y="2584195"/>
            <a:ext cx="127000" cy="647700"/>
          </a:xfrm>
          <a:custGeom>
            <a:avLst/>
            <a:gdLst/>
            <a:ahLst/>
            <a:cxnLst/>
            <a:rect l="l" t="t" r="r" b="b"/>
            <a:pathLst>
              <a:path w="127000" h="647700">
                <a:moveTo>
                  <a:pt x="71373" y="114300"/>
                </a:moveTo>
                <a:lnTo>
                  <a:pt x="55498" y="114300"/>
                </a:lnTo>
                <a:lnTo>
                  <a:pt x="55498" y="647700"/>
                </a:lnTo>
                <a:lnTo>
                  <a:pt x="71373" y="647700"/>
                </a:lnTo>
                <a:lnTo>
                  <a:pt x="71373" y="114300"/>
                </a:lnTo>
                <a:close/>
              </a:path>
              <a:path w="127000" h="647700">
                <a:moveTo>
                  <a:pt x="63500" y="0"/>
                </a:moveTo>
                <a:lnTo>
                  <a:pt x="0" y="127000"/>
                </a:lnTo>
                <a:lnTo>
                  <a:pt x="55498" y="127000"/>
                </a:lnTo>
                <a:lnTo>
                  <a:pt x="55498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47700">
                <a:moveTo>
                  <a:pt x="120650" y="114300"/>
                </a:moveTo>
                <a:lnTo>
                  <a:pt x="71373" y="114300"/>
                </a:lnTo>
                <a:lnTo>
                  <a:pt x="71373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14188" y="2126999"/>
            <a:ext cx="127000" cy="1343025"/>
          </a:xfrm>
          <a:custGeom>
            <a:avLst/>
            <a:gdLst/>
            <a:ahLst/>
            <a:cxnLst/>
            <a:rect l="l" t="t" r="r" b="b"/>
            <a:pathLst>
              <a:path w="127000" h="1343025">
                <a:moveTo>
                  <a:pt x="71500" y="114300"/>
                </a:moveTo>
                <a:lnTo>
                  <a:pt x="55625" y="114300"/>
                </a:lnTo>
                <a:lnTo>
                  <a:pt x="55625" y="1343025"/>
                </a:lnTo>
                <a:lnTo>
                  <a:pt x="71500" y="1343025"/>
                </a:lnTo>
                <a:lnTo>
                  <a:pt x="71500" y="114300"/>
                </a:lnTo>
                <a:close/>
              </a:path>
              <a:path w="127000" h="1343025">
                <a:moveTo>
                  <a:pt x="63500" y="0"/>
                </a:moveTo>
                <a:lnTo>
                  <a:pt x="0" y="127000"/>
                </a:lnTo>
                <a:lnTo>
                  <a:pt x="55625" y="127000"/>
                </a:lnTo>
                <a:lnTo>
                  <a:pt x="55625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1343025">
                <a:moveTo>
                  <a:pt x="120650" y="114300"/>
                </a:moveTo>
                <a:lnTo>
                  <a:pt x="71500" y="114300"/>
                </a:lnTo>
                <a:lnTo>
                  <a:pt x="7150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6344" y="4210523"/>
            <a:ext cx="912494" cy="304165"/>
          </a:xfrm>
          <a:custGeom>
            <a:avLst/>
            <a:gdLst/>
            <a:ahLst/>
            <a:cxnLst/>
            <a:rect l="l" t="t" r="r" b="b"/>
            <a:pathLst>
              <a:path w="912494" h="304164">
                <a:moveTo>
                  <a:pt x="0" y="304076"/>
                </a:moveTo>
                <a:lnTo>
                  <a:pt x="911948" y="304076"/>
                </a:lnTo>
                <a:lnTo>
                  <a:pt x="911948" y="0"/>
                </a:lnTo>
                <a:lnTo>
                  <a:pt x="0" y="0"/>
                </a:lnTo>
                <a:lnTo>
                  <a:pt x="0" y="304076"/>
                </a:lnTo>
                <a:close/>
              </a:path>
            </a:pathLst>
          </a:custGeom>
          <a:solidFill>
            <a:srgbClr val="EFF4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36344" y="4210523"/>
            <a:ext cx="912494" cy="304165"/>
          </a:xfrm>
          <a:custGeom>
            <a:avLst/>
            <a:gdLst/>
            <a:ahLst/>
            <a:cxnLst/>
            <a:rect l="l" t="t" r="r" b="b"/>
            <a:pathLst>
              <a:path w="912494" h="304164">
                <a:moveTo>
                  <a:pt x="0" y="304076"/>
                </a:moveTo>
                <a:lnTo>
                  <a:pt x="911948" y="304076"/>
                </a:lnTo>
                <a:lnTo>
                  <a:pt x="911948" y="0"/>
                </a:lnTo>
                <a:lnTo>
                  <a:pt x="0" y="0"/>
                </a:lnTo>
                <a:lnTo>
                  <a:pt x="0" y="30407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4164" y="4286762"/>
            <a:ext cx="7207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Усыновление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42388" y="4776215"/>
            <a:ext cx="1151255" cy="367030"/>
          </a:xfrm>
          <a:custGeom>
            <a:avLst/>
            <a:gdLst/>
            <a:ahLst/>
            <a:cxnLst/>
            <a:rect l="l" t="t" r="r" b="b"/>
            <a:pathLst>
              <a:path w="1151254" h="367029">
                <a:moveTo>
                  <a:pt x="0" y="367030"/>
                </a:moveTo>
                <a:lnTo>
                  <a:pt x="1151115" y="367030"/>
                </a:lnTo>
                <a:lnTo>
                  <a:pt x="1151115" y="0"/>
                </a:lnTo>
                <a:lnTo>
                  <a:pt x="0" y="0"/>
                </a:lnTo>
                <a:lnTo>
                  <a:pt x="0" y="367030"/>
                </a:lnTo>
                <a:close/>
              </a:path>
            </a:pathLst>
          </a:custGeom>
          <a:solidFill>
            <a:srgbClr val="EFF4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42388" y="4761294"/>
            <a:ext cx="1151255" cy="321883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16535" marR="188595" indent="-76200">
              <a:spcBef>
                <a:spcPts val="590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Реабилитация</a:t>
            </a:r>
            <a:r>
              <a:rPr sz="8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и  мед.</a:t>
            </a:r>
            <a:r>
              <a:rPr sz="8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помощь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95723" y="4266950"/>
            <a:ext cx="1123315" cy="479425"/>
          </a:xfrm>
          <a:custGeom>
            <a:avLst/>
            <a:gdLst/>
            <a:ahLst/>
            <a:cxnLst/>
            <a:rect l="l" t="t" r="r" b="b"/>
            <a:pathLst>
              <a:path w="1123314" h="479425">
                <a:moveTo>
                  <a:pt x="0" y="479424"/>
                </a:moveTo>
                <a:lnTo>
                  <a:pt x="1122845" y="479424"/>
                </a:lnTo>
                <a:lnTo>
                  <a:pt x="1122845" y="0"/>
                </a:lnTo>
                <a:lnTo>
                  <a:pt x="0" y="0"/>
                </a:lnTo>
                <a:lnTo>
                  <a:pt x="0" y="479424"/>
                </a:lnTo>
                <a:close/>
              </a:path>
            </a:pathLst>
          </a:custGeom>
          <a:solidFill>
            <a:srgbClr val="EFF4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96983" y="4266949"/>
            <a:ext cx="1222055" cy="548226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79375" marR="126364" algn="ctr">
              <a:spcBef>
                <a:spcPts val="434"/>
              </a:spcBef>
            </a:pPr>
            <a:r>
              <a:rPr sz="800" b="1" spc="-1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800" b="1" spc="-4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800" b="1" spc="5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800" b="1" spc="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800" b="1" spc="-3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800" b="1" spc="5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800" b="1" spc="-2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рой</a:t>
            </a:r>
            <a:r>
              <a:rPr sz="800" b="1" spc="5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800" b="1" spc="-2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о,  соц.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гарантии,  медицина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72202" y="4070098"/>
            <a:ext cx="1179195" cy="583493"/>
          </a:xfrm>
          <a:prstGeom prst="rect">
            <a:avLst/>
          </a:prstGeom>
          <a:solidFill>
            <a:srgbClr val="EFF4F4"/>
          </a:solidFill>
          <a:ln w="9525">
            <a:solidFill>
              <a:srgbClr val="80808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00965" marR="148590" indent="127635">
              <a:spcBef>
                <a:spcPts val="710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Обеспечение  доступной</a:t>
            </a:r>
            <a:r>
              <a:rPr sz="8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среды,  помощь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8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prstClr val="black"/>
                </a:solidFill>
                <a:latin typeface="Arial"/>
                <a:cs typeface="Arial"/>
              </a:rPr>
              <a:t>дому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401" y="2917698"/>
            <a:ext cx="10223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Ин</a:t>
            </a:r>
            <a:r>
              <a:rPr sz="1000" i="1" spc="-10" dirty="0">
                <a:solidFill>
                  <a:srgbClr val="177A56"/>
                </a:solidFill>
                <a:latin typeface="Tahoma"/>
                <a:cs typeface="Tahoma"/>
              </a:rPr>
              <a:t>д</a:t>
            </a:r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иви</a:t>
            </a:r>
            <a:r>
              <a:rPr sz="1000" i="1" spc="-10" dirty="0">
                <a:solidFill>
                  <a:srgbClr val="177A56"/>
                </a:solidFill>
                <a:latin typeface="Tahoma"/>
                <a:cs typeface="Tahoma"/>
              </a:rPr>
              <a:t>ду</a:t>
            </a:r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а</a:t>
            </a:r>
            <a:r>
              <a:rPr sz="1000" i="1" spc="-10" dirty="0">
                <a:solidFill>
                  <a:srgbClr val="177A56"/>
                </a:solidFill>
                <a:latin typeface="Tahoma"/>
                <a:cs typeface="Tahoma"/>
              </a:rPr>
              <a:t>л</a:t>
            </a:r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ьн</a:t>
            </a:r>
            <a:r>
              <a:rPr sz="1000" i="1" dirty="0">
                <a:solidFill>
                  <a:srgbClr val="177A56"/>
                </a:solidFill>
                <a:latin typeface="Tahoma"/>
                <a:cs typeface="Tahoma"/>
              </a:rPr>
              <a:t>ы</a:t>
            </a:r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е  </a:t>
            </a:r>
            <a:r>
              <a:rPr sz="1000" i="1" dirty="0">
                <a:solidFill>
                  <a:srgbClr val="177A56"/>
                </a:solidFill>
                <a:latin typeface="Tahoma"/>
                <a:cs typeface="Tahoma"/>
              </a:rPr>
              <a:t>достижения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/>
            <a:r>
              <a:rPr sz="1000" i="1" spc="-5" dirty="0">
                <a:solidFill>
                  <a:srgbClr val="177A56"/>
                </a:solidFill>
                <a:latin typeface="Tahoma"/>
                <a:cs typeface="Tahoma"/>
              </a:rPr>
              <a:t>человека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6167" y="3308096"/>
            <a:ext cx="232410" cy="190500"/>
          </a:xfrm>
          <a:custGeom>
            <a:avLst/>
            <a:gdLst/>
            <a:ahLst/>
            <a:cxnLst/>
            <a:rect l="l" t="t" r="r" b="b"/>
            <a:pathLst>
              <a:path w="232409" h="190500">
                <a:moveTo>
                  <a:pt x="0" y="0"/>
                </a:moveTo>
                <a:lnTo>
                  <a:pt x="231952" y="190500"/>
                </a:lnTo>
              </a:path>
            </a:pathLst>
          </a:custGeom>
          <a:ln w="95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58112" y="3238971"/>
            <a:ext cx="1157733" cy="369973"/>
          </a:xfrm>
          <a:prstGeom prst="rect">
            <a:avLst/>
          </a:prstGeom>
          <a:solidFill>
            <a:srgbClr val="EFF4F4"/>
          </a:solidFill>
          <a:ln w="9525">
            <a:solidFill>
              <a:srgbClr val="80808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26390" marR="186055" indent="-187960">
              <a:spcBef>
                <a:spcPts val="5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Качес</a:t>
            </a:r>
            <a:r>
              <a:rPr sz="800" b="1" spc="-2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ве</a:t>
            </a:r>
            <a:r>
              <a:rPr sz="800" b="1" spc="-10" dirty="0">
                <a:solidFill>
                  <a:prstClr val="black"/>
                </a:solidFill>
                <a:latin typeface="Arial"/>
                <a:cs typeface="Arial"/>
              </a:rPr>
              <a:t>нн</a:t>
            </a:r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ое 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общее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0020"/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образование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80793" y="2762721"/>
            <a:ext cx="1120748" cy="289182"/>
          </a:xfrm>
          <a:prstGeom prst="rect">
            <a:avLst/>
          </a:prstGeom>
          <a:solidFill>
            <a:srgbClr val="EFF4F4"/>
          </a:solidFill>
          <a:ln w="9525">
            <a:solidFill>
              <a:srgbClr val="80808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56870" marR="216535" indent="-187960">
              <a:spcBef>
                <a:spcPts val="95"/>
              </a:spcBef>
            </a:pP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Поддер</a:t>
            </a:r>
            <a:r>
              <a:rPr sz="900" b="1" spc="10" dirty="0">
                <a:solidFill>
                  <a:prstClr val="black"/>
                </a:solidFill>
                <a:latin typeface="Arial"/>
                <a:cs typeface="Arial"/>
              </a:rPr>
              <a:t>ж</a:t>
            </a:r>
            <a:r>
              <a:rPr sz="900" b="1" spc="5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а  </a:t>
            </a:r>
            <a:r>
              <a:rPr sz="900" b="1" spc="-5" dirty="0">
                <a:solidFill>
                  <a:prstClr val="black"/>
                </a:solidFill>
                <a:latin typeface="Arial"/>
                <a:cs typeface="Arial"/>
              </a:rPr>
              <a:t>ЗОЖ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4459" y="2762723"/>
            <a:ext cx="1030605" cy="304165"/>
          </a:xfrm>
          <a:custGeom>
            <a:avLst/>
            <a:gdLst/>
            <a:ahLst/>
            <a:cxnLst/>
            <a:rect l="l" t="t" r="r" b="b"/>
            <a:pathLst>
              <a:path w="1030604" h="304164">
                <a:moveTo>
                  <a:pt x="0" y="304076"/>
                </a:moveTo>
                <a:lnTo>
                  <a:pt x="1030490" y="304076"/>
                </a:lnTo>
                <a:lnTo>
                  <a:pt x="1030490" y="0"/>
                </a:lnTo>
                <a:lnTo>
                  <a:pt x="0" y="0"/>
                </a:lnTo>
                <a:lnTo>
                  <a:pt x="0" y="304076"/>
                </a:lnTo>
                <a:close/>
              </a:path>
            </a:pathLst>
          </a:custGeom>
          <a:solidFill>
            <a:srgbClr val="EFF4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34459" y="2762723"/>
            <a:ext cx="1030605" cy="304165"/>
          </a:xfrm>
          <a:custGeom>
            <a:avLst/>
            <a:gdLst/>
            <a:ahLst/>
            <a:cxnLst/>
            <a:rect l="l" t="t" r="r" b="b"/>
            <a:pathLst>
              <a:path w="1030604" h="304164">
                <a:moveTo>
                  <a:pt x="0" y="304076"/>
                </a:moveTo>
                <a:lnTo>
                  <a:pt x="1030490" y="304076"/>
                </a:lnTo>
                <a:lnTo>
                  <a:pt x="1030490" y="0"/>
                </a:lnTo>
                <a:lnTo>
                  <a:pt x="0" y="0"/>
                </a:lnTo>
                <a:lnTo>
                  <a:pt x="0" y="304076"/>
                </a:lnTo>
                <a:close/>
              </a:path>
            </a:pathLst>
          </a:custGeom>
          <a:ln w="95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1962" y="2777746"/>
            <a:ext cx="94310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38100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Приобретение  новых</a:t>
            </a:r>
            <a:r>
              <a:rPr sz="8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навыков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34940" y="2437896"/>
            <a:ext cx="1090930" cy="257175"/>
          </a:xfrm>
          <a:custGeom>
            <a:avLst/>
            <a:gdLst/>
            <a:ahLst/>
            <a:cxnLst/>
            <a:rect l="l" t="t" r="r" b="b"/>
            <a:pathLst>
              <a:path w="1090929" h="257175">
                <a:moveTo>
                  <a:pt x="0" y="257175"/>
                </a:moveTo>
                <a:lnTo>
                  <a:pt x="1090625" y="257175"/>
                </a:lnTo>
                <a:lnTo>
                  <a:pt x="10906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EFF4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34940" y="2437896"/>
            <a:ext cx="1090930" cy="257175"/>
          </a:xfrm>
          <a:custGeom>
            <a:avLst/>
            <a:gdLst/>
            <a:ahLst/>
            <a:cxnLst/>
            <a:rect l="l" t="t" r="r" b="b"/>
            <a:pathLst>
              <a:path w="1090929" h="257175">
                <a:moveTo>
                  <a:pt x="0" y="257175"/>
                </a:moveTo>
                <a:lnTo>
                  <a:pt x="1090625" y="257175"/>
                </a:lnTo>
                <a:lnTo>
                  <a:pt x="10906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83074" y="2429384"/>
            <a:ext cx="104279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99060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Плодотворная  социальная</a:t>
            </a:r>
            <a:r>
              <a:rPr sz="8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жизнь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58519" y="199136"/>
            <a:ext cx="9222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Фокус </a:t>
            </a:r>
            <a:r>
              <a:rPr sz="1800" dirty="0"/>
              <a:t>на </a:t>
            </a:r>
            <a:r>
              <a:rPr sz="1800" spc="-5" dirty="0" err="1"/>
              <a:t>человека</a:t>
            </a:r>
            <a:r>
              <a:rPr sz="1800" spc="-5" dirty="0"/>
              <a:t> </a:t>
            </a:r>
            <a:r>
              <a:rPr lang="ru-RU" sz="1800" spc="-5" dirty="0" smtClean="0"/>
              <a:t>и семью </a:t>
            </a:r>
            <a:r>
              <a:rPr sz="1800" spc="-5" dirty="0" err="1" smtClean="0"/>
              <a:t>означает</a:t>
            </a:r>
            <a:r>
              <a:rPr sz="1800" spc="-5" dirty="0" smtClean="0"/>
              <a:t> </a:t>
            </a:r>
            <a:r>
              <a:rPr sz="1800" dirty="0"/>
              <a:t>опережающие </a:t>
            </a:r>
            <a:r>
              <a:rPr sz="1800" spc="-5" dirty="0"/>
              <a:t>инвестиции </a:t>
            </a:r>
            <a:r>
              <a:rPr sz="1800" dirty="0"/>
              <a:t>в  </a:t>
            </a:r>
            <a:r>
              <a:rPr sz="1800" spc="-10" dirty="0"/>
              <a:t>устранение </a:t>
            </a:r>
            <a:r>
              <a:rPr sz="1800" spc="-5" dirty="0"/>
              <a:t>препятствий </a:t>
            </a:r>
            <a:r>
              <a:rPr sz="1800" dirty="0"/>
              <a:t>на </a:t>
            </a:r>
            <a:r>
              <a:rPr sz="1800" spc="-10" dirty="0"/>
              <a:t>пути </a:t>
            </a:r>
            <a:r>
              <a:rPr sz="1800" spc="-5" dirty="0" err="1"/>
              <a:t>его</a:t>
            </a:r>
            <a:r>
              <a:rPr sz="1800" spc="110" dirty="0"/>
              <a:t> </a:t>
            </a:r>
            <a:r>
              <a:rPr sz="1800" spc="-10" dirty="0" err="1" smtClean="0"/>
              <a:t>развития</a:t>
            </a:r>
            <a:r>
              <a:rPr lang="ru-RU" sz="1800" spc="-10" dirty="0" smtClean="0"/>
              <a:t>. Профилактика и раннее вмешательство </a:t>
            </a:r>
            <a:endParaRPr sz="1800" spc="-10" dirty="0"/>
          </a:p>
        </p:txBody>
      </p:sp>
      <p:sp>
        <p:nvSpPr>
          <p:cNvPr id="45" name="object 45"/>
          <p:cNvSpPr/>
          <p:nvPr/>
        </p:nvSpPr>
        <p:spPr>
          <a:xfrm>
            <a:off x="239005" y="1108829"/>
            <a:ext cx="5895340" cy="622300"/>
          </a:xfrm>
          <a:custGeom>
            <a:avLst/>
            <a:gdLst/>
            <a:ahLst/>
            <a:cxnLst/>
            <a:rect l="l" t="t" r="r" b="b"/>
            <a:pathLst>
              <a:path w="5895340" h="622300">
                <a:moveTo>
                  <a:pt x="4364387" y="605789"/>
                </a:moveTo>
                <a:lnTo>
                  <a:pt x="4178816" y="605789"/>
                </a:lnTo>
                <a:lnTo>
                  <a:pt x="4183535" y="608329"/>
                </a:lnTo>
                <a:lnTo>
                  <a:pt x="4200946" y="613410"/>
                </a:lnTo>
                <a:lnTo>
                  <a:pt x="4224215" y="618489"/>
                </a:lnTo>
                <a:lnTo>
                  <a:pt x="4246507" y="621029"/>
                </a:lnTo>
                <a:lnTo>
                  <a:pt x="4287919" y="622300"/>
                </a:lnTo>
                <a:lnTo>
                  <a:pt x="4323961" y="621029"/>
                </a:lnTo>
                <a:lnTo>
                  <a:pt x="4351217" y="614679"/>
                </a:lnTo>
                <a:lnTo>
                  <a:pt x="4364387" y="605789"/>
                </a:lnTo>
                <a:close/>
              </a:path>
              <a:path w="5895340" h="622300">
                <a:moveTo>
                  <a:pt x="4654300" y="603250"/>
                </a:moveTo>
                <a:lnTo>
                  <a:pt x="4026035" y="603250"/>
                </a:lnTo>
                <a:lnTo>
                  <a:pt x="4069469" y="604520"/>
                </a:lnTo>
                <a:lnTo>
                  <a:pt x="4081348" y="607060"/>
                </a:lnTo>
                <a:lnTo>
                  <a:pt x="4114868" y="614679"/>
                </a:lnTo>
                <a:lnTo>
                  <a:pt x="4126746" y="615950"/>
                </a:lnTo>
                <a:lnTo>
                  <a:pt x="4135614" y="613410"/>
                </a:lnTo>
                <a:lnTo>
                  <a:pt x="4150828" y="609600"/>
                </a:lnTo>
                <a:lnTo>
                  <a:pt x="4167019" y="607060"/>
                </a:lnTo>
                <a:lnTo>
                  <a:pt x="4178816" y="605789"/>
                </a:lnTo>
                <a:lnTo>
                  <a:pt x="4364387" y="605789"/>
                </a:lnTo>
                <a:lnTo>
                  <a:pt x="4366268" y="604520"/>
                </a:lnTo>
                <a:lnTo>
                  <a:pt x="4652322" y="604520"/>
                </a:lnTo>
                <a:lnTo>
                  <a:pt x="4654300" y="603250"/>
                </a:lnTo>
                <a:close/>
              </a:path>
              <a:path w="5895340" h="622300">
                <a:moveTo>
                  <a:pt x="5006795" y="594360"/>
                </a:moveTo>
                <a:lnTo>
                  <a:pt x="4668147" y="594360"/>
                </a:lnTo>
                <a:lnTo>
                  <a:pt x="4691416" y="598170"/>
                </a:lnTo>
                <a:lnTo>
                  <a:pt x="4694182" y="603250"/>
                </a:lnTo>
                <a:lnTo>
                  <a:pt x="4693043" y="609600"/>
                </a:lnTo>
                <a:lnTo>
                  <a:pt x="4704596" y="613410"/>
                </a:lnTo>
                <a:lnTo>
                  <a:pt x="4755816" y="610870"/>
                </a:lnTo>
                <a:lnTo>
                  <a:pt x="4806398" y="609600"/>
                </a:lnTo>
                <a:lnTo>
                  <a:pt x="4925522" y="609600"/>
                </a:lnTo>
                <a:lnTo>
                  <a:pt x="4947944" y="608329"/>
                </a:lnTo>
                <a:lnTo>
                  <a:pt x="4989600" y="600710"/>
                </a:lnTo>
                <a:lnTo>
                  <a:pt x="5006795" y="594360"/>
                </a:lnTo>
                <a:close/>
              </a:path>
              <a:path w="5895340" h="622300">
                <a:moveTo>
                  <a:pt x="4506857" y="604520"/>
                </a:moveTo>
                <a:lnTo>
                  <a:pt x="4366268" y="604520"/>
                </a:lnTo>
                <a:lnTo>
                  <a:pt x="4402880" y="610870"/>
                </a:lnTo>
                <a:lnTo>
                  <a:pt x="4440468" y="610870"/>
                </a:lnTo>
                <a:lnTo>
                  <a:pt x="4476103" y="607060"/>
                </a:lnTo>
                <a:lnTo>
                  <a:pt x="4506857" y="604520"/>
                </a:lnTo>
                <a:close/>
              </a:path>
              <a:path w="5895340" h="622300">
                <a:moveTo>
                  <a:pt x="4652322" y="604520"/>
                </a:moveTo>
                <a:lnTo>
                  <a:pt x="4506857" y="604520"/>
                </a:lnTo>
                <a:lnTo>
                  <a:pt x="4595313" y="610870"/>
                </a:lnTo>
                <a:lnTo>
                  <a:pt x="4644410" y="609600"/>
                </a:lnTo>
                <a:lnTo>
                  <a:pt x="4652322" y="604520"/>
                </a:lnTo>
                <a:close/>
              </a:path>
              <a:path w="5895340" h="622300">
                <a:moveTo>
                  <a:pt x="4925522" y="609600"/>
                </a:moveTo>
                <a:lnTo>
                  <a:pt x="4806398" y="609600"/>
                </a:lnTo>
                <a:lnTo>
                  <a:pt x="4855705" y="610870"/>
                </a:lnTo>
                <a:lnTo>
                  <a:pt x="4903100" y="610870"/>
                </a:lnTo>
                <a:lnTo>
                  <a:pt x="4925522" y="609600"/>
                </a:lnTo>
                <a:close/>
              </a:path>
              <a:path w="5895340" h="622300">
                <a:moveTo>
                  <a:pt x="4666169" y="595629"/>
                </a:moveTo>
                <a:lnTo>
                  <a:pt x="3553424" y="595629"/>
                </a:lnTo>
                <a:lnTo>
                  <a:pt x="3582107" y="599439"/>
                </a:lnTo>
                <a:lnTo>
                  <a:pt x="3605931" y="605789"/>
                </a:lnTo>
                <a:lnTo>
                  <a:pt x="3647829" y="608329"/>
                </a:lnTo>
                <a:lnTo>
                  <a:pt x="3671749" y="608329"/>
                </a:lnTo>
                <a:lnTo>
                  <a:pt x="3675166" y="605789"/>
                </a:lnTo>
                <a:lnTo>
                  <a:pt x="3672725" y="600710"/>
                </a:lnTo>
                <a:lnTo>
                  <a:pt x="3679071" y="598170"/>
                </a:lnTo>
                <a:lnTo>
                  <a:pt x="4662213" y="598170"/>
                </a:lnTo>
                <a:lnTo>
                  <a:pt x="4666169" y="595629"/>
                </a:lnTo>
                <a:close/>
              </a:path>
              <a:path w="5895340" h="622300">
                <a:moveTo>
                  <a:pt x="4662213" y="598170"/>
                </a:moveTo>
                <a:lnTo>
                  <a:pt x="3679071" y="598170"/>
                </a:lnTo>
                <a:lnTo>
                  <a:pt x="3724256" y="604520"/>
                </a:lnTo>
                <a:lnTo>
                  <a:pt x="3773039" y="608329"/>
                </a:lnTo>
                <a:lnTo>
                  <a:pt x="3876270" y="608329"/>
                </a:lnTo>
                <a:lnTo>
                  <a:pt x="3978501" y="604520"/>
                </a:lnTo>
                <a:lnTo>
                  <a:pt x="4026035" y="603250"/>
                </a:lnTo>
                <a:lnTo>
                  <a:pt x="4654300" y="603250"/>
                </a:lnTo>
                <a:lnTo>
                  <a:pt x="4662213" y="598170"/>
                </a:lnTo>
                <a:close/>
              </a:path>
              <a:path w="5895340" h="622300">
                <a:moveTo>
                  <a:pt x="113626" y="50800"/>
                </a:moveTo>
                <a:lnTo>
                  <a:pt x="64986" y="54610"/>
                </a:lnTo>
                <a:lnTo>
                  <a:pt x="26106" y="62229"/>
                </a:lnTo>
                <a:lnTo>
                  <a:pt x="3818" y="73660"/>
                </a:lnTo>
                <a:lnTo>
                  <a:pt x="0" y="88900"/>
                </a:lnTo>
                <a:lnTo>
                  <a:pt x="12284" y="105410"/>
                </a:lnTo>
                <a:lnTo>
                  <a:pt x="29448" y="123189"/>
                </a:lnTo>
                <a:lnTo>
                  <a:pt x="40267" y="139700"/>
                </a:lnTo>
                <a:lnTo>
                  <a:pt x="34636" y="165100"/>
                </a:lnTo>
                <a:lnTo>
                  <a:pt x="21994" y="194310"/>
                </a:lnTo>
                <a:lnTo>
                  <a:pt x="8713" y="224789"/>
                </a:lnTo>
                <a:lnTo>
                  <a:pt x="1170" y="254000"/>
                </a:lnTo>
                <a:lnTo>
                  <a:pt x="5737" y="280670"/>
                </a:lnTo>
                <a:lnTo>
                  <a:pt x="28790" y="302260"/>
                </a:lnTo>
                <a:lnTo>
                  <a:pt x="76703" y="316229"/>
                </a:lnTo>
                <a:lnTo>
                  <a:pt x="88905" y="336550"/>
                </a:lnTo>
                <a:lnTo>
                  <a:pt x="107937" y="355600"/>
                </a:lnTo>
                <a:lnTo>
                  <a:pt x="130873" y="370839"/>
                </a:lnTo>
                <a:lnTo>
                  <a:pt x="154783" y="377189"/>
                </a:lnTo>
                <a:lnTo>
                  <a:pt x="163976" y="392429"/>
                </a:lnTo>
                <a:lnTo>
                  <a:pt x="181467" y="414020"/>
                </a:lnTo>
                <a:lnTo>
                  <a:pt x="203837" y="434339"/>
                </a:lnTo>
                <a:lnTo>
                  <a:pt x="227668" y="444500"/>
                </a:lnTo>
                <a:lnTo>
                  <a:pt x="232633" y="478789"/>
                </a:lnTo>
                <a:lnTo>
                  <a:pt x="220513" y="519429"/>
                </a:lnTo>
                <a:lnTo>
                  <a:pt x="209368" y="562610"/>
                </a:lnTo>
                <a:lnTo>
                  <a:pt x="217254" y="604520"/>
                </a:lnTo>
                <a:lnTo>
                  <a:pt x="248003" y="604520"/>
                </a:lnTo>
                <a:lnTo>
                  <a:pt x="258898" y="605789"/>
                </a:lnTo>
                <a:lnTo>
                  <a:pt x="252555" y="599439"/>
                </a:lnTo>
                <a:lnTo>
                  <a:pt x="278422" y="596900"/>
                </a:lnTo>
                <a:lnTo>
                  <a:pt x="1086837" y="596900"/>
                </a:lnTo>
                <a:lnTo>
                  <a:pt x="1138912" y="594360"/>
                </a:lnTo>
                <a:lnTo>
                  <a:pt x="1190760" y="590550"/>
                </a:lnTo>
                <a:lnTo>
                  <a:pt x="1218874" y="588010"/>
                </a:lnTo>
                <a:lnTo>
                  <a:pt x="1261441" y="586739"/>
                </a:lnTo>
                <a:lnTo>
                  <a:pt x="1314376" y="582929"/>
                </a:lnTo>
                <a:lnTo>
                  <a:pt x="1373592" y="581660"/>
                </a:lnTo>
                <a:lnTo>
                  <a:pt x="1435006" y="579120"/>
                </a:lnTo>
                <a:lnTo>
                  <a:pt x="1494530" y="577850"/>
                </a:lnTo>
                <a:lnTo>
                  <a:pt x="3331159" y="577850"/>
                </a:lnTo>
                <a:lnTo>
                  <a:pt x="3376134" y="572770"/>
                </a:lnTo>
                <a:lnTo>
                  <a:pt x="3426008" y="568960"/>
                </a:lnTo>
                <a:lnTo>
                  <a:pt x="5881948" y="568960"/>
                </a:lnTo>
                <a:lnTo>
                  <a:pt x="5894792" y="548639"/>
                </a:lnTo>
                <a:lnTo>
                  <a:pt x="5883728" y="511810"/>
                </a:lnTo>
                <a:lnTo>
                  <a:pt x="5853136" y="477520"/>
                </a:lnTo>
                <a:lnTo>
                  <a:pt x="5818640" y="448310"/>
                </a:lnTo>
                <a:lnTo>
                  <a:pt x="5713214" y="438150"/>
                </a:lnTo>
                <a:lnTo>
                  <a:pt x="5672247" y="429260"/>
                </a:lnTo>
                <a:lnTo>
                  <a:pt x="5646936" y="414020"/>
                </a:lnTo>
                <a:lnTo>
                  <a:pt x="5685590" y="401320"/>
                </a:lnTo>
                <a:lnTo>
                  <a:pt x="5718421" y="386079"/>
                </a:lnTo>
                <a:lnTo>
                  <a:pt x="5749324" y="370839"/>
                </a:lnTo>
                <a:lnTo>
                  <a:pt x="5782191" y="356870"/>
                </a:lnTo>
                <a:lnTo>
                  <a:pt x="5800578" y="308610"/>
                </a:lnTo>
                <a:lnTo>
                  <a:pt x="5812131" y="256539"/>
                </a:lnTo>
                <a:lnTo>
                  <a:pt x="5821732" y="207010"/>
                </a:lnTo>
                <a:lnTo>
                  <a:pt x="5834261" y="168910"/>
                </a:lnTo>
                <a:lnTo>
                  <a:pt x="5811399" y="166370"/>
                </a:lnTo>
                <a:lnTo>
                  <a:pt x="5811480" y="153670"/>
                </a:lnTo>
                <a:lnTo>
                  <a:pt x="5808633" y="139700"/>
                </a:lnTo>
                <a:lnTo>
                  <a:pt x="5776984" y="133350"/>
                </a:lnTo>
                <a:lnTo>
                  <a:pt x="5813108" y="106679"/>
                </a:lnTo>
                <a:lnTo>
                  <a:pt x="5835563" y="72389"/>
                </a:lnTo>
                <a:lnTo>
                  <a:pt x="5836322" y="71120"/>
                </a:lnTo>
                <a:lnTo>
                  <a:pt x="274519" y="71120"/>
                </a:lnTo>
                <a:lnTo>
                  <a:pt x="247922" y="68579"/>
                </a:lnTo>
                <a:lnTo>
                  <a:pt x="194723" y="55879"/>
                </a:lnTo>
                <a:lnTo>
                  <a:pt x="165197" y="52070"/>
                </a:lnTo>
                <a:lnTo>
                  <a:pt x="113626" y="50800"/>
                </a:lnTo>
                <a:close/>
              </a:path>
              <a:path w="5895340" h="622300">
                <a:moveTo>
                  <a:pt x="1086837" y="596900"/>
                </a:moveTo>
                <a:lnTo>
                  <a:pt x="278422" y="596900"/>
                </a:lnTo>
                <a:lnTo>
                  <a:pt x="310145" y="598170"/>
                </a:lnTo>
                <a:lnTo>
                  <a:pt x="321369" y="605789"/>
                </a:lnTo>
                <a:lnTo>
                  <a:pt x="378633" y="605789"/>
                </a:lnTo>
                <a:lnTo>
                  <a:pt x="522727" y="601979"/>
                </a:lnTo>
                <a:lnTo>
                  <a:pt x="878426" y="601979"/>
                </a:lnTo>
                <a:lnTo>
                  <a:pt x="930461" y="600710"/>
                </a:lnTo>
                <a:lnTo>
                  <a:pt x="982596" y="600710"/>
                </a:lnTo>
                <a:lnTo>
                  <a:pt x="1034762" y="599439"/>
                </a:lnTo>
                <a:lnTo>
                  <a:pt x="1086837" y="596900"/>
                </a:lnTo>
                <a:close/>
              </a:path>
              <a:path w="5895340" h="622300">
                <a:moveTo>
                  <a:pt x="3331159" y="577850"/>
                </a:moveTo>
                <a:lnTo>
                  <a:pt x="1548081" y="577850"/>
                </a:lnTo>
                <a:lnTo>
                  <a:pt x="1591572" y="579120"/>
                </a:lnTo>
                <a:lnTo>
                  <a:pt x="1620617" y="584200"/>
                </a:lnTo>
                <a:lnTo>
                  <a:pt x="1684566" y="601979"/>
                </a:lnTo>
                <a:lnTo>
                  <a:pt x="1716540" y="605789"/>
                </a:lnTo>
                <a:lnTo>
                  <a:pt x="1756894" y="604520"/>
                </a:lnTo>
                <a:lnTo>
                  <a:pt x="1793343" y="596900"/>
                </a:lnTo>
                <a:lnTo>
                  <a:pt x="1827840" y="588010"/>
                </a:lnTo>
                <a:lnTo>
                  <a:pt x="1862336" y="580389"/>
                </a:lnTo>
                <a:lnTo>
                  <a:pt x="3302689" y="580389"/>
                </a:lnTo>
                <a:lnTo>
                  <a:pt x="3319915" y="579120"/>
                </a:lnTo>
                <a:lnTo>
                  <a:pt x="3331159" y="577850"/>
                </a:lnTo>
                <a:close/>
              </a:path>
              <a:path w="5895340" h="622300">
                <a:moveTo>
                  <a:pt x="5881948" y="568960"/>
                </a:moveTo>
                <a:lnTo>
                  <a:pt x="3426008" y="568960"/>
                </a:lnTo>
                <a:lnTo>
                  <a:pt x="3467094" y="574039"/>
                </a:lnTo>
                <a:lnTo>
                  <a:pt x="3496953" y="596900"/>
                </a:lnTo>
                <a:lnTo>
                  <a:pt x="3553424" y="595629"/>
                </a:lnTo>
                <a:lnTo>
                  <a:pt x="4666169" y="595629"/>
                </a:lnTo>
                <a:lnTo>
                  <a:pt x="4668147" y="594360"/>
                </a:lnTo>
                <a:lnTo>
                  <a:pt x="5006795" y="594360"/>
                </a:lnTo>
                <a:lnTo>
                  <a:pt x="5027430" y="586739"/>
                </a:lnTo>
                <a:lnTo>
                  <a:pt x="5659605" y="586739"/>
                </a:lnTo>
                <a:lnTo>
                  <a:pt x="5673865" y="585470"/>
                </a:lnTo>
                <a:lnTo>
                  <a:pt x="5761363" y="575310"/>
                </a:lnTo>
                <a:lnTo>
                  <a:pt x="5877935" y="575310"/>
                </a:lnTo>
                <a:lnTo>
                  <a:pt x="5881948" y="568960"/>
                </a:lnTo>
                <a:close/>
              </a:path>
              <a:path w="5895340" h="622300">
                <a:moveTo>
                  <a:pt x="5659605" y="586739"/>
                </a:moveTo>
                <a:lnTo>
                  <a:pt x="5027430" y="586739"/>
                </a:lnTo>
                <a:lnTo>
                  <a:pt x="5412438" y="595629"/>
                </a:lnTo>
                <a:lnTo>
                  <a:pt x="5502287" y="595629"/>
                </a:lnTo>
                <a:lnTo>
                  <a:pt x="5545656" y="594360"/>
                </a:lnTo>
                <a:lnTo>
                  <a:pt x="5631084" y="589279"/>
                </a:lnTo>
                <a:lnTo>
                  <a:pt x="5659605" y="586739"/>
                </a:lnTo>
                <a:close/>
              </a:path>
              <a:path w="5895340" h="622300">
                <a:moveTo>
                  <a:pt x="3302689" y="580389"/>
                </a:moveTo>
                <a:lnTo>
                  <a:pt x="1862336" y="580389"/>
                </a:lnTo>
                <a:lnTo>
                  <a:pt x="1901166" y="589279"/>
                </a:lnTo>
                <a:lnTo>
                  <a:pt x="1947680" y="593089"/>
                </a:lnTo>
                <a:lnTo>
                  <a:pt x="1998258" y="594360"/>
                </a:lnTo>
                <a:lnTo>
                  <a:pt x="2049280" y="593089"/>
                </a:lnTo>
                <a:lnTo>
                  <a:pt x="2097127" y="589279"/>
                </a:lnTo>
                <a:lnTo>
                  <a:pt x="2138180" y="584200"/>
                </a:lnTo>
                <a:lnTo>
                  <a:pt x="2480883" y="584200"/>
                </a:lnTo>
                <a:lnTo>
                  <a:pt x="2481390" y="582929"/>
                </a:lnTo>
                <a:lnTo>
                  <a:pt x="3268238" y="582929"/>
                </a:lnTo>
                <a:lnTo>
                  <a:pt x="3302689" y="580389"/>
                </a:lnTo>
                <a:close/>
              </a:path>
              <a:path w="5895340" h="622300">
                <a:moveTo>
                  <a:pt x="2479871" y="586739"/>
                </a:moveTo>
                <a:lnTo>
                  <a:pt x="2348351" y="586739"/>
                </a:lnTo>
                <a:lnTo>
                  <a:pt x="2404122" y="588010"/>
                </a:lnTo>
                <a:lnTo>
                  <a:pt x="2460887" y="594360"/>
                </a:lnTo>
                <a:lnTo>
                  <a:pt x="2476833" y="594360"/>
                </a:lnTo>
                <a:lnTo>
                  <a:pt x="2479871" y="586739"/>
                </a:lnTo>
                <a:close/>
              </a:path>
              <a:path w="5895340" h="622300">
                <a:moveTo>
                  <a:pt x="3268238" y="582929"/>
                </a:moveTo>
                <a:lnTo>
                  <a:pt x="2497336" y="582929"/>
                </a:lnTo>
                <a:lnTo>
                  <a:pt x="2510272" y="588010"/>
                </a:lnTo>
                <a:lnTo>
                  <a:pt x="2526625" y="589279"/>
                </a:lnTo>
                <a:lnTo>
                  <a:pt x="2536144" y="589279"/>
                </a:lnTo>
                <a:lnTo>
                  <a:pt x="2528578" y="594360"/>
                </a:lnTo>
                <a:lnTo>
                  <a:pt x="2574763" y="590550"/>
                </a:lnTo>
                <a:lnTo>
                  <a:pt x="2621526" y="588010"/>
                </a:lnTo>
                <a:lnTo>
                  <a:pt x="2668835" y="586739"/>
                </a:lnTo>
                <a:lnTo>
                  <a:pt x="3191094" y="586739"/>
                </a:lnTo>
                <a:lnTo>
                  <a:pt x="3268238" y="582929"/>
                </a:lnTo>
                <a:close/>
              </a:path>
              <a:path w="5895340" h="622300">
                <a:moveTo>
                  <a:pt x="2480883" y="584200"/>
                </a:moveTo>
                <a:lnTo>
                  <a:pt x="2138180" y="584200"/>
                </a:lnTo>
                <a:lnTo>
                  <a:pt x="2188490" y="589279"/>
                </a:lnTo>
                <a:lnTo>
                  <a:pt x="2240387" y="589279"/>
                </a:lnTo>
                <a:lnTo>
                  <a:pt x="2348351" y="586739"/>
                </a:lnTo>
                <a:lnTo>
                  <a:pt x="2479871" y="586739"/>
                </a:lnTo>
                <a:lnTo>
                  <a:pt x="2480883" y="584200"/>
                </a:lnTo>
                <a:close/>
              </a:path>
              <a:path w="5895340" h="622300">
                <a:moveTo>
                  <a:pt x="3191094" y="586739"/>
                </a:moveTo>
                <a:lnTo>
                  <a:pt x="2862939" y="586739"/>
                </a:lnTo>
                <a:lnTo>
                  <a:pt x="2962489" y="589279"/>
                </a:lnTo>
                <a:lnTo>
                  <a:pt x="3114258" y="589279"/>
                </a:lnTo>
                <a:lnTo>
                  <a:pt x="3165380" y="588010"/>
                </a:lnTo>
                <a:lnTo>
                  <a:pt x="3191094" y="586739"/>
                </a:lnTo>
                <a:close/>
              </a:path>
              <a:path w="5895340" h="622300">
                <a:moveTo>
                  <a:pt x="5877935" y="575310"/>
                </a:moveTo>
                <a:lnTo>
                  <a:pt x="5761363" y="575310"/>
                </a:lnTo>
                <a:lnTo>
                  <a:pt x="5790164" y="577850"/>
                </a:lnTo>
                <a:lnTo>
                  <a:pt x="5870710" y="586739"/>
                </a:lnTo>
                <a:lnTo>
                  <a:pt x="5877935" y="575310"/>
                </a:lnTo>
                <a:close/>
              </a:path>
              <a:path w="5895340" h="622300">
                <a:moveTo>
                  <a:pt x="559273" y="46989"/>
                </a:moveTo>
                <a:lnTo>
                  <a:pt x="503576" y="48260"/>
                </a:lnTo>
                <a:lnTo>
                  <a:pt x="447271" y="52070"/>
                </a:lnTo>
                <a:lnTo>
                  <a:pt x="396712" y="58420"/>
                </a:lnTo>
                <a:lnTo>
                  <a:pt x="351399" y="64770"/>
                </a:lnTo>
                <a:lnTo>
                  <a:pt x="310835" y="69850"/>
                </a:lnTo>
                <a:lnTo>
                  <a:pt x="274519" y="71120"/>
                </a:lnTo>
                <a:lnTo>
                  <a:pt x="5836322" y="71120"/>
                </a:lnTo>
                <a:lnTo>
                  <a:pt x="5845434" y="55879"/>
                </a:lnTo>
                <a:lnTo>
                  <a:pt x="2251671" y="55879"/>
                </a:lnTo>
                <a:lnTo>
                  <a:pt x="2190250" y="54610"/>
                </a:lnTo>
                <a:lnTo>
                  <a:pt x="2144809" y="50800"/>
                </a:lnTo>
                <a:lnTo>
                  <a:pt x="726076" y="50800"/>
                </a:lnTo>
                <a:lnTo>
                  <a:pt x="559273" y="46989"/>
                </a:lnTo>
                <a:close/>
              </a:path>
              <a:path w="5895340" h="622300">
                <a:moveTo>
                  <a:pt x="2641310" y="34289"/>
                </a:moveTo>
                <a:lnTo>
                  <a:pt x="2585855" y="34289"/>
                </a:lnTo>
                <a:lnTo>
                  <a:pt x="2453361" y="45720"/>
                </a:lnTo>
                <a:lnTo>
                  <a:pt x="2407579" y="50800"/>
                </a:lnTo>
                <a:lnTo>
                  <a:pt x="2307713" y="55879"/>
                </a:lnTo>
                <a:lnTo>
                  <a:pt x="5845434" y="55879"/>
                </a:lnTo>
                <a:lnTo>
                  <a:pt x="5853787" y="41910"/>
                </a:lnTo>
                <a:lnTo>
                  <a:pt x="2854934" y="41910"/>
                </a:lnTo>
                <a:lnTo>
                  <a:pt x="2802940" y="40639"/>
                </a:lnTo>
                <a:lnTo>
                  <a:pt x="2749944" y="36829"/>
                </a:lnTo>
                <a:lnTo>
                  <a:pt x="2641310" y="34289"/>
                </a:lnTo>
                <a:close/>
              </a:path>
              <a:path w="5895340" h="622300">
                <a:moveTo>
                  <a:pt x="977383" y="36829"/>
                </a:moveTo>
                <a:lnTo>
                  <a:pt x="946069" y="36829"/>
                </a:lnTo>
                <a:lnTo>
                  <a:pt x="914829" y="38100"/>
                </a:lnTo>
                <a:lnTo>
                  <a:pt x="883593" y="43179"/>
                </a:lnTo>
                <a:lnTo>
                  <a:pt x="821127" y="50800"/>
                </a:lnTo>
                <a:lnTo>
                  <a:pt x="2144809" y="50800"/>
                </a:lnTo>
                <a:lnTo>
                  <a:pt x="2081329" y="45720"/>
                </a:lnTo>
                <a:lnTo>
                  <a:pt x="1127901" y="45720"/>
                </a:lnTo>
                <a:lnTo>
                  <a:pt x="1076206" y="44450"/>
                </a:lnTo>
                <a:lnTo>
                  <a:pt x="1041963" y="43179"/>
                </a:lnTo>
                <a:lnTo>
                  <a:pt x="1009185" y="39370"/>
                </a:lnTo>
                <a:lnTo>
                  <a:pt x="977383" y="36829"/>
                </a:lnTo>
                <a:close/>
              </a:path>
              <a:path w="5895340" h="622300">
                <a:moveTo>
                  <a:pt x="1464555" y="35560"/>
                </a:moveTo>
                <a:lnTo>
                  <a:pt x="1407312" y="35560"/>
                </a:lnTo>
                <a:lnTo>
                  <a:pt x="1295483" y="38100"/>
                </a:lnTo>
                <a:lnTo>
                  <a:pt x="1238539" y="41910"/>
                </a:lnTo>
                <a:lnTo>
                  <a:pt x="1182346" y="44450"/>
                </a:lnTo>
                <a:lnTo>
                  <a:pt x="1127901" y="45720"/>
                </a:lnTo>
                <a:lnTo>
                  <a:pt x="2081329" y="45720"/>
                </a:lnTo>
                <a:lnTo>
                  <a:pt x="2049010" y="43179"/>
                </a:lnTo>
                <a:lnTo>
                  <a:pt x="2036782" y="41910"/>
                </a:lnTo>
                <a:lnTo>
                  <a:pt x="1679955" y="41910"/>
                </a:lnTo>
                <a:lnTo>
                  <a:pt x="1578435" y="39370"/>
                </a:lnTo>
                <a:lnTo>
                  <a:pt x="1522174" y="36829"/>
                </a:lnTo>
                <a:lnTo>
                  <a:pt x="1464555" y="35560"/>
                </a:lnTo>
                <a:close/>
              </a:path>
              <a:path w="5895340" h="622300">
                <a:moveTo>
                  <a:pt x="1903865" y="33020"/>
                </a:moveTo>
                <a:lnTo>
                  <a:pt x="1857157" y="34289"/>
                </a:lnTo>
                <a:lnTo>
                  <a:pt x="1765598" y="41910"/>
                </a:lnTo>
                <a:lnTo>
                  <a:pt x="2036782" y="41910"/>
                </a:lnTo>
                <a:lnTo>
                  <a:pt x="2000098" y="38100"/>
                </a:lnTo>
                <a:lnTo>
                  <a:pt x="1951475" y="34289"/>
                </a:lnTo>
                <a:lnTo>
                  <a:pt x="1903865" y="33020"/>
                </a:lnTo>
                <a:close/>
              </a:path>
              <a:path w="5895340" h="622300">
                <a:moveTo>
                  <a:pt x="3085600" y="17779"/>
                </a:moveTo>
                <a:lnTo>
                  <a:pt x="3051350" y="22860"/>
                </a:lnTo>
                <a:lnTo>
                  <a:pt x="3014671" y="26670"/>
                </a:lnTo>
                <a:lnTo>
                  <a:pt x="2980944" y="31750"/>
                </a:lnTo>
                <a:lnTo>
                  <a:pt x="2955552" y="38100"/>
                </a:lnTo>
                <a:lnTo>
                  <a:pt x="2905835" y="41910"/>
                </a:lnTo>
                <a:lnTo>
                  <a:pt x="5853787" y="41910"/>
                </a:lnTo>
                <a:lnTo>
                  <a:pt x="5856065" y="38100"/>
                </a:lnTo>
                <a:lnTo>
                  <a:pt x="5859849" y="34289"/>
                </a:lnTo>
                <a:lnTo>
                  <a:pt x="3178747" y="34289"/>
                </a:lnTo>
                <a:lnTo>
                  <a:pt x="3131089" y="29210"/>
                </a:lnTo>
                <a:lnTo>
                  <a:pt x="3085600" y="17779"/>
                </a:lnTo>
                <a:close/>
              </a:path>
              <a:path w="5895340" h="622300">
                <a:moveTo>
                  <a:pt x="3429341" y="22860"/>
                </a:moveTo>
                <a:lnTo>
                  <a:pt x="3382399" y="22860"/>
                </a:lnTo>
                <a:lnTo>
                  <a:pt x="3228142" y="34289"/>
                </a:lnTo>
                <a:lnTo>
                  <a:pt x="5859849" y="34289"/>
                </a:lnTo>
                <a:lnTo>
                  <a:pt x="5864893" y="29210"/>
                </a:lnTo>
                <a:lnTo>
                  <a:pt x="3574931" y="29210"/>
                </a:lnTo>
                <a:lnTo>
                  <a:pt x="3525131" y="27939"/>
                </a:lnTo>
                <a:lnTo>
                  <a:pt x="3429341" y="22860"/>
                </a:lnTo>
                <a:close/>
              </a:path>
              <a:path w="5895340" h="622300">
                <a:moveTo>
                  <a:pt x="4182818" y="10160"/>
                </a:moveTo>
                <a:lnTo>
                  <a:pt x="3967737" y="10160"/>
                </a:lnTo>
                <a:lnTo>
                  <a:pt x="3798641" y="13970"/>
                </a:lnTo>
                <a:lnTo>
                  <a:pt x="3684278" y="19050"/>
                </a:lnTo>
                <a:lnTo>
                  <a:pt x="3627652" y="24129"/>
                </a:lnTo>
                <a:lnTo>
                  <a:pt x="3601536" y="27939"/>
                </a:lnTo>
                <a:lnTo>
                  <a:pt x="3574931" y="29210"/>
                </a:lnTo>
                <a:lnTo>
                  <a:pt x="5864893" y="29210"/>
                </a:lnTo>
                <a:lnTo>
                  <a:pt x="5876242" y="17779"/>
                </a:lnTo>
                <a:lnTo>
                  <a:pt x="5125695" y="17779"/>
                </a:lnTo>
                <a:lnTo>
                  <a:pt x="5074119" y="16510"/>
                </a:lnTo>
                <a:lnTo>
                  <a:pt x="5056329" y="15239"/>
                </a:lnTo>
                <a:lnTo>
                  <a:pt x="4465201" y="15239"/>
                </a:lnTo>
                <a:lnTo>
                  <a:pt x="4283418" y="11429"/>
                </a:lnTo>
                <a:lnTo>
                  <a:pt x="4233812" y="11429"/>
                </a:lnTo>
                <a:lnTo>
                  <a:pt x="4182818" y="10160"/>
                </a:lnTo>
                <a:close/>
              </a:path>
              <a:path w="5895340" h="622300">
                <a:moveTo>
                  <a:pt x="5433449" y="0"/>
                </a:moveTo>
                <a:lnTo>
                  <a:pt x="5379151" y="5079"/>
                </a:lnTo>
                <a:lnTo>
                  <a:pt x="5276087" y="12700"/>
                </a:lnTo>
                <a:lnTo>
                  <a:pt x="5176121" y="17779"/>
                </a:lnTo>
                <a:lnTo>
                  <a:pt x="5876242" y="17779"/>
                </a:lnTo>
                <a:lnTo>
                  <a:pt x="5883809" y="10160"/>
                </a:lnTo>
                <a:lnTo>
                  <a:pt x="5595990" y="10160"/>
                </a:lnTo>
                <a:lnTo>
                  <a:pt x="5540102" y="8889"/>
                </a:lnTo>
                <a:lnTo>
                  <a:pt x="5485493" y="5079"/>
                </a:lnTo>
                <a:lnTo>
                  <a:pt x="5433449" y="0"/>
                </a:lnTo>
                <a:close/>
              </a:path>
              <a:path w="5895340" h="622300">
                <a:moveTo>
                  <a:pt x="4964946" y="7620"/>
                </a:moveTo>
                <a:lnTo>
                  <a:pt x="4965434" y="11429"/>
                </a:lnTo>
                <a:lnTo>
                  <a:pt x="4972757" y="13970"/>
                </a:lnTo>
                <a:lnTo>
                  <a:pt x="4983984" y="15239"/>
                </a:lnTo>
                <a:lnTo>
                  <a:pt x="5056329" y="15239"/>
                </a:lnTo>
                <a:lnTo>
                  <a:pt x="5020750" y="12700"/>
                </a:lnTo>
                <a:lnTo>
                  <a:pt x="4964946" y="7620"/>
                </a:lnTo>
                <a:close/>
              </a:path>
              <a:path w="5895340" h="622300">
                <a:moveTo>
                  <a:pt x="5849715" y="6350"/>
                </a:moveTo>
                <a:lnTo>
                  <a:pt x="5706475" y="10160"/>
                </a:lnTo>
                <a:lnTo>
                  <a:pt x="5883809" y="10160"/>
                </a:lnTo>
                <a:lnTo>
                  <a:pt x="5886331" y="7620"/>
                </a:lnTo>
                <a:lnTo>
                  <a:pt x="5849715" y="63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9005" y="1107947"/>
            <a:ext cx="5895340" cy="623570"/>
          </a:xfrm>
          <a:custGeom>
            <a:avLst/>
            <a:gdLst/>
            <a:ahLst/>
            <a:cxnLst/>
            <a:rect l="l" t="t" r="r" b="b"/>
            <a:pathLst>
              <a:path w="5895340" h="623569">
                <a:moveTo>
                  <a:pt x="378633" y="606298"/>
                </a:moveTo>
                <a:lnTo>
                  <a:pt x="363101" y="606298"/>
                </a:lnTo>
                <a:lnTo>
                  <a:pt x="348053" y="606298"/>
                </a:lnTo>
                <a:lnTo>
                  <a:pt x="333979" y="606298"/>
                </a:lnTo>
                <a:lnTo>
                  <a:pt x="321369" y="606298"/>
                </a:lnTo>
                <a:lnTo>
                  <a:pt x="310145" y="598922"/>
                </a:lnTo>
                <a:lnTo>
                  <a:pt x="278422" y="596820"/>
                </a:lnTo>
                <a:lnTo>
                  <a:pt x="252555" y="599457"/>
                </a:lnTo>
                <a:lnTo>
                  <a:pt x="258898" y="606298"/>
                </a:lnTo>
                <a:lnTo>
                  <a:pt x="248003" y="605196"/>
                </a:lnTo>
                <a:lnTo>
                  <a:pt x="238081" y="604631"/>
                </a:lnTo>
                <a:lnTo>
                  <a:pt x="228156" y="604422"/>
                </a:lnTo>
                <a:lnTo>
                  <a:pt x="217254" y="604392"/>
                </a:lnTo>
                <a:lnTo>
                  <a:pt x="209368" y="562236"/>
                </a:lnTo>
                <a:lnTo>
                  <a:pt x="220513" y="519557"/>
                </a:lnTo>
                <a:lnTo>
                  <a:pt x="232633" y="479448"/>
                </a:lnTo>
                <a:lnTo>
                  <a:pt x="227668" y="445007"/>
                </a:lnTo>
                <a:lnTo>
                  <a:pt x="203837" y="434621"/>
                </a:lnTo>
                <a:lnTo>
                  <a:pt x="181467" y="414591"/>
                </a:lnTo>
                <a:lnTo>
                  <a:pt x="163976" y="392751"/>
                </a:lnTo>
                <a:lnTo>
                  <a:pt x="154783" y="376936"/>
                </a:lnTo>
                <a:lnTo>
                  <a:pt x="130873" y="371673"/>
                </a:lnTo>
                <a:lnTo>
                  <a:pt x="107937" y="356362"/>
                </a:lnTo>
                <a:lnTo>
                  <a:pt x="88905" y="336288"/>
                </a:lnTo>
                <a:lnTo>
                  <a:pt x="76703" y="316738"/>
                </a:lnTo>
                <a:lnTo>
                  <a:pt x="28790" y="302439"/>
                </a:lnTo>
                <a:lnTo>
                  <a:pt x="5737" y="280976"/>
                </a:lnTo>
                <a:lnTo>
                  <a:pt x="1170" y="254452"/>
                </a:lnTo>
                <a:lnTo>
                  <a:pt x="8713" y="224972"/>
                </a:lnTo>
                <a:lnTo>
                  <a:pt x="21994" y="194638"/>
                </a:lnTo>
                <a:lnTo>
                  <a:pt x="34636" y="165555"/>
                </a:lnTo>
                <a:lnTo>
                  <a:pt x="40267" y="139826"/>
                </a:lnTo>
                <a:lnTo>
                  <a:pt x="29448" y="123239"/>
                </a:lnTo>
                <a:lnTo>
                  <a:pt x="12284" y="106092"/>
                </a:lnTo>
                <a:lnTo>
                  <a:pt x="0" y="89302"/>
                </a:lnTo>
                <a:lnTo>
                  <a:pt x="3818" y="73787"/>
                </a:lnTo>
                <a:lnTo>
                  <a:pt x="26106" y="62559"/>
                </a:lnTo>
                <a:lnTo>
                  <a:pt x="64986" y="55117"/>
                </a:lnTo>
                <a:lnTo>
                  <a:pt x="113626" y="51677"/>
                </a:lnTo>
                <a:lnTo>
                  <a:pt x="165197" y="52450"/>
                </a:lnTo>
                <a:lnTo>
                  <a:pt x="194723" y="56290"/>
                </a:lnTo>
                <a:lnTo>
                  <a:pt x="221810" y="62880"/>
                </a:lnTo>
                <a:lnTo>
                  <a:pt x="247922" y="69113"/>
                </a:lnTo>
                <a:lnTo>
                  <a:pt x="274519" y="71881"/>
                </a:lnTo>
                <a:lnTo>
                  <a:pt x="310835" y="70378"/>
                </a:lnTo>
                <a:lnTo>
                  <a:pt x="351399" y="65064"/>
                </a:lnTo>
                <a:lnTo>
                  <a:pt x="396712" y="58165"/>
                </a:lnTo>
                <a:lnTo>
                  <a:pt x="447271" y="51907"/>
                </a:lnTo>
                <a:lnTo>
                  <a:pt x="503576" y="48513"/>
                </a:lnTo>
                <a:lnTo>
                  <a:pt x="559273" y="47606"/>
                </a:lnTo>
                <a:lnTo>
                  <a:pt x="615983" y="48194"/>
                </a:lnTo>
                <a:lnTo>
                  <a:pt x="672114" y="49529"/>
                </a:lnTo>
                <a:lnTo>
                  <a:pt x="726076" y="50865"/>
                </a:lnTo>
                <a:lnTo>
                  <a:pt x="776277" y="51453"/>
                </a:lnTo>
                <a:lnTo>
                  <a:pt x="821127" y="50546"/>
                </a:lnTo>
                <a:lnTo>
                  <a:pt x="852359" y="47565"/>
                </a:lnTo>
                <a:lnTo>
                  <a:pt x="883593" y="42989"/>
                </a:lnTo>
                <a:lnTo>
                  <a:pt x="914829" y="38794"/>
                </a:lnTo>
                <a:lnTo>
                  <a:pt x="946069" y="36956"/>
                </a:lnTo>
                <a:lnTo>
                  <a:pt x="977383" y="37310"/>
                </a:lnTo>
                <a:lnTo>
                  <a:pt x="1009185" y="40068"/>
                </a:lnTo>
                <a:lnTo>
                  <a:pt x="1041963" y="43207"/>
                </a:lnTo>
                <a:lnTo>
                  <a:pt x="1076206" y="44703"/>
                </a:lnTo>
                <a:lnTo>
                  <a:pt x="1127901" y="45544"/>
                </a:lnTo>
                <a:lnTo>
                  <a:pt x="1182346" y="44171"/>
                </a:lnTo>
                <a:lnTo>
                  <a:pt x="1238539" y="41604"/>
                </a:lnTo>
                <a:lnTo>
                  <a:pt x="1295483" y="38859"/>
                </a:lnTo>
                <a:lnTo>
                  <a:pt x="1352177" y="36956"/>
                </a:lnTo>
                <a:lnTo>
                  <a:pt x="1407312" y="36033"/>
                </a:lnTo>
                <a:lnTo>
                  <a:pt x="1464555" y="36368"/>
                </a:lnTo>
                <a:lnTo>
                  <a:pt x="1522174" y="37553"/>
                </a:lnTo>
                <a:lnTo>
                  <a:pt x="1578435" y="39183"/>
                </a:lnTo>
                <a:lnTo>
                  <a:pt x="1631607" y="40850"/>
                </a:lnTo>
                <a:lnTo>
                  <a:pt x="1679955" y="42148"/>
                </a:lnTo>
                <a:lnTo>
                  <a:pt x="1721747" y="42672"/>
                </a:lnTo>
                <a:lnTo>
                  <a:pt x="1765598" y="42021"/>
                </a:lnTo>
                <a:lnTo>
                  <a:pt x="1810901" y="38607"/>
                </a:lnTo>
                <a:lnTo>
                  <a:pt x="1857157" y="34813"/>
                </a:lnTo>
                <a:lnTo>
                  <a:pt x="1903865" y="33019"/>
                </a:lnTo>
                <a:lnTo>
                  <a:pt x="1951475" y="34997"/>
                </a:lnTo>
                <a:lnTo>
                  <a:pt x="2000098" y="38551"/>
                </a:lnTo>
                <a:lnTo>
                  <a:pt x="2049010" y="42973"/>
                </a:lnTo>
                <a:lnTo>
                  <a:pt x="2097488" y="47554"/>
                </a:lnTo>
                <a:lnTo>
                  <a:pt x="2144809" y="51584"/>
                </a:lnTo>
                <a:lnTo>
                  <a:pt x="2190250" y="54355"/>
                </a:lnTo>
                <a:lnTo>
                  <a:pt x="2251671" y="56063"/>
                </a:lnTo>
                <a:lnTo>
                  <a:pt x="2307713" y="55677"/>
                </a:lnTo>
                <a:lnTo>
                  <a:pt x="2359356" y="53655"/>
                </a:lnTo>
                <a:lnTo>
                  <a:pt x="2407579" y="50450"/>
                </a:lnTo>
                <a:lnTo>
                  <a:pt x="2453361" y="46520"/>
                </a:lnTo>
                <a:lnTo>
                  <a:pt x="2497681" y="42318"/>
                </a:lnTo>
                <a:lnTo>
                  <a:pt x="2541520" y="38301"/>
                </a:lnTo>
                <a:lnTo>
                  <a:pt x="2585855" y="34925"/>
                </a:lnTo>
                <a:lnTo>
                  <a:pt x="2641310" y="33916"/>
                </a:lnTo>
                <a:lnTo>
                  <a:pt x="2696037" y="35194"/>
                </a:lnTo>
                <a:lnTo>
                  <a:pt x="2749944" y="37700"/>
                </a:lnTo>
                <a:lnTo>
                  <a:pt x="2802940" y="40378"/>
                </a:lnTo>
                <a:lnTo>
                  <a:pt x="2854934" y="42169"/>
                </a:lnTo>
                <a:lnTo>
                  <a:pt x="2905835" y="42016"/>
                </a:lnTo>
                <a:lnTo>
                  <a:pt x="2955552" y="38862"/>
                </a:lnTo>
                <a:lnTo>
                  <a:pt x="2980944" y="31954"/>
                </a:lnTo>
                <a:lnTo>
                  <a:pt x="3014671" y="27416"/>
                </a:lnTo>
                <a:lnTo>
                  <a:pt x="3051350" y="23235"/>
                </a:lnTo>
                <a:lnTo>
                  <a:pt x="3085600" y="17399"/>
                </a:lnTo>
                <a:lnTo>
                  <a:pt x="3131089" y="29614"/>
                </a:lnTo>
                <a:lnTo>
                  <a:pt x="3178747" y="34520"/>
                </a:lnTo>
                <a:lnTo>
                  <a:pt x="3228142" y="34226"/>
                </a:lnTo>
                <a:lnTo>
                  <a:pt x="3278838" y="30842"/>
                </a:lnTo>
                <a:lnTo>
                  <a:pt x="3330401" y="26477"/>
                </a:lnTo>
                <a:lnTo>
                  <a:pt x="3382399" y="23240"/>
                </a:lnTo>
                <a:lnTo>
                  <a:pt x="3429341" y="23635"/>
                </a:lnTo>
                <a:lnTo>
                  <a:pt x="3476760" y="26209"/>
                </a:lnTo>
                <a:lnTo>
                  <a:pt x="3525131" y="28759"/>
                </a:lnTo>
                <a:lnTo>
                  <a:pt x="3574931" y="29082"/>
                </a:lnTo>
                <a:lnTo>
                  <a:pt x="3601536" y="27842"/>
                </a:lnTo>
                <a:lnTo>
                  <a:pt x="3627652" y="24971"/>
                </a:lnTo>
                <a:lnTo>
                  <a:pt x="3654745" y="21742"/>
                </a:lnTo>
                <a:lnTo>
                  <a:pt x="3684278" y="19430"/>
                </a:lnTo>
                <a:lnTo>
                  <a:pt x="3741530" y="16611"/>
                </a:lnTo>
                <a:lnTo>
                  <a:pt x="3798641" y="14370"/>
                </a:lnTo>
                <a:lnTo>
                  <a:pt x="3855471" y="12657"/>
                </a:lnTo>
                <a:lnTo>
                  <a:pt x="3911883" y="11423"/>
                </a:lnTo>
                <a:lnTo>
                  <a:pt x="3967737" y="10620"/>
                </a:lnTo>
                <a:lnTo>
                  <a:pt x="4022897" y="10199"/>
                </a:lnTo>
                <a:lnTo>
                  <a:pt x="4077222" y="10110"/>
                </a:lnTo>
                <a:lnTo>
                  <a:pt x="4130575" y="10305"/>
                </a:lnTo>
                <a:lnTo>
                  <a:pt x="4182818" y="10735"/>
                </a:lnTo>
                <a:lnTo>
                  <a:pt x="4233812" y="11350"/>
                </a:lnTo>
                <a:lnTo>
                  <a:pt x="4283418" y="12101"/>
                </a:lnTo>
                <a:lnTo>
                  <a:pt x="4331498" y="12940"/>
                </a:lnTo>
                <a:lnTo>
                  <a:pt x="4377915" y="13818"/>
                </a:lnTo>
                <a:lnTo>
                  <a:pt x="4422528" y="14685"/>
                </a:lnTo>
                <a:lnTo>
                  <a:pt x="4465201" y="15493"/>
                </a:lnTo>
                <a:lnTo>
                  <a:pt x="4523339" y="15905"/>
                </a:lnTo>
                <a:lnTo>
                  <a:pt x="4579360" y="16042"/>
                </a:lnTo>
                <a:lnTo>
                  <a:pt x="4633637" y="15974"/>
                </a:lnTo>
                <a:lnTo>
                  <a:pt x="4686545" y="15768"/>
                </a:lnTo>
                <a:lnTo>
                  <a:pt x="4738457" y="15493"/>
                </a:lnTo>
                <a:lnTo>
                  <a:pt x="4789749" y="15219"/>
                </a:lnTo>
                <a:lnTo>
                  <a:pt x="4840794" y="15013"/>
                </a:lnTo>
                <a:lnTo>
                  <a:pt x="4891966" y="14945"/>
                </a:lnTo>
                <a:lnTo>
                  <a:pt x="4943639" y="15082"/>
                </a:lnTo>
                <a:lnTo>
                  <a:pt x="4996188" y="15493"/>
                </a:lnTo>
                <a:lnTo>
                  <a:pt x="4983984" y="15372"/>
                </a:lnTo>
                <a:lnTo>
                  <a:pt x="4972757" y="14525"/>
                </a:lnTo>
                <a:lnTo>
                  <a:pt x="4965434" y="12225"/>
                </a:lnTo>
                <a:lnTo>
                  <a:pt x="4964946" y="7747"/>
                </a:lnTo>
                <a:lnTo>
                  <a:pt x="5020750" y="13109"/>
                </a:lnTo>
                <a:lnTo>
                  <a:pt x="5074119" y="16391"/>
                </a:lnTo>
                <a:lnTo>
                  <a:pt x="5125695" y="17817"/>
                </a:lnTo>
                <a:lnTo>
                  <a:pt x="5176121" y="17613"/>
                </a:lnTo>
                <a:lnTo>
                  <a:pt x="5226037" y="16003"/>
                </a:lnTo>
                <a:lnTo>
                  <a:pt x="5276087" y="13212"/>
                </a:lnTo>
                <a:lnTo>
                  <a:pt x="5326910" y="9465"/>
                </a:lnTo>
                <a:lnTo>
                  <a:pt x="5379151" y="4986"/>
                </a:lnTo>
                <a:lnTo>
                  <a:pt x="5433449" y="0"/>
                </a:lnTo>
                <a:lnTo>
                  <a:pt x="5485493" y="5755"/>
                </a:lnTo>
                <a:lnTo>
                  <a:pt x="5540102" y="9128"/>
                </a:lnTo>
                <a:lnTo>
                  <a:pt x="5595990" y="10616"/>
                </a:lnTo>
                <a:lnTo>
                  <a:pt x="5651876" y="10714"/>
                </a:lnTo>
                <a:lnTo>
                  <a:pt x="5706475" y="9920"/>
                </a:lnTo>
                <a:lnTo>
                  <a:pt x="5758503" y="8730"/>
                </a:lnTo>
                <a:lnTo>
                  <a:pt x="5806678" y="7640"/>
                </a:lnTo>
                <a:lnTo>
                  <a:pt x="5849715" y="7146"/>
                </a:lnTo>
                <a:lnTo>
                  <a:pt x="5886331" y="7747"/>
                </a:lnTo>
                <a:lnTo>
                  <a:pt x="5856065" y="38707"/>
                </a:lnTo>
                <a:lnTo>
                  <a:pt x="5835563" y="73120"/>
                </a:lnTo>
                <a:lnTo>
                  <a:pt x="5813108" y="106437"/>
                </a:lnTo>
                <a:lnTo>
                  <a:pt x="5776984" y="134112"/>
                </a:lnTo>
                <a:lnTo>
                  <a:pt x="5808633" y="140390"/>
                </a:lnTo>
                <a:lnTo>
                  <a:pt x="5811480" y="153765"/>
                </a:lnTo>
                <a:lnTo>
                  <a:pt x="5811399" y="166044"/>
                </a:lnTo>
                <a:lnTo>
                  <a:pt x="5834261" y="169037"/>
                </a:lnTo>
                <a:lnTo>
                  <a:pt x="5821732" y="207486"/>
                </a:lnTo>
                <a:lnTo>
                  <a:pt x="5812131" y="256698"/>
                </a:lnTo>
                <a:lnTo>
                  <a:pt x="5800578" y="309197"/>
                </a:lnTo>
                <a:lnTo>
                  <a:pt x="5782191" y="357504"/>
                </a:lnTo>
                <a:lnTo>
                  <a:pt x="5749324" y="371530"/>
                </a:lnTo>
                <a:lnTo>
                  <a:pt x="5718421" y="386461"/>
                </a:lnTo>
                <a:lnTo>
                  <a:pt x="5685590" y="401010"/>
                </a:lnTo>
                <a:lnTo>
                  <a:pt x="5646936" y="413892"/>
                </a:lnTo>
                <a:lnTo>
                  <a:pt x="5672247" y="428922"/>
                </a:lnTo>
                <a:lnTo>
                  <a:pt x="5713214" y="437927"/>
                </a:lnTo>
                <a:lnTo>
                  <a:pt x="5763969" y="443646"/>
                </a:lnTo>
                <a:lnTo>
                  <a:pt x="5818640" y="448817"/>
                </a:lnTo>
                <a:lnTo>
                  <a:pt x="5853136" y="478067"/>
                </a:lnTo>
                <a:lnTo>
                  <a:pt x="5883728" y="512032"/>
                </a:lnTo>
                <a:lnTo>
                  <a:pt x="5894792" y="548901"/>
                </a:lnTo>
                <a:lnTo>
                  <a:pt x="5870710" y="586866"/>
                </a:lnTo>
                <a:lnTo>
                  <a:pt x="5836051" y="583398"/>
                </a:lnTo>
                <a:lnTo>
                  <a:pt x="5812131" y="581025"/>
                </a:lnTo>
                <a:lnTo>
                  <a:pt x="5790164" y="578651"/>
                </a:lnTo>
                <a:lnTo>
                  <a:pt x="5761363" y="575182"/>
                </a:lnTo>
                <a:lnTo>
                  <a:pt x="5717171" y="581157"/>
                </a:lnTo>
                <a:lnTo>
                  <a:pt x="5673865" y="585941"/>
                </a:lnTo>
                <a:lnTo>
                  <a:pt x="5631084" y="589638"/>
                </a:lnTo>
                <a:lnTo>
                  <a:pt x="5588468" y="592352"/>
                </a:lnTo>
                <a:lnTo>
                  <a:pt x="5545656" y="594185"/>
                </a:lnTo>
                <a:lnTo>
                  <a:pt x="5502287" y="595242"/>
                </a:lnTo>
                <a:lnTo>
                  <a:pt x="5458001" y="595626"/>
                </a:lnTo>
                <a:lnTo>
                  <a:pt x="5412438" y="595440"/>
                </a:lnTo>
                <a:lnTo>
                  <a:pt x="5365236" y="594787"/>
                </a:lnTo>
                <a:lnTo>
                  <a:pt x="5316035" y="593772"/>
                </a:lnTo>
                <a:lnTo>
                  <a:pt x="5264475" y="592496"/>
                </a:lnTo>
                <a:lnTo>
                  <a:pt x="5210195" y="591065"/>
                </a:lnTo>
                <a:lnTo>
                  <a:pt x="5152835" y="589580"/>
                </a:lnTo>
                <a:lnTo>
                  <a:pt x="5092033" y="588146"/>
                </a:lnTo>
                <a:lnTo>
                  <a:pt x="5027430" y="586866"/>
                </a:lnTo>
                <a:lnTo>
                  <a:pt x="4989600" y="601095"/>
                </a:lnTo>
                <a:lnTo>
                  <a:pt x="4947944" y="608539"/>
                </a:lnTo>
                <a:lnTo>
                  <a:pt x="4903100" y="611199"/>
                </a:lnTo>
                <a:lnTo>
                  <a:pt x="4855705" y="611079"/>
                </a:lnTo>
                <a:lnTo>
                  <a:pt x="4806398" y="610178"/>
                </a:lnTo>
                <a:lnTo>
                  <a:pt x="4755816" y="610500"/>
                </a:lnTo>
                <a:lnTo>
                  <a:pt x="4704596" y="614044"/>
                </a:lnTo>
                <a:lnTo>
                  <a:pt x="4693043" y="609615"/>
                </a:lnTo>
                <a:lnTo>
                  <a:pt x="4694182" y="603567"/>
                </a:lnTo>
                <a:lnTo>
                  <a:pt x="4691416" y="597900"/>
                </a:lnTo>
                <a:lnTo>
                  <a:pt x="4668147" y="594613"/>
                </a:lnTo>
                <a:lnTo>
                  <a:pt x="4644410" y="609268"/>
                </a:lnTo>
                <a:lnTo>
                  <a:pt x="4595313" y="611171"/>
                </a:lnTo>
                <a:lnTo>
                  <a:pt x="4542310" y="607240"/>
                </a:lnTo>
                <a:lnTo>
                  <a:pt x="4506857" y="604392"/>
                </a:lnTo>
                <a:lnTo>
                  <a:pt x="4476103" y="606839"/>
                </a:lnTo>
                <a:lnTo>
                  <a:pt x="4440468" y="610917"/>
                </a:lnTo>
                <a:lnTo>
                  <a:pt x="4402880" y="611733"/>
                </a:lnTo>
                <a:lnTo>
                  <a:pt x="4366268" y="604392"/>
                </a:lnTo>
                <a:lnTo>
                  <a:pt x="4351217" y="615005"/>
                </a:lnTo>
                <a:lnTo>
                  <a:pt x="4323961" y="621093"/>
                </a:lnTo>
                <a:lnTo>
                  <a:pt x="4287919" y="623181"/>
                </a:lnTo>
                <a:lnTo>
                  <a:pt x="4246507" y="621791"/>
                </a:lnTo>
                <a:lnTo>
                  <a:pt x="4224215" y="618567"/>
                </a:lnTo>
                <a:lnTo>
                  <a:pt x="4200946" y="613330"/>
                </a:lnTo>
                <a:lnTo>
                  <a:pt x="4183535" y="608451"/>
                </a:lnTo>
                <a:lnTo>
                  <a:pt x="4178816" y="606298"/>
                </a:lnTo>
                <a:lnTo>
                  <a:pt x="4167019" y="607002"/>
                </a:lnTo>
                <a:lnTo>
                  <a:pt x="4150828" y="610409"/>
                </a:lnTo>
                <a:lnTo>
                  <a:pt x="4135614" y="614173"/>
                </a:lnTo>
                <a:lnTo>
                  <a:pt x="4126746" y="615950"/>
                </a:lnTo>
                <a:lnTo>
                  <a:pt x="4114868" y="614412"/>
                </a:lnTo>
                <a:lnTo>
                  <a:pt x="4098108" y="610885"/>
                </a:lnTo>
                <a:lnTo>
                  <a:pt x="4081348" y="607002"/>
                </a:lnTo>
                <a:lnTo>
                  <a:pt x="4069469" y="604392"/>
                </a:lnTo>
                <a:lnTo>
                  <a:pt x="4026035" y="603417"/>
                </a:lnTo>
                <a:lnTo>
                  <a:pt x="3978501" y="604283"/>
                </a:lnTo>
                <a:lnTo>
                  <a:pt x="3928152" y="606105"/>
                </a:lnTo>
                <a:lnTo>
                  <a:pt x="3876270" y="607996"/>
                </a:lnTo>
                <a:lnTo>
                  <a:pt x="3824138" y="609072"/>
                </a:lnTo>
                <a:lnTo>
                  <a:pt x="3773039" y="608447"/>
                </a:lnTo>
                <a:lnTo>
                  <a:pt x="3724256" y="605235"/>
                </a:lnTo>
                <a:lnTo>
                  <a:pt x="3679071" y="598551"/>
                </a:lnTo>
                <a:lnTo>
                  <a:pt x="3672725" y="600880"/>
                </a:lnTo>
                <a:lnTo>
                  <a:pt x="3675166" y="605567"/>
                </a:lnTo>
                <a:lnTo>
                  <a:pt x="3671749" y="609159"/>
                </a:lnTo>
                <a:lnTo>
                  <a:pt x="3647829" y="608202"/>
                </a:lnTo>
                <a:lnTo>
                  <a:pt x="3605931" y="605555"/>
                </a:lnTo>
                <a:lnTo>
                  <a:pt x="3582107" y="600170"/>
                </a:lnTo>
                <a:lnTo>
                  <a:pt x="3553424" y="595880"/>
                </a:lnTo>
                <a:lnTo>
                  <a:pt x="3496953" y="596518"/>
                </a:lnTo>
                <a:lnTo>
                  <a:pt x="3467094" y="574119"/>
                </a:lnTo>
                <a:lnTo>
                  <a:pt x="3426008" y="568864"/>
                </a:lnTo>
                <a:lnTo>
                  <a:pt x="3376134" y="573087"/>
                </a:lnTo>
                <a:lnTo>
                  <a:pt x="3319915" y="579119"/>
                </a:lnTo>
                <a:lnTo>
                  <a:pt x="3268238" y="583224"/>
                </a:lnTo>
                <a:lnTo>
                  <a:pt x="3216716" y="586166"/>
                </a:lnTo>
                <a:lnTo>
                  <a:pt x="3165380" y="588106"/>
                </a:lnTo>
                <a:lnTo>
                  <a:pt x="3114258" y="589202"/>
                </a:lnTo>
                <a:lnTo>
                  <a:pt x="3063383" y="589615"/>
                </a:lnTo>
                <a:lnTo>
                  <a:pt x="3012783" y="589502"/>
                </a:lnTo>
                <a:lnTo>
                  <a:pt x="2962489" y="589025"/>
                </a:lnTo>
                <a:lnTo>
                  <a:pt x="2912531" y="588343"/>
                </a:lnTo>
                <a:lnTo>
                  <a:pt x="2862939" y="587614"/>
                </a:lnTo>
                <a:lnTo>
                  <a:pt x="2813743" y="586999"/>
                </a:lnTo>
                <a:lnTo>
                  <a:pt x="2764974" y="586656"/>
                </a:lnTo>
                <a:lnTo>
                  <a:pt x="2716661" y="586745"/>
                </a:lnTo>
                <a:lnTo>
                  <a:pt x="2668835" y="587426"/>
                </a:lnTo>
                <a:lnTo>
                  <a:pt x="2621526" y="588859"/>
                </a:lnTo>
                <a:lnTo>
                  <a:pt x="2574763" y="591201"/>
                </a:lnTo>
                <a:lnTo>
                  <a:pt x="2528578" y="594613"/>
                </a:lnTo>
                <a:lnTo>
                  <a:pt x="2536144" y="589770"/>
                </a:lnTo>
                <a:lnTo>
                  <a:pt x="2526625" y="589486"/>
                </a:lnTo>
                <a:lnTo>
                  <a:pt x="2510272" y="588845"/>
                </a:lnTo>
                <a:lnTo>
                  <a:pt x="2497336" y="582929"/>
                </a:lnTo>
                <a:lnTo>
                  <a:pt x="2481390" y="583112"/>
                </a:lnTo>
                <a:lnTo>
                  <a:pt x="2479112" y="588772"/>
                </a:lnTo>
                <a:lnTo>
                  <a:pt x="2476833" y="594431"/>
                </a:lnTo>
                <a:lnTo>
                  <a:pt x="2460887" y="594613"/>
                </a:lnTo>
                <a:lnTo>
                  <a:pt x="2404122" y="588228"/>
                </a:lnTo>
                <a:lnTo>
                  <a:pt x="2348351" y="586918"/>
                </a:lnTo>
                <a:lnTo>
                  <a:pt x="2293723" y="588311"/>
                </a:lnTo>
                <a:lnTo>
                  <a:pt x="2240387" y="590032"/>
                </a:lnTo>
                <a:lnTo>
                  <a:pt x="2188490" y="589707"/>
                </a:lnTo>
                <a:lnTo>
                  <a:pt x="2138180" y="584962"/>
                </a:lnTo>
                <a:lnTo>
                  <a:pt x="2097127" y="589503"/>
                </a:lnTo>
                <a:lnTo>
                  <a:pt x="2049280" y="592972"/>
                </a:lnTo>
                <a:lnTo>
                  <a:pt x="1998258" y="594613"/>
                </a:lnTo>
                <a:lnTo>
                  <a:pt x="1947680" y="593673"/>
                </a:lnTo>
                <a:lnTo>
                  <a:pt x="1901166" y="589395"/>
                </a:lnTo>
                <a:lnTo>
                  <a:pt x="1862336" y="581025"/>
                </a:lnTo>
                <a:lnTo>
                  <a:pt x="1827840" y="588510"/>
                </a:lnTo>
                <a:lnTo>
                  <a:pt x="1793343" y="597281"/>
                </a:lnTo>
                <a:lnTo>
                  <a:pt x="1756894" y="604242"/>
                </a:lnTo>
                <a:lnTo>
                  <a:pt x="1716540" y="606298"/>
                </a:lnTo>
                <a:lnTo>
                  <a:pt x="1684566" y="602319"/>
                </a:lnTo>
                <a:lnTo>
                  <a:pt x="1652103" y="593423"/>
                </a:lnTo>
                <a:lnTo>
                  <a:pt x="1620617" y="584170"/>
                </a:lnTo>
                <a:lnTo>
                  <a:pt x="1591572" y="579119"/>
                </a:lnTo>
                <a:lnTo>
                  <a:pt x="1548081" y="577783"/>
                </a:lnTo>
                <a:lnTo>
                  <a:pt x="1494530" y="577925"/>
                </a:lnTo>
                <a:lnTo>
                  <a:pt x="1435006" y="579204"/>
                </a:lnTo>
                <a:lnTo>
                  <a:pt x="1373592" y="581278"/>
                </a:lnTo>
                <a:lnTo>
                  <a:pt x="1314376" y="583805"/>
                </a:lnTo>
                <a:lnTo>
                  <a:pt x="1261441" y="586442"/>
                </a:lnTo>
                <a:lnTo>
                  <a:pt x="1218874" y="588846"/>
                </a:lnTo>
                <a:lnTo>
                  <a:pt x="1138912" y="594261"/>
                </a:lnTo>
                <a:lnTo>
                  <a:pt x="1086890" y="597031"/>
                </a:lnTo>
                <a:lnTo>
                  <a:pt x="1034762" y="599087"/>
                </a:lnTo>
                <a:lnTo>
                  <a:pt x="982596" y="600529"/>
                </a:lnTo>
                <a:lnTo>
                  <a:pt x="930461" y="601457"/>
                </a:lnTo>
                <a:lnTo>
                  <a:pt x="878426" y="601970"/>
                </a:lnTo>
                <a:lnTo>
                  <a:pt x="826559" y="602169"/>
                </a:lnTo>
                <a:lnTo>
                  <a:pt x="774929" y="602154"/>
                </a:lnTo>
                <a:lnTo>
                  <a:pt x="723604" y="602024"/>
                </a:lnTo>
                <a:lnTo>
                  <a:pt x="672652" y="601880"/>
                </a:lnTo>
                <a:lnTo>
                  <a:pt x="622143" y="601820"/>
                </a:lnTo>
                <a:lnTo>
                  <a:pt x="572145" y="601946"/>
                </a:lnTo>
                <a:lnTo>
                  <a:pt x="522727" y="602356"/>
                </a:lnTo>
                <a:lnTo>
                  <a:pt x="473956" y="603152"/>
                </a:lnTo>
                <a:lnTo>
                  <a:pt x="425902" y="604432"/>
                </a:lnTo>
                <a:lnTo>
                  <a:pt x="378633" y="606298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7079" y="1409310"/>
            <a:ext cx="6878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200" i="1" spc="-5" dirty="0" smtClean="0">
                <a:solidFill>
                  <a:prstClr val="black"/>
                </a:solidFill>
                <a:latin typeface="Tahoma"/>
                <a:cs typeface="Tahoma"/>
              </a:rPr>
              <a:t>Максимальный у</a:t>
            </a:r>
            <a:r>
              <a:rPr sz="1200" i="1" spc="-5" dirty="0" err="1" smtClean="0">
                <a:solidFill>
                  <a:prstClr val="black"/>
                </a:solidFill>
                <a:latin typeface="Tahoma"/>
                <a:cs typeface="Tahoma"/>
              </a:rPr>
              <a:t>ровень</a:t>
            </a:r>
            <a:r>
              <a:rPr sz="1200" i="1" spc="-5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удовлетворенности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и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участия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в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жизни</a:t>
            </a:r>
            <a:r>
              <a:rPr sz="1200" i="1" spc="5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общества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15176" y="5266563"/>
            <a:ext cx="248284" cy="248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98233" y="5283201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08906" y="5502783"/>
            <a:ext cx="248285" cy="248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208906" y="5502787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5" h="248285">
                <a:moveTo>
                  <a:pt x="0" y="124129"/>
                </a:moveTo>
                <a:lnTo>
                  <a:pt x="9763" y="75834"/>
                </a:lnTo>
                <a:lnTo>
                  <a:pt x="36385" y="36375"/>
                </a:lnTo>
                <a:lnTo>
                  <a:pt x="75866" y="9761"/>
                </a:lnTo>
                <a:lnTo>
                  <a:pt x="124206" y="0"/>
                </a:lnTo>
                <a:lnTo>
                  <a:pt x="172471" y="9761"/>
                </a:lnTo>
                <a:lnTo>
                  <a:pt x="211915" y="36375"/>
                </a:lnTo>
                <a:lnTo>
                  <a:pt x="238523" y="75834"/>
                </a:lnTo>
                <a:lnTo>
                  <a:pt x="248285" y="124129"/>
                </a:lnTo>
                <a:lnTo>
                  <a:pt x="238523" y="172437"/>
                </a:lnTo>
                <a:lnTo>
                  <a:pt x="211915" y="211885"/>
                </a:lnTo>
                <a:lnTo>
                  <a:pt x="172471" y="238481"/>
                </a:lnTo>
                <a:lnTo>
                  <a:pt x="124206" y="248234"/>
                </a:lnTo>
                <a:lnTo>
                  <a:pt x="75866" y="238481"/>
                </a:lnTo>
                <a:lnTo>
                  <a:pt x="36385" y="211885"/>
                </a:lnTo>
                <a:lnTo>
                  <a:pt x="9763" y="172437"/>
                </a:lnTo>
                <a:lnTo>
                  <a:pt x="0" y="124129"/>
                </a:lnTo>
                <a:close/>
              </a:path>
            </a:pathLst>
          </a:custGeom>
          <a:ln w="9525">
            <a:solidFill>
              <a:srgbClr val="FDEB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1963" y="5519421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293873" y="5862954"/>
            <a:ext cx="248157" cy="248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93873" y="5862958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5" h="248285">
                <a:moveTo>
                  <a:pt x="0" y="124104"/>
                </a:moveTo>
                <a:lnTo>
                  <a:pt x="9743" y="75796"/>
                </a:lnTo>
                <a:lnTo>
                  <a:pt x="36321" y="36348"/>
                </a:lnTo>
                <a:lnTo>
                  <a:pt x="75759" y="9752"/>
                </a:lnTo>
                <a:lnTo>
                  <a:pt x="124078" y="0"/>
                </a:lnTo>
                <a:lnTo>
                  <a:pt x="172398" y="9752"/>
                </a:lnTo>
                <a:lnTo>
                  <a:pt x="211835" y="36348"/>
                </a:lnTo>
                <a:lnTo>
                  <a:pt x="238414" y="75796"/>
                </a:lnTo>
                <a:lnTo>
                  <a:pt x="248157" y="124104"/>
                </a:lnTo>
                <a:lnTo>
                  <a:pt x="238414" y="172404"/>
                </a:lnTo>
                <a:lnTo>
                  <a:pt x="211836" y="211848"/>
                </a:lnTo>
                <a:lnTo>
                  <a:pt x="172398" y="238443"/>
                </a:lnTo>
                <a:lnTo>
                  <a:pt x="124078" y="248196"/>
                </a:lnTo>
                <a:lnTo>
                  <a:pt x="75759" y="238443"/>
                </a:lnTo>
                <a:lnTo>
                  <a:pt x="36322" y="211848"/>
                </a:lnTo>
                <a:lnTo>
                  <a:pt x="9743" y="172404"/>
                </a:lnTo>
                <a:lnTo>
                  <a:pt x="0" y="124104"/>
                </a:lnTo>
                <a:close/>
              </a:path>
            </a:pathLst>
          </a:custGeom>
          <a:ln w="9524">
            <a:solidFill>
              <a:srgbClr val="C412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76548" y="5879694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088388" y="4839842"/>
            <a:ext cx="248157" cy="248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58112" y="4856480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668770" y="1331975"/>
            <a:ext cx="1937003" cy="734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660133" y="1304378"/>
            <a:ext cx="1953895" cy="739140"/>
          </a:xfrm>
          <a:custGeom>
            <a:avLst/>
            <a:gdLst/>
            <a:ahLst/>
            <a:cxnLst/>
            <a:rect l="l" t="t" r="r" b="b"/>
            <a:pathLst>
              <a:path w="1953895" h="739139">
                <a:moveTo>
                  <a:pt x="0" y="738670"/>
                </a:moveTo>
                <a:lnTo>
                  <a:pt x="1953514" y="738670"/>
                </a:lnTo>
                <a:lnTo>
                  <a:pt x="1953514" y="0"/>
                </a:lnTo>
                <a:lnTo>
                  <a:pt x="0" y="0"/>
                </a:lnTo>
                <a:lnTo>
                  <a:pt x="0" y="738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08418" y="1101080"/>
            <a:ext cx="15360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Примеры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ситуаций, 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требующих помощи 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соц.</a:t>
            </a:r>
            <a:r>
              <a:rPr sz="12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сферы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660133" y="5560948"/>
            <a:ext cx="248285" cy="248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30745" y="5577637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60133" y="4528058"/>
            <a:ext cx="248285" cy="2481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60133" y="4528062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4" h="248285">
                <a:moveTo>
                  <a:pt x="0" y="124079"/>
                </a:moveTo>
                <a:lnTo>
                  <a:pt x="9763" y="75759"/>
                </a:lnTo>
                <a:lnTo>
                  <a:pt x="36385" y="36322"/>
                </a:lnTo>
                <a:lnTo>
                  <a:pt x="75866" y="9743"/>
                </a:lnTo>
                <a:lnTo>
                  <a:pt x="124206" y="0"/>
                </a:lnTo>
                <a:lnTo>
                  <a:pt x="172471" y="9743"/>
                </a:lnTo>
                <a:lnTo>
                  <a:pt x="211915" y="36322"/>
                </a:lnTo>
                <a:lnTo>
                  <a:pt x="238523" y="75759"/>
                </a:lnTo>
                <a:lnTo>
                  <a:pt x="248285" y="124079"/>
                </a:lnTo>
                <a:lnTo>
                  <a:pt x="238523" y="172344"/>
                </a:lnTo>
                <a:lnTo>
                  <a:pt x="211915" y="211788"/>
                </a:lnTo>
                <a:lnTo>
                  <a:pt x="172471" y="238396"/>
                </a:lnTo>
                <a:lnTo>
                  <a:pt x="124206" y="248158"/>
                </a:lnTo>
                <a:lnTo>
                  <a:pt x="75866" y="238396"/>
                </a:lnTo>
                <a:lnTo>
                  <a:pt x="36385" y="211788"/>
                </a:lnTo>
                <a:lnTo>
                  <a:pt x="9763" y="172344"/>
                </a:lnTo>
                <a:lnTo>
                  <a:pt x="0" y="124079"/>
                </a:lnTo>
                <a:close/>
              </a:path>
            </a:pathLst>
          </a:custGeom>
          <a:ln w="9525">
            <a:solidFill>
              <a:srgbClr val="FDEB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30745" y="45446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660133" y="3048000"/>
            <a:ext cx="248285" cy="248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660133" y="3048004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4" h="248285">
                <a:moveTo>
                  <a:pt x="0" y="124078"/>
                </a:moveTo>
                <a:lnTo>
                  <a:pt x="9763" y="75759"/>
                </a:lnTo>
                <a:lnTo>
                  <a:pt x="36385" y="36322"/>
                </a:lnTo>
                <a:lnTo>
                  <a:pt x="75866" y="9743"/>
                </a:lnTo>
                <a:lnTo>
                  <a:pt x="124206" y="0"/>
                </a:lnTo>
                <a:lnTo>
                  <a:pt x="172471" y="9743"/>
                </a:lnTo>
                <a:lnTo>
                  <a:pt x="211915" y="36321"/>
                </a:lnTo>
                <a:lnTo>
                  <a:pt x="238523" y="75759"/>
                </a:lnTo>
                <a:lnTo>
                  <a:pt x="248285" y="124078"/>
                </a:lnTo>
                <a:lnTo>
                  <a:pt x="238523" y="172398"/>
                </a:lnTo>
                <a:lnTo>
                  <a:pt x="211915" y="211836"/>
                </a:lnTo>
                <a:lnTo>
                  <a:pt x="172471" y="238414"/>
                </a:lnTo>
                <a:lnTo>
                  <a:pt x="124206" y="248158"/>
                </a:lnTo>
                <a:lnTo>
                  <a:pt x="75866" y="238414"/>
                </a:lnTo>
                <a:lnTo>
                  <a:pt x="36385" y="211836"/>
                </a:lnTo>
                <a:lnTo>
                  <a:pt x="9763" y="172398"/>
                </a:lnTo>
                <a:lnTo>
                  <a:pt x="0" y="124078"/>
                </a:lnTo>
                <a:close/>
              </a:path>
            </a:pathLst>
          </a:custGeom>
          <a:ln w="9525">
            <a:solidFill>
              <a:srgbClr val="C412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660133" y="2211832"/>
            <a:ext cx="248285" cy="248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30745" y="222783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99858" y="2215641"/>
            <a:ext cx="12522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Ребенок</a:t>
            </a:r>
            <a:r>
              <a:rPr sz="1200" i="1" spc="-5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остается  без</a:t>
            </a:r>
            <a:r>
              <a:rPr sz="1200" i="1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попечения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12700"/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родителей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30745" y="3070607"/>
            <a:ext cx="205879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475615" indent="-269240">
              <a:spcBef>
                <a:spcPts val="100"/>
              </a:spcBef>
              <a:tabLst>
                <a:tab pos="281305" algn="l"/>
              </a:tabLst>
            </a:pPr>
            <a:r>
              <a:rPr spc="-7" baseline="2314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Подросток  социально не  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дап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ти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ру</a:t>
            </a:r>
            <a:r>
              <a:rPr sz="1200" i="1" spc="5" dirty="0">
                <a:solidFill>
                  <a:prstClr val="black"/>
                </a:solidFill>
                <a:latin typeface="Tahoma"/>
                <a:cs typeface="Tahoma"/>
              </a:rPr>
              <a:t>е</a:t>
            </a:r>
            <a:r>
              <a:rPr sz="1200" i="1" spc="10" dirty="0">
                <a:solidFill>
                  <a:prstClr val="black"/>
                </a:solidFill>
                <a:latin typeface="Tahoma"/>
                <a:cs typeface="Tahoma"/>
              </a:rPr>
              <a:t>тся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,  не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имеет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1305" marR="5080"/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возможности</a:t>
            </a:r>
            <a:r>
              <a:rPr sz="1200" i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досуга,  приобретает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1305"/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зависимость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999858" y="4531233"/>
            <a:ext cx="16059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spc="5" dirty="0">
                <a:solidFill>
                  <a:prstClr val="black"/>
                </a:solidFill>
                <a:latin typeface="Tahoma"/>
                <a:cs typeface="Tahoma"/>
              </a:rPr>
              <a:t>Потеря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работы 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и 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п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до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л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жи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т</a:t>
            </a:r>
            <a:r>
              <a:rPr sz="1200" i="1" spc="5" dirty="0">
                <a:solidFill>
                  <a:prstClr val="black"/>
                </a:solidFill>
                <a:latin typeface="Tahoma"/>
                <a:cs typeface="Tahoma"/>
              </a:rPr>
              <a:t>е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л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ьн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i="1" spc="20" dirty="0">
                <a:solidFill>
                  <a:prstClr val="black"/>
                </a:solidFill>
                <a:latin typeface="Tahoma"/>
                <a:cs typeface="Tahoma"/>
              </a:rPr>
              <a:t>я  </a:t>
            </a:r>
            <a:r>
              <a:rPr sz="1200" i="1" spc="5" dirty="0">
                <a:solidFill>
                  <a:prstClr val="black"/>
                </a:solidFill>
                <a:latin typeface="Tahoma"/>
                <a:cs typeface="Tahoma"/>
              </a:rPr>
              <a:t>тяжелая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/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болезнь</a:t>
            </a:r>
            <a:r>
              <a:rPr sz="1200" i="1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ребенка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999856" y="5593182"/>
            <a:ext cx="1444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Пр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и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об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ет</a:t>
            </a:r>
            <a:r>
              <a:rPr sz="1200" i="1" spc="5" dirty="0">
                <a:solidFill>
                  <a:prstClr val="black"/>
                </a:solidFill>
                <a:latin typeface="Tahoma"/>
                <a:cs typeface="Tahoma"/>
              </a:rPr>
              <a:t>е</a:t>
            </a:r>
            <a:r>
              <a:rPr sz="1200" i="1" spc="-5" dirty="0">
                <a:solidFill>
                  <a:prstClr val="black"/>
                </a:solidFill>
                <a:latin typeface="Tahoma"/>
                <a:cs typeface="Tahoma"/>
              </a:rPr>
              <a:t>ни</a:t>
            </a:r>
            <a:r>
              <a:rPr sz="1200" i="1" dirty="0">
                <a:solidFill>
                  <a:prstClr val="black"/>
                </a:solidFill>
                <a:latin typeface="Tahoma"/>
                <a:cs typeface="Tahoma"/>
              </a:rPr>
              <a:t>е  </a:t>
            </a:r>
            <a:r>
              <a:rPr sz="1200" i="1" spc="-10" dirty="0">
                <a:solidFill>
                  <a:prstClr val="black"/>
                </a:solidFill>
                <a:latin typeface="Tahoma"/>
                <a:cs typeface="Tahoma"/>
              </a:rPr>
              <a:t>инвалидности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15518" y="5251196"/>
            <a:ext cx="310515" cy="309880"/>
          </a:xfrm>
          <a:custGeom>
            <a:avLst/>
            <a:gdLst/>
            <a:ahLst/>
            <a:cxnLst/>
            <a:rect l="l" t="t" r="r" b="b"/>
            <a:pathLst>
              <a:path w="310514" h="309879">
                <a:moveTo>
                  <a:pt x="154939" y="0"/>
                </a:moveTo>
                <a:lnTo>
                  <a:pt x="106054" y="7919"/>
                </a:lnTo>
                <a:lnTo>
                  <a:pt x="63532" y="29951"/>
                </a:lnTo>
                <a:lnTo>
                  <a:pt x="29959" y="63505"/>
                </a:lnTo>
                <a:lnTo>
                  <a:pt x="7920" y="105989"/>
                </a:lnTo>
                <a:lnTo>
                  <a:pt x="0" y="154812"/>
                </a:lnTo>
                <a:lnTo>
                  <a:pt x="7920" y="203893"/>
                </a:lnTo>
                <a:lnTo>
                  <a:pt x="29959" y="246439"/>
                </a:lnTo>
                <a:lnTo>
                  <a:pt x="63532" y="279939"/>
                </a:lnTo>
                <a:lnTo>
                  <a:pt x="106054" y="301881"/>
                </a:lnTo>
                <a:lnTo>
                  <a:pt x="154939" y="309752"/>
                </a:lnTo>
                <a:lnTo>
                  <a:pt x="204024" y="301881"/>
                </a:lnTo>
                <a:lnTo>
                  <a:pt x="246690" y="279939"/>
                </a:lnTo>
                <a:lnTo>
                  <a:pt x="248637" y="278002"/>
                </a:lnTo>
                <a:lnTo>
                  <a:pt x="140842" y="278002"/>
                </a:lnTo>
                <a:lnTo>
                  <a:pt x="100641" y="266162"/>
                </a:lnTo>
                <a:lnTo>
                  <a:pt x="67452" y="242427"/>
                </a:lnTo>
                <a:lnTo>
                  <a:pt x="43813" y="209333"/>
                </a:lnTo>
                <a:lnTo>
                  <a:pt x="32257" y="169417"/>
                </a:lnTo>
                <a:lnTo>
                  <a:pt x="48259" y="154812"/>
                </a:lnTo>
                <a:lnTo>
                  <a:pt x="32257" y="140842"/>
                </a:lnTo>
                <a:lnTo>
                  <a:pt x="43813" y="100613"/>
                </a:lnTo>
                <a:lnTo>
                  <a:pt x="67452" y="67325"/>
                </a:lnTo>
                <a:lnTo>
                  <a:pt x="100641" y="43491"/>
                </a:lnTo>
                <a:lnTo>
                  <a:pt x="140842" y="31622"/>
                </a:lnTo>
                <a:lnTo>
                  <a:pt x="248367" y="31622"/>
                </a:lnTo>
                <a:lnTo>
                  <a:pt x="246690" y="29951"/>
                </a:lnTo>
                <a:lnTo>
                  <a:pt x="204024" y="7919"/>
                </a:lnTo>
                <a:lnTo>
                  <a:pt x="154939" y="0"/>
                </a:lnTo>
                <a:close/>
              </a:path>
              <a:path w="310514" h="309879">
                <a:moveTo>
                  <a:pt x="154939" y="261365"/>
                </a:moveTo>
                <a:lnTo>
                  <a:pt x="140842" y="278002"/>
                </a:lnTo>
                <a:lnTo>
                  <a:pt x="169417" y="278002"/>
                </a:lnTo>
                <a:lnTo>
                  <a:pt x="154939" y="261365"/>
                </a:lnTo>
                <a:close/>
              </a:path>
              <a:path w="310514" h="309879">
                <a:moveTo>
                  <a:pt x="248367" y="31622"/>
                </a:moveTo>
                <a:lnTo>
                  <a:pt x="169417" y="31622"/>
                </a:lnTo>
                <a:lnTo>
                  <a:pt x="209407" y="43491"/>
                </a:lnTo>
                <a:lnTo>
                  <a:pt x="242538" y="67325"/>
                </a:lnTo>
                <a:lnTo>
                  <a:pt x="266287" y="100613"/>
                </a:lnTo>
                <a:lnTo>
                  <a:pt x="278129" y="140842"/>
                </a:lnTo>
                <a:lnTo>
                  <a:pt x="261492" y="154812"/>
                </a:lnTo>
                <a:lnTo>
                  <a:pt x="278129" y="169417"/>
                </a:lnTo>
                <a:lnTo>
                  <a:pt x="266287" y="209333"/>
                </a:lnTo>
                <a:lnTo>
                  <a:pt x="242538" y="242427"/>
                </a:lnTo>
                <a:lnTo>
                  <a:pt x="209407" y="266162"/>
                </a:lnTo>
                <a:lnTo>
                  <a:pt x="169417" y="278002"/>
                </a:lnTo>
                <a:lnTo>
                  <a:pt x="248637" y="278002"/>
                </a:lnTo>
                <a:lnTo>
                  <a:pt x="280359" y="246439"/>
                </a:lnTo>
                <a:lnTo>
                  <a:pt x="302451" y="203893"/>
                </a:lnTo>
                <a:lnTo>
                  <a:pt x="310388" y="154812"/>
                </a:lnTo>
                <a:lnTo>
                  <a:pt x="302451" y="105989"/>
                </a:lnTo>
                <a:lnTo>
                  <a:pt x="280359" y="63505"/>
                </a:lnTo>
                <a:lnTo>
                  <a:pt x="248367" y="31622"/>
                </a:lnTo>
                <a:close/>
              </a:path>
              <a:path w="310514" h="309879">
                <a:moveTo>
                  <a:pt x="207898" y="48259"/>
                </a:moveTo>
                <a:lnTo>
                  <a:pt x="124206" y="139826"/>
                </a:lnTo>
                <a:lnTo>
                  <a:pt x="102361" y="261365"/>
                </a:lnTo>
                <a:lnTo>
                  <a:pt x="185546" y="169925"/>
                </a:lnTo>
                <a:lnTo>
                  <a:pt x="186410" y="165226"/>
                </a:lnTo>
                <a:lnTo>
                  <a:pt x="149225" y="165226"/>
                </a:lnTo>
                <a:lnTo>
                  <a:pt x="144525" y="160527"/>
                </a:lnTo>
                <a:lnTo>
                  <a:pt x="144525" y="149097"/>
                </a:lnTo>
                <a:lnTo>
                  <a:pt x="149225" y="144398"/>
                </a:lnTo>
                <a:lnTo>
                  <a:pt x="190236" y="144398"/>
                </a:lnTo>
                <a:lnTo>
                  <a:pt x="207898" y="48259"/>
                </a:lnTo>
                <a:close/>
              </a:path>
              <a:path w="310514" h="309879">
                <a:moveTo>
                  <a:pt x="190236" y="144398"/>
                </a:moveTo>
                <a:lnTo>
                  <a:pt x="161162" y="144398"/>
                </a:lnTo>
                <a:lnTo>
                  <a:pt x="165861" y="149097"/>
                </a:lnTo>
                <a:lnTo>
                  <a:pt x="165861" y="160527"/>
                </a:lnTo>
                <a:lnTo>
                  <a:pt x="161162" y="165226"/>
                </a:lnTo>
                <a:lnTo>
                  <a:pt x="186410" y="165226"/>
                </a:lnTo>
                <a:lnTo>
                  <a:pt x="190236" y="144398"/>
                </a:lnTo>
                <a:close/>
              </a:path>
              <a:path w="310514" h="309879">
                <a:moveTo>
                  <a:pt x="169417" y="31622"/>
                </a:moveTo>
                <a:lnTo>
                  <a:pt x="140842" y="31622"/>
                </a:lnTo>
                <a:lnTo>
                  <a:pt x="154939" y="48259"/>
                </a:lnTo>
                <a:lnTo>
                  <a:pt x="169417" y="31622"/>
                </a:lnTo>
                <a:close/>
              </a:path>
            </a:pathLst>
          </a:custGeom>
          <a:solidFill>
            <a:srgbClr val="DC8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715518" y="5251196"/>
            <a:ext cx="310515" cy="309880"/>
          </a:xfrm>
          <a:custGeom>
            <a:avLst/>
            <a:gdLst/>
            <a:ahLst/>
            <a:cxnLst/>
            <a:rect l="l" t="t" r="r" b="b"/>
            <a:pathLst>
              <a:path w="310514" h="309879">
                <a:moveTo>
                  <a:pt x="154939" y="0"/>
                </a:moveTo>
                <a:lnTo>
                  <a:pt x="106054" y="7919"/>
                </a:lnTo>
                <a:lnTo>
                  <a:pt x="63532" y="29951"/>
                </a:lnTo>
                <a:lnTo>
                  <a:pt x="29959" y="63505"/>
                </a:lnTo>
                <a:lnTo>
                  <a:pt x="7920" y="105989"/>
                </a:lnTo>
                <a:lnTo>
                  <a:pt x="0" y="154812"/>
                </a:lnTo>
                <a:lnTo>
                  <a:pt x="7920" y="203893"/>
                </a:lnTo>
                <a:lnTo>
                  <a:pt x="29959" y="246439"/>
                </a:lnTo>
                <a:lnTo>
                  <a:pt x="63532" y="279939"/>
                </a:lnTo>
                <a:lnTo>
                  <a:pt x="106054" y="301881"/>
                </a:lnTo>
                <a:lnTo>
                  <a:pt x="154939" y="309752"/>
                </a:lnTo>
                <a:lnTo>
                  <a:pt x="204024" y="301881"/>
                </a:lnTo>
                <a:lnTo>
                  <a:pt x="246690" y="279939"/>
                </a:lnTo>
                <a:lnTo>
                  <a:pt x="280359" y="246439"/>
                </a:lnTo>
                <a:lnTo>
                  <a:pt x="302451" y="203893"/>
                </a:lnTo>
                <a:lnTo>
                  <a:pt x="310388" y="154812"/>
                </a:lnTo>
                <a:lnTo>
                  <a:pt x="302451" y="105989"/>
                </a:lnTo>
                <a:lnTo>
                  <a:pt x="280359" y="63505"/>
                </a:lnTo>
                <a:lnTo>
                  <a:pt x="246690" y="29951"/>
                </a:lnTo>
                <a:lnTo>
                  <a:pt x="204024" y="7919"/>
                </a:lnTo>
                <a:lnTo>
                  <a:pt x="154939" y="0"/>
                </a:lnTo>
                <a:close/>
              </a:path>
            </a:pathLst>
          </a:custGeom>
          <a:ln w="9525">
            <a:solidFill>
              <a:srgbClr val="DC8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47775" y="5282823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80" h="246379">
                <a:moveTo>
                  <a:pt x="137159" y="246379"/>
                </a:moveTo>
                <a:lnTo>
                  <a:pt x="122681" y="229742"/>
                </a:lnTo>
                <a:lnTo>
                  <a:pt x="108584" y="246379"/>
                </a:lnTo>
                <a:lnTo>
                  <a:pt x="68383" y="234539"/>
                </a:lnTo>
                <a:lnTo>
                  <a:pt x="35194" y="210804"/>
                </a:lnTo>
                <a:lnTo>
                  <a:pt x="11555" y="177710"/>
                </a:lnTo>
                <a:lnTo>
                  <a:pt x="0" y="137794"/>
                </a:lnTo>
                <a:lnTo>
                  <a:pt x="16001" y="123189"/>
                </a:lnTo>
                <a:lnTo>
                  <a:pt x="0" y="109219"/>
                </a:lnTo>
                <a:lnTo>
                  <a:pt x="11555" y="68990"/>
                </a:lnTo>
                <a:lnTo>
                  <a:pt x="35194" y="35702"/>
                </a:lnTo>
                <a:lnTo>
                  <a:pt x="68383" y="11868"/>
                </a:lnTo>
                <a:lnTo>
                  <a:pt x="108584" y="0"/>
                </a:lnTo>
                <a:lnTo>
                  <a:pt x="122681" y="16636"/>
                </a:lnTo>
                <a:lnTo>
                  <a:pt x="137159" y="0"/>
                </a:lnTo>
                <a:lnTo>
                  <a:pt x="177149" y="11868"/>
                </a:lnTo>
                <a:lnTo>
                  <a:pt x="210280" y="35702"/>
                </a:lnTo>
                <a:lnTo>
                  <a:pt x="234029" y="68990"/>
                </a:lnTo>
                <a:lnTo>
                  <a:pt x="245871" y="109219"/>
                </a:lnTo>
                <a:lnTo>
                  <a:pt x="229234" y="123189"/>
                </a:lnTo>
                <a:lnTo>
                  <a:pt x="245871" y="137794"/>
                </a:lnTo>
                <a:lnTo>
                  <a:pt x="234029" y="177710"/>
                </a:lnTo>
                <a:lnTo>
                  <a:pt x="210280" y="210804"/>
                </a:lnTo>
                <a:lnTo>
                  <a:pt x="177149" y="234539"/>
                </a:lnTo>
                <a:lnTo>
                  <a:pt x="137159" y="246379"/>
                </a:lnTo>
                <a:close/>
              </a:path>
            </a:pathLst>
          </a:custGeom>
          <a:ln w="9525">
            <a:solidFill>
              <a:srgbClr val="DC8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13117" y="5294697"/>
            <a:ext cx="115062" cy="2226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25906" y="5293744"/>
            <a:ext cx="503555" cy="112395"/>
          </a:xfrm>
          <a:custGeom>
            <a:avLst/>
            <a:gdLst/>
            <a:ahLst/>
            <a:cxnLst/>
            <a:rect l="l" t="t" r="r" b="b"/>
            <a:pathLst>
              <a:path w="503555" h="112395">
                <a:moveTo>
                  <a:pt x="0" y="112268"/>
                </a:moveTo>
                <a:lnTo>
                  <a:pt x="503173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4731" y="5519421"/>
            <a:ext cx="2224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 err="1">
                <a:solidFill>
                  <a:srgbClr val="DC8600"/>
                </a:solidFill>
                <a:latin typeface="Arial"/>
                <a:cs typeface="Arial"/>
              </a:rPr>
              <a:t>Опережающие</a:t>
            </a:r>
            <a:r>
              <a:rPr sz="1200" spc="-60" dirty="0">
                <a:solidFill>
                  <a:srgbClr val="DC8600"/>
                </a:solidFill>
                <a:latin typeface="Arial"/>
                <a:cs typeface="Arial"/>
              </a:rPr>
              <a:t> </a:t>
            </a:r>
            <a:r>
              <a:rPr lang="ru-RU" sz="1200" spc="-60" dirty="0" smtClean="0">
                <a:solidFill>
                  <a:srgbClr val="DC8600"/>
                </a:solidFill>
                <a:latin typeface="Arial"/>
                <a:cs typeface="Arial"/>
              </a:rPr>
              <a:t>инвестиции </a:t>
            </a:r>
            <a:r>
              <a:rPr sz="1200" spc="-5" dirty="0" err="1" smtClean="0">
                <a:solidFill>
                  <a:srgbClr val="DC8600"/>
                </a:solidFill>
                <a:latin typeface="Arial"/>
                <a:cs typeface="Arial"/>
              </a:rPr>
              <a:t>снижают</a:t>
            </a:r>
            <a:r>
              <a:rPr sz="1200" spc="-90" dirty="0" smtClean="0">
                <a:solidFill>
                  <a:srgbClr val="DC8600"/>
                </a:solidFill>
                <a:latin typeface="Arial"/>
                <a:cs typeface="Arial"/>
              </a:rPr>
              <a:t> </a:t>
            </a:r>
            <a:r>
              <a:rPr sz="1200" spc="-20" dirty="0" err="1" smtClean="0">
                <a:solidFill>
                  <a:srgbClr val="DC8600"/>
                </a:solidFill>
                <a:latin typeface="Arial"/>
                <a:cs typeface="Arial"/>
              </a:rPr>
              <a:t>будущи</a:t>
            </a:r>
            <a:r>
              <a:rPr lang="ru-RU" sz="1200" spc="-20" dirty="0" smtClean="0">
                <a:solidFill>
                  <a:srgbClr val="DC8600"/>
                </a:solidFill>
                <a:latin typeface="Arial"/>
                <a:cs typeface="Arial"/>
              </a:rPr>
              <a:t>е расходы и создают  новые возможности 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xfrm>
            <a:off x="9321545" y="6606833"/>
            <a:ext cx="17907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8900">
              <a:spcBef>
                <a:spcPts val="15"/>
              </a:spcBef>
            </a:pPr>
            <a:r>
              <a:rPr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08316" y="2102261"/>
            <a:ext cx="131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Старость 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93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220" y="989012"/>
            <a:ext cx="8963533" cy="5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520" y="199135"/>
            <a:ext cx="9142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DC6D00"/>
                </a:solidFill>
              </a:rPr>
              <a:t>Участие СОНКО в реорганизации и реструктуризации учреждений социальной сферы, в развитии инноваций 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828800" y="4114800"/>
            <a:ext cx="7667625" cy="2129155"/>
          </a:xfrm>
          <a:custGeom>
            <a:avLst/>
            <a:gdLst/>
            <a:ahLst/>
            <a:cxnLst/>
            <a:rect l="l" t="t" r="r" b="b"/>
            <a:pathLst>
              <a:path w="7667625" h="2129154">
                <a:moveTo>
                  <a:pt x="0" y="2128901"/>
                </a:moveTo>
                <a:lnTo>
                  <a:pt x="7667117" y="2128901"/>
                </a:lnTo>
                <a:lnTo>
                  <a:pt x="7667117" y="0"/>
                </a:lnTo>
                <a:lnTo>
                  <a:pt x="0" y="0"/>
                </a:lnTo>
                <a:lnTo>
                  <a:pt x="0" y="2128901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1200" y="1219200"/>
            <a:ext cx="7556500" cy="886909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sz="1400" b="1" spc="-5" dirty="0">
                <a:cs typeface="Arial"/>
              </a:rPr>
              <a:t>Достигать </a:t>
            </a:r>
            <a:r>
              <a:rPr sz="1400" b="1" spc="-15" dirty="0">
                <a:cs typeface="Arial"/>
              </a:rPr>
              <a:t>лучших </a:t>
            </a:r>
            <a:r>
              <a:rPr sz="1400" b="1" spc="-20">
                <a:cs typeface="Arial"/>
              </a:rPr>
              <a:t>результатов </a:t>
            </a:r>
            <a:r>
              <a:rPr lang="ru-RU" sz="1400" b="1" spc="-20" dirty="0" smtClean="0">
                <a:cs typeface="Arial"/>
              </a:rPr>
              <a:t> социального развития </a:t>
            </a:r>
            <a:r>
              <a:rPr sz="1400" b="1" smtClean="0">
                <a:cs typeface="Arial"/>
              </a:rPr>
              <a:t>и </a:t>
            </a:r>
            <a:r>
              <a:rPr sz="1400" b="1" spc="-15" dirty="0">
                <a:cs typeface="Arial"/>
              </a:rPr>
              <a:t>улучшать </a:t>
            </a:r>
            <a:r>
              <a:rPr sz="1400" b="1" spc="-10">
                <a:cs typeface="Arial"/>
              </a:rPr>
              <a:t>качество </a:t>
            </a:r>
            <a:r>
              <a:rPr lang="ru-RU" sz="1400" b="1" spc="-10" dirty="0" smtClean="0">
                <a:cs typeface="Arial"/>
              </a:rPr>
              <a:t>, ассортимент и доступность </a:t>
            </a:r>
            <a:r>
              <a:rPr sz="1400" b="1" spc="-5" smtClean="0">
                <a:cs typeface="Arial"/>
              </a:rPr>
              <a:t>социальных</a:t>
            </a:r>
            <a:r>
              <a:rPr sz="1400" b="1" spc="140" smtClean="0">
                <a:cs typeface="Arial"/>
              </a:rPr>
              <a:t> </a:t>
            </a:r>
            <a:r>
              <a:rPr sz="1400" b="1" spc="-20" dirty="0">
                <a:cs typeface="Arial"/>
              </a:rPr>
              <a:t>услуг</a:t>
            </a:r>
            <a:endParaRPr sz="1400"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sz="1400" b="1" spc="-5">
                <a:cs typeface="Arial"/>
              </a:rPr>
              <a:t>Выбор </a:t>
            </a:r>
            <a:r>
              <a:rPr lang="ru-RU" sz="1400" b="1" spc="-5" dirty="0" smtClean="0">
                <a:cs typeface="Arial"/>
              </a:rPr>
              <a:t>направлений и </a:t>
            </a:r>
            <a:r>
              <a:rPr sz="1400" b="1" spc="-10" smtClean="0">
                <a:cs typeface="Arial"/>
              </a:rPr>
              <a:t>приоритетов</a:t>
            </a:r>
            <a:r>
              <a:rPr sz="1400" b="1" spc="-10" dirty="0">
                <a:cs typeface="Arial"/>
              </a:rPr>
              <a:t>, имеющих многофункциональное влияние </a:t>
            </a:r>
            <a:r>
              <a:rPr sz="1400" b="1" spc="-5" dirty="0">
                <a:cs typeface="Arial"/>
              </a:rPr>
              <a:t>на </a:t>
            </a:r>
            <a:r>
              <a:rPr sz="1400" b="1" spc="-5">
                <a:cs typeface="Arial"/>
              </a:rPr>
              <a:t>жизнь</a:t>
            </a:r>
            <a:r>
              <a:rPr sz="1400" b="1" spc="229">
                <a:cs typeface="Arial"/>
              </a:rPr>
              <a:t> </a:t>
            </a:r>
            <a:r>
              <a:rPr lang="ru-RU" sz="1400" b="1" spc="-10" dirty="0">
                <a:cs typeface="Arial"/>
              </a:rPr>
              <a:t> </a:t>
            </a:r>
            <a:r>
              <a:rPr lang="ru-RU" sz="1400" b="1" spc="-10" dirty="0" smtClean="0">
                <a:cs typeface="Arial"/>
              </a:rPr>
              <a:t>граждан </a:t>
            </a:r>
            <a:endParaRPr sz="1400"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1295400"/>
            <a:ext cx="1385570" cy="814069"/>
          </a:xfrm>
          <a:custGeom>
            <a:avLst/>
            <a:gdLst/>
            <a:ahLst/>
            <a:cxnLst/>
            <a:rect l="l" t="t" r="r" b="b"/>
            <a:pathLst>
              <a:path w="1385570" h="814069">
                <a:moveTo>
                  <a:pt x="0" y="813841"/>
                </a:moveTo>
                <a:lnTo>
                  <a:pt x="1385443" y="813841"/>
                </a:lnTo>
                <a:lnTo>
                  <a:pt x="1385443" y="0"/>
                </a:lnTo>
                <a:lnTo>
                  <a:pt x="0" y="0"/>
                </a:lnTo>
                <a:lnTo>
                  <a:pt x="0" y="8138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4143311"/>
            <a:ext cx="1628190" cy="2129155"/>
          </a:xfrm>
          <a:custGeom>
            <a:avLst/>
            <a:gdLst/>
            <a:ahLst/>
            <a:cxnLst/>
            <a:rect l="l" t="t" r="r" b="b"/>
            <a:pathLst>
              <a:path w="1385570" h="2129154">
                <a:moveTo>
                  <a:pt x="0" y="2128901"/>
                </a:moveTo>
                <a:lnTo>
                  <a:pt x="1385443" y="2128901"/>
                </a:lnTo>
                <a:lnTo>
                  <a:pt x="1385443" y="0"/>
                </a:lnTo>
                <a:lnTo>
                  <a:pt x="0" y="0"/>
                </a:lnTo>
                <a:lnTo>
                  <a:pt x="0" y="212890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220" y="4143311"/>
            <a:ext cx="1385570" cy="2129155"/>
          </a:xfrm>
          <a:custGeom>
            <a:avLst/>
            <a:gdLst/>
            <a:ahLst/>
            <a:cxnLst/>
            <a:rect l="l" t="t" r="r" b="b"/>
            <a:pathLst>
              <a:path w="1385570" h="2129154">
                <a:moveTo>
                  <a:pt x="0" y="2128901"/>
                </a:moveTo>
                <a:lnTo>
                  <a:pt x="1385443" y="2128901"/>
                </a:lnTo>
                <a:lnTo>
                  <a:pt x="1385443" y="0"/>
                </a:lnTo>
                <a:lnTo>
                  <a:pt x="0" y="0"/>
                </a:lnTo>
                <a:lnTo>
                  <a:pt x="0" y="2128901"/>
                </a:lnTo>
                <a:close/>
              </a:path>
            </a:pathLst>
          </a:custGeom>
          <a:ln w="9525">
            <a:solidFill>
              <a:srgbClr val="345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000" y="5083555"/>
            <a:ext cx="13046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Направления (примеры) 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0714" y="3048001"/>
            <a:ext cx="7667625" cy="945234"/>
          </a:xfrm>
          <a:custGeom>
            <a:avLst/>
            <a:gdLst/>
            <a:ahLst/>
            <a:cxnLst/>
            <a:rect l="l" t="t" r="r" b="b"/>
            <a:pathLst>
              <a:path w="7667625" h="814070">
                <a:moveTo>
                  <a:pt x="0" y="813841"/>
                </a:moveTo>
                <a:lnTo>
                  <a:pt x="7667117" y="813841"/>
                </a:lnTo>
                <a:lnTo>
                  <a:pt x="7667117" y="0"/>
                </a:lnTo>
                <a:lnTo>
                  <a:pt x="0" y="0"/>
                </a:lnTo>
                <a:lnTo>
                  <a:pt x="0" y="813841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5357" y="3124200"/>
            <a:ext cx="1444625" cy="839381"/>
          </a:xfrm>
          <a:custGeom>
            <a:avLst/>
            <a:gdLst/>
            <a:ahLst/>
            <a:cxnLst/>
            <a:rect l="l" t="t" r="r" b="b"/>
            <a:pathLst>
              <a:path w="1444625" h="739775">
                <a:moveTo>
                  <a:pt x="0" y="739609"/>
                </a:moveTo>
                <a:lnTo>
                  <a:pt x="1444117" y="739609"/>
                </a:lnTo>
                <a:lnTo>
                  <a:pt x="1444117" y="0"/>
                </a:lnTo>
                <a:lnTo>
                  <a:pt x="0" y="0"/>
                </a:lnTo>
                <a:lnTo>
                  <a:pt x="0" y="739609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3971" y="3276600"/>
            <a:ext cx="1444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60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Arial"/>
              </a:rPr>
              <a:t>Снижение  зависимости</a:t>
            </a:r>
            <a:r>
              <a:rPr sz="1200" spc="-75" dirty="0">
                <a:cs typeface="Arial"/>
              </a:rPr>
              <a:t> </a:t>
            </a:r>
            <a:r>
              <a:rPr sz="1200" dirty="0">
                <a:cs typeface="Arial"/>
              </a:rPr>
              <a:t>от  соц.</a:t>
            </a:r>
            <a:r>
              <a:rPr sz="1200" spc="-105" dirty="0">
                <a:cs typeface="Arial"/>
              </a:rPr>
              <a:t> </a:t>
            </a:r>
            <a:r>
              <a:rPr sz="1200" dirty="0">
                <a:cs typeface="Arial"/>
              </a:rPr>
              <a:t>поддержки</a:t>
            </a:r>
            <a:endParaRPr sz="1200"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1009" y="3124200"/>
            <a:ext cx="1444625" cy="839381"/>
          </a:xfrm>
          <a:custGeom>
            <a:avLst/>
            <a:gdLst/>
            <a:ahLst/>
            <a:cxnLst/>
            <a:rect l="l" t="t" r="r" b="b"/>
            <a:pathLst>
              <a:path w="1444625" h="739775">
                <a:moveTo>
                  <a:pt x="0" y="739609"/>
                </a:moveTo>
                <a:lnTo>
                  <a:pt x="1444116" y="739609"/>
                </a:lnTo>
                <a:lnTo>
                  <a:pt x="1444116" y="0"/>
                </a:lnTo>
                <a:lnTo>
                  <a:pt x="0" y="0"/>
                </a:lnTo>
                <a:lnTo>
                  <a:pt x="0" y="739609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6786" y="3124200"/>
            <a:ext cx="1444625" cy="839381"/>
          </a:xfrm>
          <a:custGeom>
            <a:avLst/>
            <a:gdLst/>
            <a:ahLst/>
            <a:cxnLst/>
            <a:rect l="l" t="t" r="r" b="b"/>
            <a:pathLst>
              <a:path w="1444625" h="739775">
                <a:moveTo>
                  <a:pt x="0" y="739609"/>
                </a:moveTo>
                <a:lnTo>
                  <a:pt x="1444116" y="739609"/>
                </a:lnTo>
                <a:lnTo>
                  <a:pt x="1444116" y="0"/>
                </a:lnTo>
                <a:lnTo>
                  <a:pt x="0" y="0"/>
                </a:lnTo>
                <a:lnTo>
                  <a:pt x="0" y="739609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05400" y="3276600"/>
            <a:ext cx="1444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01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Поддержка здорового образа жизни</a:t>
            </a:r>
            <a:endParaRPr sz="1200"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1548" y="3223806"/>
            <a:ext cx="1444625" cy="739775"/>
          </a:xfrm>
          <a:custGeom>
            <a:avLst/>
            <a:gdLst/>
            <a:ahLst/>
            <a:cxnLst/>
            <a:rect l="l" t="t" r="r" b="b"/>
            <a:pathLst>
              <a:path w="1444625" h="739775">
                <a:moveTo>
                  <a:pt x="0" y="739609"/>
                </a:moveTo>
                <a:lnTo>
                  <a:pt x="1444117" y="739609"/>
                </a:lnTo>
                <a:lnTo>
                  <a:pt x="1444117" y="0"/>
                </a:lnTo>
                <a:lnTo>
                  <a:pt x="0" y="0"/>
                </a:lnTo>
                <a:lnTo>
                  <a:pt x="0" y="739609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53200" y="3200400"/>
            <a:ext cx="14446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3995" algn="ctr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Эффективные  домохозяйства  и группы взаимной помощи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77200" y="3124200"/>
            <a:ext cx="1444625" cy="739775"/>
          </a:xfrm>
          <a:custGeom>
            <a:avLst/>
            <a:gdLst/>
            <a:ahLst/>
            <a:cxnLst/>
            <a:rect l="l" t="t" r="r" b="b"/>
            <a:pathLst>
              <a:path w="1444625" h="739775">
                <a:moveTo>
                  <a:pt x="0" y="739609"/>
                </a:moveTo>
                <a:lnTo>
                  <a:pt x="1444117" y="739609"/>
                </a:lnTo>
                <a:lnTo>
                  <a:pt x="1444117" y="0"/>
                </a:lnTo>
                <a:lnTo>
                  <a:pt x="0" y="0"/>
                </a:lnTo>
                <a:lnTo>
                  <a:pt x="0" y="739609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53400" y="3200400"/>
            <a:ext cx="1295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smtClean="0">
                <a:latin typeface="Arial"/>
                <a:cs typeface="Arial"/>
              </a:rPr>
              <a:t>Улучшение</a:t>
            </a:r>
            <a:r>
              <a:rPr lang="ru-RU" sz="1200" spc="-5" dirty="0" smtClean="0">
                <a:latin typeface="Arial"/>
                <a:cs typeface="Arial"/>
              </a:rPr>
              <a:t> взаимоотношений с государством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8600" y="3179165"/>
            <a:ext cx="1628190" cy="814069"/>
          </a:xfrm>
          <a:custGeom>
            <a:avLst/>
            <a:gdLst/>
            <a:ahLst/>
            <a:cxnLst/>
            <a:rect l="l" t="t" r="r" b="b"/>
            <a:pathLst>
              <a:path w="1385570" h="814070">
                <a:moveTo>
                  <a:pt x="0" y="813841"/>
                </a:moveTo>
                <a:lnTo>
                  <a:pt x="1385443" y="813841"/>
                </a:lnTo>
                <a:lnTo>
                  <a:pt x="1385443" y="0"/>
                </a:lnTo>
                <a:lnTo>
                  <a:pt x="0" y="0"/>
                </a:lnTo>
                <a:lnTo>
                  <a:pt x="0" y="8138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" y="3179165"/>
            <a:ext cx="1628190" cy="814069"/>
          </a:xfrm>
          <a:custGeom>
            <a:avLst/>
            <a:gdLst/>
            <a:ahLst/>
            <a:cxnLst/>
            <a:rect l="l" t="t" r="r" b="b"/>
            <a:pathLst>
              <a:path w="1385570" h="814070">
                <a:moveTo>
                  <a:pt x="0" y="813841"/>
                </a:moveTo>
                <a:lnTo>
                  <a:pt x="1385443" y="813841"/>
                </a:lnTo>
                <a:lnTo>
                  <a:pt x="1385443" y="0"/>
                </a:lnTo>
                <a:lnTo>
                  <a:pt x="0" y="0"/>
                </a:lnTo>
                <a:lnTo>
                  <a:pt x="0" y="813841"/>
                </a:lnTo>
                <a:close/>
              </a:path>
            </a:pathLst>
          </a:custGeom>
          <a:ln w="9525">
            <a:solidFill>
              <a:srgbClr val="345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5129" y="3461384"/>
            <a:ext cx="1116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Приоритеты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05000" y="4337258"/>
            <a:ext cx="1828800" cy="691942"/>
          </a:xfrm>
          <a:custGeom>
            <a:avLst/>
            <a:gdLst/>
            <a:ahLst/>
            <a:cxnLst/>
            <a:rect l="l" t="t" r="r" b="b"/>
            <a:pathLst>
              <a:path w="1444625" h="470535">
                <a:moveTo>
                  <a:pt x="0" y="470204"/>
                </a:moveTo>
                <a:lnTo>
                  <a:pt x="1444116" y="470204"/>
                </a:lnTo>
                <a:lnTo>
                  <a:pt x="1444116" y="0"/>
                </a:lnTo>
                <a:lnTo>
                  <a:pt x="0" y="0"/>
                </a:lnTo>
                <a:lnTo>
                  <a:pt x="0" y="470204"/>
                </a:lnTo>
                <a:close/>
              </a:path>
            </a:pathLst>
          </a:custGeom>
          <a:solidFill>
            <a:srgbClr val="D2DFE6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 smtClean="0"/>
              <a:t>Стационар -  замещение </a:t>
            </a: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70785" y="4187647"/>
            <a:ext cx="1444625" cy="470534"/>
          </a:xfrm>
          <a:custGeom>
            <a:avLst/>
            <a:gdLst/>
            <a:ahLst/>
            <a:cxnLst/>
            <a:rect l="l" t="t" r="r" b="b"/>
            <a:pathLst>
              <a:path w="1444625" h="470535">
                <a:moveTo>
                  <a:pt x="0" y="470204"/>
                </a:moveTo>
                <a:lnTo>
                  <a:pt x="1444116" y="470204"/>
                </a:lnTo>
                <a:lnTo>
                  <a:pt x="1444116" y="0"/>
                </a:lnTo>
                <a:lnTo>
                  <a:pt x="0" y="0"/>
                </a:lnTo>
                <a:lnTo>
                  <a:pt x="0" y="470204"/>
                </a:lnTo>
                <a:close/>
              </a:path>
            </a:pathLst>
          </a:custGeom>
          <a:ln w="9525">
            <a:solidFill>
              <a:srgbClr val="D2D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05200" y="3048000"/>
            <a:ext cx="15043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14224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cs typeface="Arial"/>
              </a:rPr>
              <a:t>Плодотворная  социальная жизнь и приобретение новых навыков</a:t>
            </a:r>
            <a:endParaRPr sz="1200"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57400" y="5257800"/>
            <a:ext cx="1444625" cy="834844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>
              <a:cs typeface="Times New Roman"/>
            </a:endParaRPr>
          </a:p>
          <a:p>
            <a:pPr marL="314325" marR="48895" indent="-265430">
              <a:lnSpc>
                <a:spcPct val="100000"/>
              </a:lnSpc>
            </a:pPr>
            <a:r>
              <a:rPr lang="ru-RU" dirty="0" smtClean="0">
                <a:cs typeface="Arial"/>
              </a:rPr>
              <a:t>Комплексная помощь</a:t>
            </a:r>
            <a:endParaRPr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33800" y="5105400"/>
            <a:ext cx="1752600" cy="557845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>
              <a:cs typeface="Times New Roman"/>
            </a:endParaRPr>
          </a:p>
          <a:p>
            <a:pPr marL="267335" marR="151765" indent="-113030">
              <a:lnSpc>
                <a:spcPct val="100000"/>
              </a:lnSpc>
            </a:pPr>
            <a:r>
              <a:rPr lang="ru-RU" spc="-5" dirty="0" smtClean="0">
                <a:cs typeface="Arial"/>
              </a:rPr>
              <a:t>Профилактика </a:t>
            </a:r>
            <a:endParaRPr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38600" y="4267200"/>
            <a:ext cx="1828800" cy="621324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66675" rIns="0" bIns="0" rtlCol="0">
            <a:spAutoFit/>
          </a:bodyPr>
          <a:lstStyle/>
          <a:p>
            <a:pPr marL="97790" marR="98425" algn="ctr">
              <a:lnSpc>
                <a:spcPct val="100000"/>
              </a:lnSpc>
              <a:spcBef>
                <a:spcPts val="525"/>
              </a:spcBef>
            </a:pPr>
            <a:r>
              <a:rPr lang="ru-RU" dirty="0" smtClean="0">
                <a:cs typeface="Arial"/>
              </a:rPr>
              <a:t>Раннее вмешательство </a:t>
            </a:r>
            <a:endParaRPr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96000" y="4267200"/>
            <a:ext cx="3022091" cy="898323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66675" rIns="0" bIns="0" rtlCol="0">
            <a:spAutoFit/>
          </a:bodyPr>
          <a:lstStyle/>
          <a:p>
            <a:pPr marL="180975" marR="229870" indent="69850">
              <a:lnSpc>
                <a:spcPct val="100000"/>
              </a:lnSpc>
              <a:spcBef>
                <a:spcPts val="525"/>
              </a:spcBef>
            </a:pPr>
            <a:r>
              <a:rPr lang="ru-RU" dirty="0" smtClean="0">
                <a:cs typeface="Arial"/>
              </a:rPr>
              <a:t>Разделение финансовых потоков  -от учреждения иным поставщикам</a:t>
            </a:r>
            <a:endParaRPr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48020" y="1200238"/>
            <a:ext cx="915669" cy="502920"/>
          </a:xfrm>
          <a:custGeom>
            <a:avLst/>
            <a:gdLst/>
            <a:ahLst/>
            <a:cxnLst/>
            <a:rect l="l" t="t" r="r" b="b"/>
            <a:pathLst>
              <a:path w="915670" h="502919">
                <a:moveTo>
                  <a:pt x="0" y="502831"/>
                </a:moveTo>
                <a:lnTo>
                  <a:pt x="915123" y="502831"/>
                </a:lnTo>
                <a:lnTo>
                  <a:pt x="915123" y="0"/>
                </a:lnTo>
                <a:lnTo>
                  <a:pt x="0" y="0"/>
                </a:lnTo>
                <a:lnTo>
                  <a:pt x="0" y="502831"/>
                </a:lnTo>
                <a:close/>
              </a:path>
            </a:pathLst>
          </a:custGeom>
          <a:ln w="95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7100" y="289445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627"/>
                </a:lnTo>
                <a:lnTo>
                  <a:pt x="21298" y="301745"/>
                </a:lnTo>
                <a:lnTo>
                  <a:pt x="46034" y="340651"/>
                </a:lnTo>
                <a:lnTo>
                  <a:pt x="78485" y="373093"/>
                </a:lnTo>
                <a:lnTo>
                  <a:pt x="117393" y="397817"/>
                </a:lnTo>
                <a:lnTo>
                  <a:pt x="161500" y="413570"/>
                </a:lnTo>
                <a:lnTo>
                  <a:pt x="209550" y="419100"/>
                </a:lnTo>
                <a:lnTo>
                  <a:pt x="257599" y="413570"/>
                </a:lnTo>
                <a:lnTo>
                  <a:pt x="301706" y="397817"/>
                </a:lnTo>
                <a:lnTo>
                  <a:pt x="340614" y="373093"/>
                </a:lnTo>
                <a:lnTo>
                  <a:pt x="373065" y="340651"/>
                </a:lnTo>
                <a:lnTo>
                  <a:pt x="397801" y="301745"/>
                </a:lnTo>
                <a:lnTo>
                  <a:pt x="413565" y="257627"/>
                </a:lnTo>
                <a:lnTo>
                  <a:pt x="419100" y="209550"/>
                </a:lnTo>
                <a:lnTo>
                  <a:pt x="413565" y="161512"/>
                </a:lnTo>
                <a:lnTo>
                  <a:pt x="397801" y="117410"/>
                </a:lnTo>
                <a:lnTo>
                  <a:pt x="373065" y="78501"/>
                </a:lnTo>
                <a:lnTo>
                  <a:pt x="340614" y="46046"/>
                </a:lnTo>
                <a:lnTo>
                  <a:pt x="301706" y="21304"/>
                </a:lnTo>
                <a:lnTo>
                  <a:pt x="257599" y="5536"/>
                </a:lnTo>
                <a:lnTo>
                  <a:pt x="209550" y="0"/>
                </a:lnTo>
                <a:close/>
              </a:path>
            </a:pathLst>
          </a:custGeom>
          <a:solidFill>
            <a:srgbClr val="EDA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7100" y="289445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0" y="209550"/>
                </a:moveTo>
                <a:lnTo>
                  <a:pt x="5534" y="161512"/>
                </a:lnTo>
                <a:lnTo>
                  <a:pt x="21298" y="117410"/>
                </a:lnTo>
                <a:lnTo>
                  <a:pt x="46034" y="78501"/>
                </a:lnTo>
                <a:lnTo>
                  <a:pt x="78485" y="46046"/>
                </a:lnTo>
                <a:lnTo>
                  <a:pt x="117393" y="21304"/>
                </a:lnTo>
                <a:lnTo>
                  <a:pt x="161500" y="5536"/>
                </a:lnTo>
                <a:lnTo>
                  <a:pt x="209550" y="0"/>
                </a:lnTo>
                <a:lnTo>
                  <a:pt x="257599" y="5536"/>
                </a:lnTo>
                <a:lnTo>
                  <a:pt x="301706" y="21304"/>
                </a:lnTo>
                <a:lnTo>
                  <a:pt x="340614" y="46046"/>
                </a:lnTo>
                <a:lnTo>
                  <a:pt x="373065" y="78501"/>
                </a:lnTo>
                <a:lnTo>
                  <a:pt x="397801" y="117410"/>
                </a:lnTo>
                <a:lnTo>
                  <a:pt x="413565" y="161512"/>
                </a:lnTo>
                <a:lnTo>
                  <a:pt x="419100" y="209550"/>
                </a:lnTo>
                <a:lnTo>
                  <a:pt x="413565" y="257627"/>
                </a:lnTo>
                <a:lnTo>
                  <a:pt x="397801" y="301745"/>
                </a:lnTo>
                <a:lnTo>
                  <a:pt x="373065" y="340651"/>
                </a:lnTo>
                <a:lnTo>
                  <a:pt x="340614" y="373093"/>
                </a:lnTo>
                <a:lnTo>
                  <a:pt x="301706" y="397817"/>
                </a:lnTo>
                <a:lnTo>
                  <a:pt x="257599" y="413570"/>
                </a:lnTo>
                <a:lnTo>
                  <a:pt x="209550" y="419100"/>
                </a:lnTo>
                <a:lnTo>
                  <a:pt x="161500" y="413570"/>
                </a:lnTo>
                <a:lnTo>
                  <a:pt x="117393" y="397817"/>
                </a:lnTo>
                <a:lnTo>
                  <a:pt x="78485" y="373093"/>
                </a:lnTo>
                <a:lnTo>
                  <a:pt x="46034" y="340651"/>
                </a:lnTo>
                <a:lnTo>
                  <a:pt x="21298" y="301745"/>
                </a:lnTo>
                <a:lnTo>
                  <a:pt x="5534" y="257627"/>
                </a:lnTo>
                <a:lnTo>
                  <a:pt x="0" y="2095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7330" y="3086226"/>
            <a:ext cx="278765" cy="98425"/>
          </a:xfrm>
          <a:custGeom>
            <a:avLst/>
            <a:gdLst/>
            <a:ahLst/>
            <a:cxnLst/>
            <a:rect l="l" t="t" r="r" b="b"/>
            <a:pathLst>
              <a:path w="278765" h="98425">
                <a:moveTo>
                  <a:pt x="278638" y="0"/>
                </a:moveTo>
                <a:lnTo>
                  <a:pt x="140550" y="98425"/>
                </a:lnTo>
                <a:lnTo>
                  <a:pt x="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7100" y="38586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49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099"/>
                </a:lnTo>
                <a:lnTo>
                  <a:pt x="257599" y="413563"/>
                </a:lnTo>
                <a:lnTo>
                  <a:pt x="301706" y="397795"/>
                </a:lnTo>
                <a:lnTo>
                  <a:pt x="340614" y="373053"/>
                </a:lnTo>
                <a:lnTo>
                  <a:pt x="373065" y="340598"/>
                </a:lnTo>
                <a:lnTo>
                  <a:pt x="397801" y="301689"/>
                </a:lnTo>
                <a:lnTo>
                  <a:pt x="413565" y="257587"/>
                </a:lnTo>
                <a:lnTo>
                  <a:pt x="419100" y="209549"/>
                </a:lnTo>
                <a:lnTo>
                  <a:pt x="413565" y="161512"/>
                </a:lnTo>
                <a:lnTo>
                  <a:pt x="397801" y="117410"/>
                </a:lnTo>
                <a:lnTo>
                  <a:pt x="373065" y="78501"/>
                </a:lnTo>
                <a:lnTo>
                  <a:pt x="340614" y="46046"/>
                </a:lnTo>
                <a:lnTo>
                  <a:pt x="301706" y="21304"/>
                </a:lnTo>
                <a:lnTo>
                  <a:pt x="257599" y="5536"/>
                </a:lnTo>
                <a:lnTo>
                  <a:pt x="209550" y="0"/>
                </a:lnTo>
                <a:close/>
              </a:path>
            </a:pathLst>
          </a:custGeom>
          <a:solidFill>
            <a:srgbClr val="EDA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7100" y="38586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0" y="209549"/>
                </a:moveTo>
                <a:lnTo>
                  <a:pt x="5534" y="161512"/>
                </a:lnTo>
                <a:lnTo>
                  <a:pt x="21298" y="117410"/>
                </a:lnTo>
                <a:lnTo>
                  <a:pt x="46034" y="78501"/>
                </a:lnTo>
                <a:lnTo>
                  <a:pt x="78485" y="46046"/>
                </a:lnTo>
                <a:lnTo>
                  <a:pt x="117393" y="21304"/>
                </a:lnTo>
                <a:lnTo>
                  <a:pt x="161500" y="5536"/>
                </a:lnTo>
                <a:lnTo>
                  <a:pt x="209550" y="0"/>
                </a:lnTo>
                <a:lnTo>
                  <a:pt x="257599" y="5536"/>
                </a:lnTo>
                <a:lnTo>
                  <a:pt x="301706" y="21304"/>
                </a:lnTo>
                <a:lnTo>
                  <a:pt x="340614" y="46046"/>
                </a:lnTo>
                <a:lnTo>
                  <a:pt x="373065" y="78501"/>
                </a:lnTo>
                <a:lnTo>
                  <a:pt x="397801" y="117410"/>
                </a:lnTo>
                <a:lnTo>
                  <a:pt x="413565" y="161512"/>
                </a:lnTo>
                <a:lnTo>
                  <a:pt x="419100" y="209549"/>
                </a:lnTo>
                <a:lnTo>
                  <a:pt x="413565" y="257587"/>
                </a:lnTo>
                <a:lnTo>
                  <a:pt x="397801" y="301689"/>
                </a:lnTo>
                <a:lnTo>
                  <a:pt x="373065" y="340598"/>
                </a:lnTo>
                <a:lnTo>
                  <a:pt x="340614" y="373053"/>
                </a:lnTo>
                <a:lnTo>
                  <a:pt x="301706" y="397795"/>
                </a:lnTo>
                <a:lnTo>
                  <a:pt x="257599" y="413563"/>
                </a:lnTo>
                <a:lnTo>
                  <a:pt x="209550" y="419099"/>
                </a:lnTo>
                <a:lnTo>
                  <a:pt x="161500" y="413563"/>
                </a:lnTo>
                <a:lnTo>
                  <a:pt x="117393" y="397795"/>
                </a:lnTo>
                <a:lnTo>
                  <a:pt x="78485" y="373053"/>
                </a:lnTo>
                <a:lnTo>
                  <a:pt x="46034" y="340598"/>
                </a:lnTo>
                <a:lnTo>
                  <a:pt x="21298" y="301689"/>
                </a:lnTo>
                <a:lnTo>
                  <a:pt x="5534" y="257587"/>
                </a:lnTo>
                <a:lnTo>
                  <a:pt x="0" y="2095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7330" y="4050410"/>
            <a:ext cx="278765" cy="98425"/>
          </a:xfrm>
          <a:custGeom>
            <a:avLst/>
            <a:gdLst/>
            <a:ahLst/>
            <a:cxnLst/>
            <a:rect l="l" t="t" r="r" b="b"/>
            <a:pathLst>
              <a:path w="278765" h="98425">
                <a:moveTo>
                  <a:pt x="278638" y="0"/>
                </a:moveTo>
                <a:lnTo>
                  <a:pt x="140550" y="98425"/>
                </a:lnTo>
                <a:lnTo>
                  <a:pt x="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r>
              <a:rPr dirty="0"/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2286000"/>
            <a:ext cx="906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Опережающие инвестиции и инновационные технологии  социальной деятельности с участием гибких и быстрых НКО снижают будущие расходы и создают новые возможности </a:t>
            </a:r>
            <a:endParaRPr lang="ru-RU" sz="1600" dirty="0"/>
          </a:p>
        </p:txBody>
      </p:sp>
      <p:sp>
        <p:nvSpPr>
          <p:cNvPr id="48" name="object 46"/>
          <p:cNvSpPr txBox="1"/>
          <p:nvPr/>
        </p:nvSpPr>
        <p:spPr>
          <a:xfrm>
            <a:off x="5867400" y="5562600"/>
            <a:ext cx="1752600" cy="557845"/>
          </a:xfrm>
          <a:prstGeom prst="rect">
            <a:avLst/>
          </a:prstGeom>
          <a:solidFill>
            <a:srgbClr val="D2DFE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>
              <a:cs typeface="Times New Roman"/>
            </a:endParaRPr>
          </a:p>
          <a:p>
            <a:pPr marL="267335" marR="151765" indent="-113030">
              <a:lnSpc>
                <a:spcPct val="100000"/>
              </a:lnSpc>
            </a:pPr>
            <a:r>
              <a:rPr lang="ru-RU" spc="-5" dirty="0" smtClean="0">
                <a:cs typeface="Arial"/>
              </a:rPr>
              <a:t>И т.д.</a:t>
            </a:r>
            <a:endParaRPr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A709D0E8-A446-EE4C-8E91-0841A288730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75190"/>
            <a:ext cx="9250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Примеры  успешных  негосударственных практик </a:t>
            </a:r>
            <a:r>
              <a:rPr lang="ru-RU" sz="2200" b="1" dirty="0" err="1" smtClean="0"/>
              <a:t>стационар-замещения</a:t>
            </a:r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762000"/>
            <a:ext cx="5105400" cy="42267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838200"/>
            <a:ext cx="54102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Социальное обслуживание </a:t>
            </a:r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1300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постоянное сопровождаемое проживание (социальные квартиры) взрослых людей с тяжелой инвалидностью;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Сопровождаемая дневная социальная занятость людей с инвалидностью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сопровождение семей, находящих в ТЖС и/или воспитывающих детей-инвалидов и/или принявших на воспитание детей-сирот и детей, оставшихся без попечения родителей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технология «Приёмная семья для пожилого человека и человека с инвалидностью»;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школы обучение правилам и навыкам ухода и надомного обслуживания за пожилыми людьми и людьми с инвалидностью;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технология «Тревожная кнопка» (получения необходимой экстренной помощи);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выездные формы надомного социального обслуживания.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762000"/>
            <a:ext cx="3531600" cy="42267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4191000"/>
            <a:ext cx="3505200" cy="42267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00800" y="4191000"/>
            <a:ext cx="3035853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Культура</a:t>
            </a:r>
          </a:p>
          <a:p>
            <a:r>
              <a:rPr lang="ru-RU" sz="1300" u="sng" dirty="0" smtClean="0"/>
              <a:t>  </a:t>
            </a:r>
            <a:endParaRPr lang="ru-RU" sz="1300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услуги библиотечного автобуса,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работа мобильных  культурных </a:t>
            </a:r>
            <a:r>
              <a:rPr lang="ru-RU" dirty="0" smtClean="0"/>
              <a:t>центров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Организация выездных выставок, спектаклей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3600" y="838200"/>
            <a:ext cx="3429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</a:rPr>
              <a:t>Здравоохранение</a:t>
            </a:r>
          </a:p>
          <a:p>
            <a:endParaRPr lang="ru-RU" sz="130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выездные бригадные формы надомного медицинского обслуживания;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выездная паллиативная служба;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выездные </a:t>
            </a:r>
            <a:r>
              <a:rPr lang="ru-RU" dirty="0"/>
              <a:t>и надомные лабораторные услуги;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мобильная диспансеризация;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медицинский патронаж.</a:t>
            </a:r>
          </a:p>
        </p:txBody>
      </p:sp>
    </p:spTree>
    <p:extLst>
      <p:ext uri="{BB962C8B-B14F-4D97-AF65-F5344CB8AC3E}">
        <p14:creationId xmlns="" xmlns:p14="http://schemas.microsoft.com/office/powerpoint/2010/main" val="137725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830997"/>
          </a:xfrm>
        </p:spPr>
        <p:txBody>
          <a:bodyPr/>
          <a:lstStyle/>
          <a:p>
            <a:r>
              <a:rPr lang="ru-RU" sz="1800" spc="-5" dirty="0" smtClean="0">
                <a:latin typeface="+mj-lt"/>
              </a:rPr>
              <a:t>Практика НКО – лидеров и устойчивых производителей социальных сервисов : </a:t>
            </a:r>
            <a:r>
              <a:rPr lang="ru-RU" sz="1800" spc="-5" dirty="0" err="1" smtClean="0">
                <a:latin typeface="+mj-lt"/>
              </a:rPr>
              <a:t>надведомственный</a:t>
            </a:r>
            <a:r>
              <a:rPr lang="ru-RU" sz="1800" spc="-5" dirty="0" smtClean="0">
                <a:latin typeface="+mj-lt"/>
              </a:rPr>
              <a:t> характер,  интеграция,  сегментация  (разным людям </a:t>
            </a:r>
            <a:r>
              <a:rPr lang="ru-RU" sz="1800" dirty="0" smtClean="0">
                <a:latin typeface="+mj-lt"/>
              </a:rPr>
              <a:t>в </a:t>
            </a:r>
            <a:r>
              <a:rPr lang="ru-RU" sz="1800" spc="-5" dirty="0" smtClean="0">
                <a:latin typeface="+mj-lt"/>
              </a:rPr>
              <a:t>разных </a:t>
            </a:r>
            <a:r>
              <a:rPr lang="ru-RU" sz="1800" spc="-10" dirty="0" smtClean="0">
                <a:latin typeface="+mj-lt"/>
              </a:rPr>
              <a:t>ситуациях </a:t>
            </a:r>
            <a:r>
              <a:rPr lang="ru-RU" sz="1800" spc="-5" dirty="0" smtClean="0">
                <a:latin typeface="+mj-lt"/>
              </a:rPr>
              <a:t>нужен разный  способ оказания </a:t>
            </a:r>
            <a:r>
              <a:rPr lang="ru-RU" sz="1800" spc="-10" dirty="0" smtClean="0">
                <a:latin typeface="+mj-lt"/>
              </a:rPr>
              <a:t>услуг) </a:t>
            </a:r>
            <a:endParaRPr lang="ru-RU" sz="18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219200"/>
          <a:ext cx="8994775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5334000"/>
          <a:ext cx="9753600" cy="133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332657"/>
            <a:ext cx="9403111" cy="551927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Со-управление</a:t>
            </a:r>
            <a:r>
              <a:rPr lang="ru-RU" sz="2000" dirty="0" smtClean="0"/>
              <a:t>  социальной сферой как характеристики  эффективности СОНКО (в «идеальной» картине) 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41779610"/>
              </p:ext>
            </p:extLst>
          </p:nvPr>
        </p:nvGraphicFramePr>
        <p:xfrm>
          <a:off x="-461375" y="914399"/>
          <a:ext cx="10367375" cy="573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463" y="3649541"/>
            <a:ext cx="3402495" cy="2456057"/>
          </a:xfrm>
          <a:prstGeom prst="wedgeRectCallout">
            <a:avLst>
              <a:gd name="adj1" fmla="val 35915"/>
              <a:gd name="adj2" fmla="val -64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Экономия </a:t>
            </a:r>
            <a:r>
              <a:rPr lang="ru-RU" sz="1600" dirty="0">
                <a:solidFill>
                  <a:prstClr val="black"/>
                </a:solidFill>
              </a:rPr>
              <a:t>бюджетных </a:t>
            </a:r>
            <a:r>
              <a:rPr lang="ru-RU" sz="1600" dirty="0" smtClean="0">
                <a:solidFill>
                  <a:prstClr val="black"/>
                </a:solidFill>
              </a:rPr>
              <a:t>средств на управленческие решения. </a:t>
            </a:r>
            <a:endParaRPr lang="ru-RU" sz="1600" dirty="0">
              <a:solidFill>
                <a:prstClr val="black"/>
              </a:solidFill>
            </a:endParaRP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Высокое  качество управленческих решений при  тех же затратах</a:t>
            </a: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Дополнительные </a:t>
            </a:r>
            <a:r>
              <a:rPr lang="ru-RU" sz="1600" dirty="0">
                <a:solidFill>
                  <a:prstClr val="black"/>
                </a:solidFill>
              </a:rPr>
              <a:t>экономические выгоды от </a:t>
            </a:r>
            <a:r>
              <a:rPr lang="ru-RU" sz="1600" dirty="0" smtClean="0">
                <a:solidFill>
                  <a:prstClr val="black"/>
                </a:solidFill>
              </a:rPr>
              <a:t>НКО –результатов:  уменьшение издержек на неверные решения.</a:t>
            </a: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Мобилизация </a:t>
            </a:r>
            <a:r>
              <a:rPr lang="ru-RU" sz="1600" dirty="0">
                <a:solidFill>
                  <a:prstClr val="black"/>
                </a:solidFill>
              </a:rPr>
              <a:t>ресурсов из различных внебюджетных </a:t>
            </a:r>
            <a:r>
              <a:rPr lang="ru-RU" sz="1600" dirty="0" smtClean="0">
                <a:solidFill>
                  <a:prstClr val="black"/>
                </a:solidFill>
              </a:rPr>
              <a:t>источников.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489" y="4437113"/>
            <a:ext cx="3047172" cy="1865126"/>
          </a:xfrm>
          <a:prstGeom prst="wedgeRectCallout">
            <a:avLst>
              <a:gd name="adj1" fmla="val -86911"/>
              <a:gd name="adj2" fmla="val 10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Участие в со-управлении как маркер и фактор устойчивости СОНКО, качества их технологий преставления общественных интересов, процессов, </a:t>
            </a:r>
            <a:r>
              <a:rPr lang="ru-RU" sz="1600" dirty="0" err="1" smtClean="0">
                <a:solidFill>
                  <a:prstClr val="black"/>
                </a:solidFill>
              </a:rPr>
              <a:t>экспертности</a:t>
            </a:r>
            <a:r>
              <a:rPr lang="ru-RU" sz="1600" dirty="0" smtClean="0">
                <a:solidFill>
                  <a:prstClr val="black"/>
                </a:solidFill>
              </a:rPr>
              <a:t>, качества «продуктов» и внешней среды – потенциал </a:t>
            </a:r>
            <a:r>
              <a:rPr lang="ru-RU" sz="1600" dirty="0" err="1" smtClean="0">
                <a:solidFill>
                  <a:prstClr val="black"/>
                </a:solidFill>
              </a:rPr>
              <a:t>договороспособности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2445" y="1484785"/>
            <a:ext cx="3042649" cy="2062103"/>
          </a:xfrm>
          <a:prstGeom prst="wedgeRectCallout">
            <a:avLst>
              <a:gd name="adj1" fmla="val -88101"/>
              <a:gd name="adj2" fmla="val -14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Изменения </a:t>
            </a:r>
            <a:r>
              <a:rPr lang="ru-RU" sz="1600" dirty="0">
                <a:solidFill>
                  <a:prstClr val="black"/>
                </a:solidFill>
              </a:rPr>
              <a:t>состояния в сфере действия </a:t>
            </a:r>
            <a:r>
              <a:rPr lang="ru-RU" sz="1600" dirty="0" smtClean="0">
                <a:solidFill>
                  <a:prstClr val="black"/>
                </a:solidFill>
              </a:rPr>
              <a:t>управленческих решений,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т.ч.  благоприятное для </a:t>
            </a:r>
            <a:r>
              <a:rPr lang="ru-RU" sz="1600" dirty="0">
                <a:solidFill>
                  <a:prstClr val="black"/>
                </a:solidFill>
              </a:rPr>
              <a:t>целевой </a:t>
            </a:r>
            <a:r>
              <a:rPr lang="ru-RU" sz="1600" dirty="0" smtClean="0">
                <a:solidFill>
                  <a:prstClr val="black"/>
                </a:solidFill>
              </a:rPr>
              <a:t>группы, </a:t>
            </a:r>
            <a:endParaRPr lang="ru-RU" sz="1600" dirty="0">
              <a:solidFill>
                <a:prstClr val="black"/>
              </a:solidFill>
            </a:endParaRP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Субъективное впечатление целевой </a:t>
            </a:r>
            <a:r>
              <a:rPr lang="ru-RU" sz="1600" dirty="0">
                <a:solidFill>
                  <a:prstClr val="black"/>
                </a:solidFill>
              </a:rPr>
              <a:t>группы об изменении </a:t>
            </a:r>
            <a:r>
              <a:rPr lang="ru-RU" sz="1600" dirty="0" smtClean="0">
                <a:solidFill>
                  <a:prstClr val="black"/>
                </a:solidFill>
              </a:rPr>
              <a:t>её  понимания принимаемых управленческих решений и учете общественных предпочтений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990600"/>
            <a:ext cx="28194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Общественный контроль, ОС, независимая оценка, ОРВ, нулевые чтения, </a:t>
            </a:r>
            <a:r>
              <a:rPr lang="ru-RU" sz="1600" dirty="0" err="1" smtClean="0"/>
              <a:t>попечит</a:t>
            </a:r>
            <a:r>
              <a:rPr lang="ru-RU" sz="1600" dirty="0" smtClean="0"/>
              <a:t>. Советы, проектное управление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759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7"/>
          <p:cNvSpPr>
            <a:spLocks noGrp="1"/>
          </p:cNvSpPr>
          <p:nvPr>
            <p:ph type="title"/>
          </p:nvPr>
        </p:nvSpPr>
        <p:spPr>
          <a:xfrm>
            <a:off x="495300" y="163514"/>
            <a:ext cx="8915400" cy="2365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Стратегические направления поддержки и развития  СО НКО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76069" y="509666"/>
            <a:ext cx="9304891" cy="6154659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ru-RU" sz="1550" dirty="0" smtClean="0"/>
          </a:p>
          <a:p>
            <a:pPr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550" dirty="0" smtClean="0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FCC9486-4795-49B2-865E-2A965FE41369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41423952"/>
              </p:ext>
            </p:extLst>
          </p:nvPr>
        </p:nvGraphicFramePr>
        <p:xfrm>
          <a:off x="0" y="494676"/>
          <a:ext cx="9597453" cy="604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6828" y="0"/>
            <a:ext cx="8973873" cy="44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Модель поэтапного выстраивания отрасли СО НКО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34214717"/>
              </p:ext>
            </p:extLst>
          </p:nvPr>
        </p:nvGraphicFramePr>
        <p:xfrm>
          <a:off x="-1" y="381001"/>
          <a:ext cx="9670144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906"/>
                <a:gridCol w="3092268"/>
                <a:gridCol w="3174970"/>
              </a:tblGrid>
              <a:tr h="39804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Модель поэтапного выстраивания отрасли СО НКО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647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u="sng" dirty="0" smtClean="0"/>
                        <a:t>1 этап. Выстраивание отрасли</a:t>
                      </a:r>
                      <a:r>
                        <a:rPr lang="ru-RU" sz="1400" u="sng" baseline="0" dirty="0" smtClean="0"/>
                        <a:t> НКО и инфраструктуры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b="0" u="sng" dirty="0">
                        <a:latin typeface="+mn-lt"/>
                        <a:cs typeface="Arial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2 этап. Рост отрасли и ее финансирования  ОИВ и ОМСУ</a:t>
                      </a:r>
                      <a:endParaRPr lang="ru-RU" sz="1400" u="sng" dirty="0">
                        <a:latin typeface="+mn-lt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kern="1200" dirty="0" smtClean="0"/>
                        <a:t>З этап. Достижение уровня лучших</a:t>
                      </a:r>
                      <a:r>
                        <a:rPr lang="ru-RU" sz="1400" u="sng" kern="1200" baseline="0" dirty="0" smtClean="0"/>
                        <a:t> практик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</a:endParaRPr>
                    </a:p>
                  </a:txBody>
                  <a:tcPr marL="99060" marR="99060"/>
                </a:tc>
              </a:tr>
              <a:tr h="63518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Создание правил,</a:t>
                      </a:r>
                      <a:r>
                        <a:rPr lang="ru-RU" sz="1400" baseline="0" dirty="0" smtClean="0"/>
                        <a:t> институтов, компетенций</a:t>
                      </a:r>
                      <a:endParaRPr lang="ru-RU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effectLst/>
                        </a:rPr>
                        <a:t>Передача</a:t>
                      </a:r>
                      <a:r>
                        <a:rPr lang="ru-RU" sz="1400" kern="1200" baseline="0" dirty="0" smtClean="0">
                          <a:effectLst/>
                        </a:rPr>
                        <a:t> НКО предоставления услуг в </a:t>
                      </a:r>
                      <a:r>
                        <a:rPr lang="ru-RU" sz="1400" kern="1200" baseline="0" dirty="0" err="1" smtClean="0">
                          <a:effectLst/>
                        </a:rPr>
                        <a:t>соцсфере</a:t>
                      </a:r>
                      <a:r>
                        <a:rPr lang="ru-RU" sz="1400" kern="1200" baseline="0" dirty="0" smtClean="0">
                          <a:effectLst/>
                        </a:rPr>
                        <a:t> ; элементы </a:t>
                      </a:r>
                      <a:r>
                        <a:rPr lang="ru-RU" sz="1400" kern="1200" baseline="0" dirty="0" err="1" smtClean="0">
                          <a:effectLst/>
                        </a:rPr>
                        <a:t>со-управления</a:t>
                      </a:r>
                      <a:endParaRPr lang="ru-RU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Достижение уровня состояния, потенциала и результативности СО НКО, близкого к развитым странам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</a:tr>
              <a:tr h="48882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baseline="0" dirty="0" smtClean="0"/>
                        <a:t>О</a:t>
                      </a:r>
                      <a:r>
                        <a:rPr lang="ru-RU" sz="1500" u="none" strike="noStrike" kern="1200" baseline="0" dirty="0" smtClean="0"/>
                        <a:t>тладка механизмов программ предоставления поддержки, выдачи субсидий и т.п.;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Создание среды (информационной, консультационной, обучающей, методической коммуникационной) для взаимодействия  ОИВ, ОМСУ, благотворителей, СО НКО, добровольцев, активных граждан;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Повышение компетенции СО НКО, ОИВ МСУ в сфере развития социально ориентированной некоммерческой деятельности;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Повышение прозрачности СО НКО;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Облегчение привлечения СО НКО негосударственного/немуниципального финансирования;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Пилотные проекты участия СО НКО в предоставлении социальных бюджетных услуг. 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Исполнение СО НКО некоторых полномочий по управлению программой поддержки СО НКО (по организации конкурсов заказа / гранта, по распоряжению средствами, вложенными в фонды местных сообществ и др.);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формирование инфраструктуры развития социального предпринимательства и НКО-поставщиков услуг 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Предоставление сложных форм поддержки (</a:t>
                      </a:r>
                      <a:r>
                        <a:rPr lang="ru-RU" sz="1500" u="none" strike="noStrike" kern="1200" baseline="0" dirty="0" err="1" smtClean="0"/>
                        <a:t>частно-государственных</a:t>
                      </a:r>
                      <a:r>
                        <a:rPr lang="ru-RU" sz="1500" u="none" strike="noStrike" kern="1200" baseline="0" dirty="0" smtClean="0"/>
                        <a:t> муниципальных), с привлечением средств бизнеса, банков и т.п.;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Формирование саморегулирования в производстве СО НКО;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Пилотные проекты по стратегическим альянсам с учреждениями и бизнесом.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Децентрализация финансирования НКО.</a:t>
                      </a:r>
                      <a:endParaRPr lang="ru-RU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Передача СО НКО в исполнение некоторых делегированных им полномочий  ОИВ и ОМСУ в социальной сфере;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Развитие саморегулирования СО НКО, формирование и общественное признание «лучших практик» предоставления социальных, в том числе бюджетных, услуг в секторе СО НКО;  рост результативности </a:t>
                      </a:r>
                      <a:r>
                        <a:rPr lang="ru-RU" sz="1500" u="none" strike="noStrike" kern="1200" baseline="0" dirty="0" err="1" smtClean="0"/>
                        <a:t>со-управления</a:t>
                      </a:r>
                      <a:r>
                        <a:rPr lang="ru-RU" sz="1500" u="none" strike="noStrike" kern="1200" baseline="0" dirty="0" smtClean="0"/>
                        <a:t> СОНКО в соц. сфере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Переход на  частичное финансирование НКО путем возмещения расходов, развитие мер повышения финансовой устойчивости;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500" u="none" strike="noStrike" kern="1200" baseline="0" dirty="0" smtClean="0"/>
                        <a:t>Введение схемы потребительских субсидий получателям услуг НКО («потребительских ваучеров» для некоторых СО НКО) 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0" y="152400"/>
            <a:ext cx="9525000" cy="5760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noProof="1" smtClean="0">
                <a:solidFill>
                  <a:schemeClr val="tx2"/>
                </a:solidFill>
              </a:rPr>
              <a:t>Развитие инфраструктуры </a:t>
            </a:r>
            <a:r>
              <a:rPr lang="ru-RU" noProof="1">
                <a:solidFill>
                  <a:schemeClr val="tx2"/>
                </a:solidFill>
              </a:rPr>
              <a:t>поддержки </a:t>
            </a:r>
            <a:r>
              <a:rPr lang="ru-RU" noProof="1" smtClean="0">
                <a:solidFill>
                  <a:schemeClr val="tx2"/>
                </a:solidFill>
              </a:rPr>
              <a:t>СОНКО – уменьшение изъятий ресурсов из продуктивной деятельности</a:t>
            </a:r>
            <a:endParaRPr lang="en-US" noProof="1">
              <a:solidFill>
                <a:schemeClr val="tx2"/>
              </a:solidFill>
            </a:endParaRPr>
          </a:p>
        </p:txBody>
      </p:sp>
      <p:grpSp>
        <p:nvGrpSpPr>
          <p:cNvPr id="3" name="Gruppieren 44"/>
          <p:cNvGrpSpPr/>
          <p:nvPr/>
        </p:nvGrpSpPr>
        <p:grpSpPr>
          <a:xfrm>
            <a:off x="457200" y="914400"/>
            <a:ext cx="9256000" cy="5446702"/>
            <a:chOff x="364191" y="1509360"/>
            <a:chExt cx="8544000" cy="4437114"/>
          </a:xfrm>
        </p:grpSpPr>
        <p:grpSp>
          <p:nvGrpSpPr>
            <p:cNvPr id="4" name="Gruppieren 16"/>
            <p:cNvGrpSpPr/>
            <p:nvPr/>
          </p:nvGrpSpPr>
          <p:grpSpPr bwMode="gray">
            <a:xfrm>
              <a:off x="632273" y="2939957"/>
              <a:ext cx="7879455" cy="2303348"/>
              <a:chOff x="685993" y="3501008"/>
              <a:chExt cx="7879455" cy="2303348"/>
            </a:xfrm>
            <a:solidFill>
              <a:srgbClr val="969696"/>
            </a:solidFill>
            <a:scene3d>
              <a:camera prst="perspectiveRelaxed" fov="5400000">
                <a:rot lat="17973603" lon="0" rev="0"/>
              </a:camera>
              <a:lightRig rig="threePt" dir="t"/>
            </a:scene3d>
          </p:grpSpPr>
          <p:sp>
            <p:nvSpPr>
              <p:cNvPr id="12" name="Ellipse 11"/>
              <p:cNvSpPr/>
              <p:nvPr/>
            </p:nvSpPr>
            <p:spPr bwMode="gray">
              <a:xfrm>
                <a:off x="3474047" y="3501008"/>
                <a:ext cx="2303348" cy="230334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57150"/>
            </p:spPr>
            <p:txBody>
              <a:bodyPr rtlCol="0" anchor="ctr"/>
              <a:lstStyle/>
              <a:p>
                <a:pPr defTabSz="9143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Pfeil nach rechts 14"/>
              <p:cNvSpPr/>
              <p:nvPr/>
            </p:nvSpPr>
            <p:spPr bwMode="gray">
              <a:xfrm>
                <a:off x="685993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defTabSz="9143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Pfeil nach rechts 15"/>
              <p:cNvSpPr/>
              <p:nvPr/>
            </p:nvSpPr>
            <p:spPr bwMode="gray">
              <a:xfrm flipH="1">
                <a:off x="5997252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defTabSz="9143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" name="Textfeld 18"/>
            <p:cNvSpPr txBox="1"/>
            <p:nvPr/>
          </p:nvSpPr>
          <p:spPr bwMode="gray">
            <a:xfrm>
              <a:off x="364191" y="4641243"/>
              <a:ext cx="1785696" cy="6769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9B2D1F"/>
                  </a:solidFill>
                  <a:latin typeface="Calibri"/>
                  <a:cs typeface="Arial" charset="0"/>
                </a:rPr>
                <a:t>Инициативная 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9B2D1F"/>
                  </a:solidFill>
                  <a:latin typeface="Calibri"/>
                  <a:cs typeface="Arial" charset="0"/>
                </a:rPr>
                <a:t>деятельность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9B2D1F"/>
                  </a:solidFill>
                  <a:latin typeface="Calibri"/>
                  <a:cs typeface="Arial" charset="0"/>
                </a:rPr>
                <a:t>ресурсных центров</a:t>
              </a:r>
              <a:endParaRPr lang="en-US" b="1" dirty="0">
                <a:solidFill>
                  <a:srgbClr val="9B2D1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 bwMode="gray">
            <a:xfrm>
              <a:off x="5709914" y="4641242"/>
              <a:ext cx="3157862" cy="9026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chemeClr val="accent1"/>
                  </a:solidFill>
                  <a:latin typeface="Calibri"/>
                  <a:cs typeface="Arial" charset="0"/>
                </a:rPr>
                <a:t>Финансирование в </a:t>
              </a:r>
              <a:r>
                <a:rPr lang="ru-RU" b="1" dirty="0">
                  <a:solidFill>
                    <a:schemeClr val="accent1"/>
                  </a:solidFill>
                  <a:latin typeface="Calibri"/>
                  <a:cs typeface="Arial" charset="0"/>
                </a:rPr>
                <a:t>рамках </a:t>
              </a:r>
            </a:p>
            <a:p>
              <a:pPr algn="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chemeClr val="accent1"/>
                  </a:solidFill>
                  <a:latin typeface="Calibri"/>
                  <a:cs typeface="Arial" charset="0"/>
                </a:rPr>
                <a:t>государственных  и муниципальных</a:t>
              </a:r>
              <a:endParaRPr lang="ru-RU" b="1" dirty="0">
                <a:solidFill>
                  <a:schemeClr val="accent1"/>
                </a:solidFill>
                <a:latin typeface="Calibri"/>
                <a:cs typeface="Arial" charset="0"/>
              </a:endParaRPr>
            </a:p>
            <a:p>
              <a:pPr algn="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accent1"/>
                  </a:solidFill>
                  <a:latin typeface="Calibri"/>
                  <a:cs typeface="Arial" charset="0"/>
                </a:rPr>
                <a:t> программ</a:t>
              </a:r>
              <a:endParaRPr lang="en-US" b="1" dirty="0">
                <a:solidFill>
                  <a:schemeClr val="accent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 bwMode="gray">
            <a:xfrm>
              <a:off x="3773353" y="1568021"/>
              <a:ext cx="1104386" cy="6769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kern="1200" dirty="0">
                  <a:solidFill>
                    <a:prstClr val="black"/>
                  </a:solidFill>
                  <a:latin typeface="Calibri"/>
                  <a:ea typeface="+mn-ea"/>
                  <a:cs typeface="Arial" charset="0"/>
                </a:rPr>
                <a:t>Ресурсная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kern="1200" dirty="0">
                  <a:solidFill>
                    <a:prstClr val="black"/>
                  </a:solidFill>
                  <a:latin typeface="Calibri"/>
                  <a:ea typeface="+mn-ea"/>
                  <a:cs typeface="Arial" charset="0"/>
                </a:rPr>
                <a:t>поддержка 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kern="1200" dirty="0">
                  <a:solidFill>
                    <a:prstClr val="black"/>
                  </a:solidFill>
                  <a:latin typeface="Calibri"/>
                  <a:ea typeface="+mn-ea"/>
                  <a:cs typeface="Arial" charset="0"/>
                </a:rPr>
                <a:t>НКО</a:t>
              </a:r>
              <a:endParaRPr lang="en-US" b="1" kern="1200" dirty="0">
                <a:solidFill>
                  <a:prstClr val="black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 bwMode="gray">
            <a:xfrm>
              <a:off x="364191" y="1555269"/>
              <a:ext cx="2802010" cy="29786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Поддержка участия</a:t>
              </a:r>
              <a:endParaRPr lang="ru-RU" dirty="0">
                <a:solidFill>
                  <a:prstClr val="black"/>
                </a:solidFill>
                <a:latin typeface="Calibri"/>
                <a:cs typeface="Arial" charset="0"/>
              </a:endParaRP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Продвижение интересов </a:t>
              </a:r>
            </a:p>
            <a:p>
              <a:pPr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НКО разным целевым группам</a:t>
              </a:r>
              <a:endParaRPr lang="ru-RU" dirty="0">
                <a:solidFill>
                  <a:prstClr val="black"/>
                </a:solidFill>
                <a:latin typeface="Calibri"/>
                <a:cs typeface="Arial" charset="0"/>
              </a:endParaRP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Грантовые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 программы</a:t>
              </a: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Сбор и распространение</a:t>
              </a:r>
            </a:p>
            <a:p>
              <a:pPr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лучшей практики</a:t>
              </a: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Сетевое строительство</a:t>
              </a: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Техническая помощь НКО</a:t>
              </a:r>
            </a:p>
            <a:p>
              <a:pPr marL="285722" indent="-285722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Развитие коммуникаций</a:t>
              </a:r>
            </a:p>
            <a:p>
              <a:pPr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/>
              </a:r>
              <a:b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</a:br>
              <a:endParaRPr lang="en-US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 bwMode="gray">
            <a:xfrm>
              <a:off x="5960638" y="1509360"/>
              <a:ext cx="2947553" cy="27078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Имущественная поддержка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Методическая поддержка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Консультирование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Обучение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Информирование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Создание Интернет-порталов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Проведение исследований</a:t>
              </a:r>
            </a:p>
            <a:p>
              <a:pPr marL="285722" indent="-285722"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Проведение мероприятий</a:t>
              </a:r>
            </a:p>
            <a:p>
              <a:pPr algn="r" defTabSz="914306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Arial" charset="0"/>
                </a:rPr>
                <a:t>для обмена опытом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/>
              </a:r>
              <a:b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</a:br>
              <a:endParaRPr lang="en-US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 bwMode="gray">
            <a:xfrm>
              <a:off x="2978158" y="5194290"/>
              <a:ext cx="3044147" cy="752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chemeClr val="accent1"/>
                  </a:solidFill>
                  <a:latin typeface="Calibri"/>
                  <a:cs typeface="Arial" charset="0"/>
                </a:rPr>
                <a:t>Специализированная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chemeClr val="accent1"/>
                  </a:solidFill>
                  <a:latin typeface="Calibri"/>
                  <a:cs typeface="Arial" charset="0"/>
                </a:rPr>
                <a:t> поддержка по отдельным </a:t>
              </a:r>
            </a:p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chemeClr val="accent1"/>
                  </a:solidFill>
                  <a:latin typeface="Calibri"/>
                  <a:cs typeface="Arial" charset="0"/>
                </a:rPr>
                <a:t>тематическим направлениям</a:t>
              </a:r>
              <a:endParaRPr lang="en-US" sz="2000" b="1" dirty="0">
                <a:solidFill>
                  <a:schemeClr val="accent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" name="Gleichschenkliges Dreieck 26"/>
            <p:cNvSpPr/>
            <p:nvPr/>
          </p:nvSpPr>
          <p:spPr bwMode="gray">
            <a:xfrm>
              <a:off x="3879477" y="4938796"/>
              <a:ext cx="1385046" cy="25549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uppieren 47"/>
          <p:cNvGrpSpPr>
            <a:grpSpLocks/>
          </p:cNvGrpSpPr>
          <p:nvPr/>
        </p:nvGrpSpPr>
        <p:grpSpPr bwMode="auto">
          <a:xfrm>
            <a:off x="3886200" y="1981200"/>
            <a:ext cx="1793873" cy="3026670"/>
            <a:chOff x="3340100" y="1578914"/>
            <a:chExt cx="2428875" cy="4225925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57564" y="2271064"/>
              <a:ext cx="1887538" cy="2771775"/>
              <a:chOff x="2091" y="1557"/>
              <a:chExt cx="1189" cy="1746"/>
            </a:xfrm>
          </p:grpSpPr>
          <p:sp>
            <p:nvSpPr>
              <p:cNvPr id="60" name="Freeform 10"/>
              <p:cNvSpPr>
                <a:spLocks/>
              </p:cNvSpPr>
              <p:nvPr/>
            </p:nvSpPr>
            <p:spPr bwMode="gray">
              <a:xfrm>
                <a:off x="2092" y="3135"/>
                <a:ext cx="1188" cy="168"/>
              </a:xfrm>
              <a:custGeom>
                <a:avLst/>
                <a:gdLst>
                  <a:gd name="T0" fmla="*/ 438 w 1188"/>
                  <a:gd name="T1" fmla="*/ 42 h 168"/>
                  <a:gd name="T2" fmla="*/ 188 w 1188"/>
                  <a:gd name="T3" fmla="*/ 165 h 168"/>
                  <a:gd name="T4" fmla="*/ 0 w 1188"/>
                  <a:gd name="T5" fmla="*/ 168 h 168"/>
                  <a:gd name="T6" fmla="*/ 552 w 1188"/>
                  <a:gd name="T7" fmla="*/ 0 h 168"/>
                  <a:gd name="T8" fmla="*/ 1188 w 1188"/>
                  <a:gd name="T9" fmla="*/ 102 h 168"/>
                  <a:gd name="T10" fmla="*/ 1104 w 1188"/>
                  <a:gd name="T11" fmla="*/ 144 h 168"/>
                  <a:gd name="T12" fmla="*/ 438 w 1188"/>
                  <a:gd name="T13" fmla="*/ 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8" h="168">
                    <a:moveTo>
                      <a:pt x="438" y="42"/>
                    </a:moveTo>
                    <a:cubicBezTo>
                      <a:pt x="402" y="48"/>
                      <a:pt x="128" y="87"/>
                      <a:pt x="188" y="165"/>
                    </a:cubicBezTo>
                    <a:cubicBezTo>
                      <a:pt x="92" y="168"/>
                      <a:pt x="0" y="168"/>
                      <a:pt x="0" y="168"/>
                    </a:cubicBezTo>
                    <a:cubicBezTo>
                      <a:pt x="42" y="0"/>
                      <a:pt x="432" y="0"/>
                      <a:pt x="552" y="0"/>
                    </a:cubicBezTo>
                    <a:cubicBezTo>
                      <a:pt x="756" y="0"/>
                      <a:pt x="990" y="42"/>
                      <a:pt x="1188" y="102"/>
                    </a:cubicBezTo>
                    <a:lnTo>
                      <a:pt x="1104" y="144"/>
                    </a:lnTo>
                    <a:cubicBezTo>
                      <a:pt x="894" y="60"/>
                      <a:pt x="660" y="36"/>
                      <a:pt x="438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FAFAF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gray">
              <a:xfrm>
                <a:off x="2092" y="2745"/>
                <a:ext cx="1188" cy="169"/>
              </a:xfrm>
              <a:custGeom>
                <a:avLst/>
                <a:gdLst>
                  <a:gd name="T0" fmla="*/ 438 w 1188"/>
                  <a:gd name="T1" fmla="*/ 42 h 169"/>
                  <a:gd name="T2" fmla="*/ 189 w 1188"/>
                  <a:gd name="T3" fmla="*/ 166 h 169"/>
                  <a:gd name="T4" fmla="*/ 0 w 1188"/>
                  <a:gd name="T5" fmla="*/ 168 h 169"/>
                  <a:gd name="T6" fmla="*/ 552 w 1188"/>
                  <a:gd name="T7" fmla="*/ 0 h 169"/>
                  <a:gd name="T8" fmla="*/ 1188 w 1188"/>
                  <a:gd name="T9" fmla="*/ 102 h 169"/>
                  <a:gd name="T10" fmla="*/ 1104 w 1188"/>
                  <a:gd name="T11" fmla="*/ 138 h 169"/>
                  <a:gd name="T12" fmla="*/ 438 w 1188"/>
                  <a:gd name="T13" fmla="*/ 42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8" h="169">
                    <a:moveTo>
                      <a:pt x="438" y="42"/>
                    </a:moveTo>
                    <a:cubicBezTo>
                      <a:pt x="402" y="42"/>
                      <a:pt x="129" y="82"/>
                      <a:pt x="189" y="166"/>
                    </a:cubicBezTo>
                    <a:cubicBezTo>
                      <a:pt x="93" y="169"/>
                      <a:pt x="0" y="168"/>
                      <a:pt x="0" y="168"/>
                    </a:cubicBezTo>
                    <a:cubicBezTo>
                      <a:pt x="42" y="0"/>
                      <a:pt x="432" y="0"/>
                      <a:pt x="552" y="0"/>
                    </a:cubicBezTo>
                    <a:cubicBezTo>
                      <a:pt x="756" y="0"/>
                      <a:pt x="990" y="42"/>
                      <a:pt x="1188" y="102"/>
                    </a:cubicBezTo>
                    <a:lnTo>
                      <a:pt x="1104" y="138"/>
                    </a:lnTo>
                    <a:cubicBezTo>
                      <a:pt x="894" y="60"/>
                      <a:pt x="660" y="36"/>
                      <a:pt x="438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FAFAF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gray">
              <a:xfrm>
                <a:off x="2092" y="2349"/>
                <a:ext cx="1188" cy="168"/>
              </a:xfrm>
              <a:custGeom>
                <a:avLst/>
                <a:gdLst>
                  <a:gd name="T0" fmla="*/ 438 w 1188"/>
                  <a:gd name="T1" fmla="*/ 42 h 168"/>
                  <a:gd name="T2" fmla="*/ 188 w 1188"/>
                  <a:gd name="T3" fmla="*/ 165 h 168"/>
                  <a:gd name="T4" fmla="*/ 0 w 1188"/>
                  <a:gd name="T5" fmla="*/ 168 h 168"/>
                  <a:gd name="T6" fmla="*/ 552 w 1188"/>
                  <a:gd name="T7" fmla="*/ 0 h 168"/>
                  <a:gd name="T8" fmla="*/ 1188 w 1188"/>
                  <a:gd name="T9" fmla="*/ 102 h 168"/>
                  <a:gd name="T10" fmla="*/ 1104 w 1188"/>
                  <a:gd name="T11" fmla="*/ 138 h 168"/>
                  <a:gd name="T12" fmla="*/ 438 w 1188"/>
                  <a:gd name="T13" fmla="*/ 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8" h="168">
                    <a:moveTo>
                      <a:pt x="438" y="42"/>
                    </a:moveTo>
                    <a:cubicBezTo>
                      <a:pt x="402" y="42"/>
                      <a:pt x="128" y="81"/>
                      <a:pt x="188" y="165"/>
                    </a:cubicBezTo>
                    <a:cubicBezTo>
                      <a:pt x="92" y="168"/>
                      <a:pt x="0" y="168"/>
                      <a:pt x="0" y="168"/>
                    </a:cubicBezTo>
                    <a:cubicBezTo>
                      <a:pt x="42" y="0"/>
                      <a:pt x="432" y="0"/>
                      <a:pt x="552" y="0"/>
                    </a:cubicBezTo>
                    <a:cubicBezTo>
                      <a:pt x="756" y="0"/>
                      <a:pt x="990" y="36"/>
                      <a:pt x="1188" y="102"/>
                    </a:cubicBezTo>
                    <a:lnTo>
                      <a:pt x="1104" y="138"/>
                    </a:lnTo>
                    <a:cubicBezTo>
                      <a:pt x="894" y="60"/>
                      <a:pt x="660" y="36"/>
                      <a:pt x="438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FAFAF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gray">
              <a:xfrm>
                <a:off x="2092" y="1959"/>
                <a:ext cx="1188" cy="168"/>
              </a:xfrm>
              <a:custGeom>
                <a:avLst/>
                <a:gdLst>
                  <a:gd name="T0" fmla="*/ 438 w 198"/>
                  <a:gd name="T1" fmla="*/ 42 h 28"/>
                  <a:gd name="T2" fmla="*/ 192 w 198"/>
                  <a:gd name="T3" fmla="*/ 162 h 28"/>
                  <a:gd name="T4" fmla="*/ 0 w 198"/>
                  <a:gd name="T5" fmla="*/ 168 h 28"/>
                  <a:gd name="T6" fmla="*/ 552 w 198"/>
                  <a:gd name="T7" fmla="*/ 0 h 28"/>
                  <a:gd name="T8" fmla="*/ 1188 w 198"/>
                  <a:gd name="T9" fmla="*/ 102 h 28"/>
                  <a:gd name="T10" fmla="*/ 1104 w 198"/>
                  <a:gd name="T11" fmla="*/ 138 h 28"/>
                  <a:gd name="T12" fmla="*/ 438 w 198"/>
                  <a:gd name="T13" fmla="*/ 4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" h="28">
                    <a:moveTo>
                      <a:pt x="73" y="7"/>
                    </a:moveTo>
                    <a:cubicBezTo>
                      <a:pt x="67" y="7"/>
                      <a:pt x="22" y="13"/>
                      <a:pt x="32" y="27"/>
                    </a:cubicBezTo>
                    <a:lnTo>
                      <a:pt x="0" y="28"/>
                    </a:lnTo>
                    <a:cubicBezTo>
                      <a:pt x="7" y="0"/>
                      <a:pt x="72" y="0"/>
                      <a:pt x="92" y="0"/>
                    </a:cubicBezTo>
                    <a:cubicBezTo>
                      <a:pt x="126" y="0"/>
                      <a:pt x="165" y="6"/>
                      <a:pt x="198" y="17"/>
                    </a:cubicBezTo>
                    <a:lnTo>
                      <a:pt x="184" y="23"/>
                    </a:lnTo>
                    <a:cubicBezTo>
                      <a:pt x="149" y="10"/>
                      <a:pt x="110" y="6"/>
                      <a:pt x="73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FAFAF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gray">
              <a:xfrm>
                <a:off x="2091" y="1557"/>
                <a:ext cx="1189" cy="172"/>
              </a:xfrm>
              <a:custGeom>
                <a:avLst/>
                <a:gdLst>
                  <a:gd name="T0" fmla="*/ 439 w 1189"/>
                  <a:gd name="T1" fmla="*/ 48 h 172"/>
                  <a:gd name="T2" fmla="*/ 193 w 1189"/>
                  <a:gd name="T3" fmla="*/ 168 h 172"/>
                  <a:gd name="T4" fmla="*/ 0 w 1189"/>
                  <a:gd name="T5" fmla="*/ 172 h 172"/>
                  <a:gd name="T6" fmla="*/ 553 w 1189"/>
                  <a:gd name="T7" fmla="*/ 0 h 172"/>
                  <a:gd name="T8" fmla="*/ 1189 w 1189"/>
                  <a:gd name="T9" fmla="*/ 102 h 172"/>
                  <a:gd name="T10" fmla="*/ 1105 w 1189"/>
                  <a:gd name="T11" fmla="*/ 144 h 172"/>
                  <a:gd name="T12" fmla="*/ 439 w 1189"/>
                  <a:gd name="T13" fmla="*/ 48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9" h="172">
                    <a:moveTo>
                      <a:pt x="439" y="48"/>
                    </a:moveTo>
                    <a:cubicBezTo>
                      <a:pt x="403" y="48"/>
                      <a:pt x="133" y="84"/>
                      <a:pt x="193" y="168"/>
                    </a:cubicBezTo>
                    <a:lnTo>
                      <a:pt x="0" y="172"/>
                    </a:lnTo>
                    <a:cubicBezTo>
                      <a:pt x="42" y="10"/>
                      <a:pt x="433" y="0"/>
                      <a:pt x="553" y="0"/>
                    </a:cubicBezTo>
                    <a:cubicBezTo>
                      <a:pt x="757" y="0"/>
                      <a:pt x="991" y="42"/>
                      <a:pt x="1189" y="102"/>
                    </a:cubicBezTo>
                    <a:lnTo>
                      <a:pt x="1105" y="144"/>
                    </a:lnTo>
                    <a:cubicBezTo>
                      <a:pt x="895" y="66"/>
                      <a:pt x="661" y="36"/>
                      <a:pt x="439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FAFAF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  <p:grpSp>
          <p:nvGrpSpPr>
            <p:cNvPr id="7" name="Gruppieren 42"/>
            <p:cNvGrpSpPr/>
            <p:nvPr/>
          </p:nvGrpSpPr>
          <p:grpSpPr bwMode="gray">
            <a:xfrm>
              <a:off x="3892550" y="2909239"/>
              <a:ext cx="352425" cy="1962150"/>
              <a:chOff x="3854450" y="2856985"/>
              <a:chExt cx="352425" cy="1962150"/>
            </a:xfrm>
            <a:solidFill>
              <a:srgbClr val="7D7D7D"/>
            </a:solidFill>
          </p:grpSpPr>
          <p:sp>
            <p:nvSpPr>
              <p:cNvPr id="56" name="Freeform 15"/>
              <p:cNvSpPr>
                <a:spLocks/>
              </p:cNvSpPr>
              <p:nvPr/>
            </p:nvSpPr>
            <p:spPr bwMode="gray">
              <a:xfrm>
                <a:off x="3854450" y="4723885"/>
                <a:ext cx="352425" cy="952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29" y="7"/>
                  </a:cxn>
                  <a:cxn ang="0">
                    <a:pos x="17" y="7"/>
                  </a:cxn>
                  <a:cxn ang="0">
                    <a:pos x="0" y="10"/>
                  </a:cxn>
                  <a:cxn ang="0">
                    <a:pos x="7" y="1"/>
                  </a:cxn>
                </a:cxnLst>
                <a:rect l="0" t="0" r="r" b="b"/>
                <a:pathLst>
                  <a:path w="37" h="10">
                    <a:moveTo>
                      <a:pt x="7" y="1"/>
                    </a:moveTo>
                    <a:cubicBezTo>
                      <a:pt x="19" y="0"/>
                      <a:pt x="29" y="0"/>
                      <a:pt x="36" y="0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33" y="2"/>
                      <a:pt x="30" y="5"/>
                      <a:pt x="29" y="7"/>
                    </a:cubicBezTo>
                    <a:cubicBezTo>
                      <a:pt x="25" y="7"/>
                      <a:pt x="21" y="7"/>
                      <a:pt x="17" y="7"/>
                    </a:cubicBezTo>
                    <a:cubicBezTo>
                      <a:pt x="15" y="7"/>
                      <a:pt x="8" y="8"/>
                      <a:pt x="0" y="10"/>
                    </a:cubicBezTo>
                    <a:cubicBezTo>
                      <a:pt x="1" y="7"/>
                      <a:pt x="4" y="4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gray">
              <a:xfrm>
                <a:off x="3854450" y="2856985"/>
                <a:ext cx="352425" cy="8572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29" y="7"/>
                  </a:cxn>
                  <a:cxn ang="0">
                    <a:pos x="17" y="7"/>
                  </a:cxn>
                  <a:cxn ang="0">
                    <a:pos x="0" y="9"/>
                  </a:cxn>
                  <a:cxn ang="0">
                    <a:pos x="7" y="1"/>
                  </a:cxn>
                </a:cxnLst>
                <a:rect l="0" t="0" r="r" b="b"/>
                <a:pathLst>
                  <a:path w="37" h="9">
                    <a:moveTo>
                      <a:pt x="7" y="1"/>
                    </a:moveTo>
                    <a:cubicBezTo>
                      <a:pt x="19" y="0"/>
                      <a:pt x="29" y="0"/>
                      <a:pt x="36" y="0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33" y="2"/>
                      <a:pt x="30" y="4"/>
                      <a:pt x="29" y="7"/>
                    </a:cubicBezTo>
                    <a:cubicBezTo>
                      <a:pt x="25" y="7"/>
                      <a:pt x="21" y="7"/>
                      <a:pt x="17" y="7"/>
                    </a:cubicBezTo>
                    <a:cubicBezTo>
                      <a:pt x="15" y="7"/>
                      <a:pt x="8" y="8"/>
                      <a:pt x="0" y="9"/>
                    </a:cubicBezTo>
                    <a:cubicBezTo>
                      <a:pt x="1" y="6"/>
                      <a:pt x="4" y="3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gray">
              <a:xfrm>
                <a:off x="3854450" y="4096051"/>
                <a:ext cx="352425" cy="952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29" y="7"/>
                  </a:cxn>
                  <a:cxn ang="0">
                    <a:pos x="17" y="7"/>
                  </a:cxn>
                  <a:cxn ang="0">
                    <a:pos x="0" y="10"/>
                  </a:cxn>
                  <a:cxn ang="0">
                    <a:pos x="7" y="1"/>
                  </a:cxn>
                </a:cxnLst>
                <a:rect l="0" t="0" r="r" b="b"/>
                <a:pathLst>
                  <a:path w="37" h="10">
                    <a:moveTo>
                      <a:pt x="7" y="1"/>
                    </a:moveTo>
                    <a:cubicBezTo>
                      <a:pt x="19" y="0"/>
                      <a:pt x="29" y="0"/>
                      <a:pt x="36" y="0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33" y="2"/>
                      <a:pt x="30" y="5"/>
                      <a:pt x="29" y="7"/>
                    </a:cubicBezTo>
                    <a:cubicBezTo>
                      <a:pt x="25" y="7"/>
                      <a:pt x="21" y="7"/>
                      <a:pt x="17" y="7"/>
                    </a:cubicBezTo>
                    <a:cubicBezTo>
                      <a:pt x="15" y="7"/>
                      <a:pt x="8" y="8"/>
                      <a:pt x="0" y="10"/>
                    </a:cubicBezTo>
                    <a:cubicBezTo>
                      <a:pt x="1" y="7"/>
                      <a:pt x="4" y="4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gray">
              <a:xfrm>
                <a:off x="3854450" y="3475294"/>
                <a:ext cx="352425" cy="952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29" y="7"/>
                  </a:cxn>
                  <a:cxn ang="0">
                    <a:pos x="17" y="7"/>
                  </a:cxn>
                  <a:cxn ang="0">
                    <a:pos x="0" y="10"/>
                  </a:cxn>
                  <a:cxn ang="0">
                    <a:pos x="7" y="1"/>
                  </a:cxn>
                </a:cxnLst>
                <a:rect l="0" t="0" r="r" b="b"/>
                <a:pathLst>
                  <a:path w="37" h="10">
                    <a:moveTo>
                      <a:pt x="7" y="1"/>
                    </a:moveTo>
                    <a:cubicBezTo>
                      <a:pt x="19" y="0"/>
                      <a:pt x="29" y="0"/>
                      <a:pt x="36" y="0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33" y="2"/>
                      <a:pt x="30" y="5"/>
                      <a:pt x="29" y="7"/>
                    </a:cubicBezTo>
                    <a:cubicBezTo>
                      <a:pt x="25" y="7"/>
                      <a:pt x="21" y="7"/>
                      <a:pt x="17" y="7"/>
                    </a:cubicBezTo>
                    <a:cubicBezTo>
                      <a:pt x="15" y="7"/>
                      <a:pt x="8" y="8"/>
                      <a:pt x="0" y="10"/>
                    </a:cubicBezTo>
                    <a:cubicBezTo>
                      <a:pt x="1" y="7"/>
                      <a:pt x="4" y="4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  <p:sp>
          <p:nvSpPr>
            <p:cNvPr id="41" name="_color1"/>
            <p:cNvSpPr>
              <a:spLocks/>
            </p:cNvSpPr>
            <p:nvPr/>
          </p:nvSpPr>
          <p:spPr bwMode="gray">
            <a:xfrm>
              <a:off x="3716338" y="1578914"/>
              <a:ext cx="828675" cy="3841750"/>
            </a:xfrm>
            <a:custGeom>
              <a:avLst/>
              <a:gdLst/>
              <a:ahLst/>
              <a:cxnLst>
                <a:cxn ang="0">
                  <a:pos x="114" y="85"/>
                </a:cxn>
                <a:cxn ang="0">
                  <a:pos x="114" y="667"/>
                </a:cxn>
                <a:cxn ang="0">
                  <a:pos x="114" y="788"/>
                </a:cxn>
                <a:cxn ang="0">
                  <a:pos x="56" y="788"/>
                </a:cxn>
                <a:cxn ang="0">
                  <a:pos x="56" y="85"/>
                </a:cxn>
                <a:cxn ang="0">
                  <a:pos x="0" y="85"/>
                </a:cxn>
                <a:cxn ang="0">
                  <a:pos x="85" y="0"/>
                </a:cxn>
                <a:cxn ang="0">
                  <a:pos x="170" y="85"/>
                </a:cxn>
                <a:cxn ang="0">
                  <a:pos x="114" y="85"/>
                </a:cxn>
              </a:cxnLst>
              <a:rect l="0" t="0" r="r" b="b"/>
              <a:pathLst>
                <a:path w="170" h="788">
                  <a:moveTo>
                    <a:pt x="114" y="85"/>
                  </a:moveTo>
                  <a:lnTo>
                    <a:pt x="114" y="667"/>
                  </a:lnTo>
                  <a:lnTo>
                    <a:pt x="114" y="788"/>
                  </a:lnTo>
                  <a:lnTo>
                    <a:pt x="56" y="788"/>
                  </a:lnTo>
                  <a:lnTo>
                    <a:pt x="56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170" y="85"/>
                  </a:lnTo>
                  <a:lnTo>
                    <a:pt x="114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  <a:lvl2pPr indent="4572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2pPr>
              <a:lvl3pPr indent="9144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3pPr>
              <a:lvl4pPr indent="13716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4pPr>
              <a:lvl5pPr indent="18288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5pPr>
              <a:lvl6pPr indent="22860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6pPr>
              <a:lvl7pPr indent="27432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7pPr>
              <a:lvl8pPr indent="32004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8pPr>
              <a:lvl9pPr indent="36576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gray">
            <a:xfrm flipV="1">
              <a:off x="4330700" y="1587623"/>
              <a:ext cx="828675" cy="3841750"/>
            </a:xfrm>
            <a:custGeom>
              <a:avLst/>
              <a:gdLst>
                <a:gd name="T0" fmla="*/ 555700 w 170"/>
                <a:gd name="T1" fmla="*/ 414402 h 788"/>
                <a:gd name="T2" fmla="*/ 555700 w 170"/>
                <a:gd name="T3" fmla="*/ 3251837 h 788"/>
                <a:gd name="T4" fmla="*/ 555700 w 170"/>
                <a:gd name="T5" fmla="*/ 3841750 h 788"/>
                <a:gd name="T6" fmla="*/ 272975 w 170"/>
                <a:gd name="T7" fmla="*/ 3841750 h 788"/>
                <a:gd name="T8" fmla="*/ 272975 w 170"/>
                <a:gd name="T9" fmla="*/ 414402 h 788"/>
                <a:gd name="T10" fmla="*/ 0 w 170"/>
                <a:gd name="T11" fmla="*/ 414402 h 788"/>
                <a:gd name="T12" fmla="*/ 414338 w 170"/>
                <a:gd name="T13" fmla="*/ 0 h 788"/>
                <a:gd name="T14" fmla="*/ 828675 w 170"/>
                <a:gd name="T15" fmla="*/ 414402 h 788"/>
                <a:gd name="T16" fmla="*/ 555700 w 170"/>
                <a:gd name="T17" fmla="*/ 414402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" h="788">
                  <a:moveTo>
                    <a:pt x="114" y="85"/>
                  </a:moveTo>
                  <a:lnTo>
                    <a:pt x="114" y="667"/>
                  </a:lnTo>
                  <a:lnTo>
                    <a:pt x="114" y="788"/>
                  </a:lnTo>
                  <a:lnTo>
                    <a:pt x="56" y="788"/>
                  </a:lnTo>
                  <a:lnTo>
                    <a:pt x="56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170" y="85"/>
                  </a:lnTo>
                  <a:lnTo>
                    <a:pt x="114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  <a:lvl2pPr indent="4572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2pPr>
              <a:lvl3pPr indent="9144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3pPr>
              <a:lvl4pPr indent="13716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4pPr>
              <a:lvl5pPr indent="18288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5pPr>
              <a:lvl6pPr indent="22860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6pPr>
              <a:lvl7pPr indent="27432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7pPr>
              <a:lvl8pPr indent="32004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8pPr>
              <a:lvl9pPr indent="3657600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340100" y="1918639"/>
              <a:ext cx="2428875" cy="3886200"/>
              <a:chOff x="2080" y="1335"/>
              <a:chExt cx="1530" cy="2448"/>
            </a:xfrm>
          </p:grpSpPr>
          <p:sp>
            <p:nvSpPr>
              <p:cNvPr id="50" name="Freeform 23"/>
              <p:cNvSpPr>
                <a:spLocks/>
              </p:cNvSpPr>
              <p:nvPr/>
            </p:nvSpPr>
            <p:spPr bwMode="gray">
              <a:xfrm>
                <a:off x="2740" y="3309"/>
                <a:ext cx="864" cy="474"/>
              </a:xfrm>
              <a:custGeom>
                <a:avLst/>
                <a:gdLst>
                  <a:gd name="T0" fmla="*/ 846 w 144"/>
                  <a:gd name="T1" fmla="*/ 210 h 79"/>
                  <a:gd name="T2" fmla="*/ 624 w 144"/>
                  <a:gd name="T3" fmla="*/ 366 h 79"/>
                  <a:gd name="T4" fmla="*/ 300 w 144"/>
                  <a:gd name="T5" fmla="*/ 444 h 79"/>
                  <a:gd name="T6" fmla="*/ 0 w 144"/>
                  <a:gd name="T7" fmla="*/ 474 h 79"/>
                  <a:gd name="T8" fmla="*/ 126 w 144"/>
                  <a:gd name="T9" fmla="*/ 396 h 79"/>
                  <a:gd name="T10" fmla="*/ 678 w 144"/>
                  <a:gd name="T11" fmla="*/ 192 h 79"/>
                  <a:gd name="T12" fmla="*/ 570 w 144"/>
                  <a:gd name="T13" fmla="*/ 36 h 79"/>
                  <a:gd name="T14" fmla="*/ 624 w 144"/>
                  <a:gd name="T15" fmla="*/ 24 h 79"/>
                  <a:gd name="T16" fmla="*/ 678 w 144"/>
                  <a:gd name="T17" fmla="*/ 0 h 79"/>
                  <a:gd name="T18" fmla="*/ 846 w 144"/>
                  <a:gd name="T19" fmla="*/ 21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79">
                    <a:moveTo>
                      <a:pt x="141" y="35"/>
                    </a:moveTo>
                    <a:cubicBezTo>
                      <a:pt x="138" y="46"/>
                      <a:pt x="123" y="55"/>
                      <a:pt x="104" y="61"/>
                    </a:cubicBezTo>
                    <a:cubicBezTo>
                      <a:pt x="88" y="67"/>
                      <a:pt x="69" y="71"/>
                      <a:pt x="50" y="74"/>
                    </a:cubicBezTo>
                    <a:cubicBezTo>
                      <a:pt x="33" y="76"/>
                      <a:pt x="17" y="78"/>
                      <a:pt x="0" y="79"/>
                    </a:cubicBezTo>
                    <a:cubicBezTo>
                      <a:pt x="4" y="76"/>
                      <a:pt x="17" y="67"/>
                      <a:pt x="21" y="66"/>
                    </a:cubicBezTo>
                    <a:cubicBezTo>
                      <a:pt x="47" y="63"/>
                      <a:pt x="99" y="54"/>
                      <a:pt x="113" y="32"/>
                    </a:cubicBezTo>
                    <a:cubicBezTo>
                      <a:pt x="117" y="24"/>
                      <a:pt x="109" y="15"/>
                      <a:pt x="95" y="6"/>
                    </a:cubicBezTo>
                    <a:cubicBezTo>
                      <a:pt x="98" y="6"/>
                      <a:pt x="101" y="5"/>
                      <a:pt x="104" y="4"/>
                    </a:cubicBezTo>
                    <a:cubicBezTo>
                      <a:pt x="107" y="2"/>
                      <a:pt x="110" y="1"/>
                      <a:pt x="113" y="0"/>
                    </a:cubicBezTo>
                    <a:cubicBezTo>
                      <a:pt x="131" y="10"/>
                      <a:pt x="144" y="24"/>
                      <a:pt x="141" y="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1" name="Freeform 24"/>
              <p:cNvSpPr>
                <a:spLocks/>
              </p:cNvSpPr>
              <p:nvPr/>
            </p:nvSpPr>
            <p:spPr bwMode="gray">
              <a:xfrm>
                <a:off x="2080" y="2913"/>
                <a:ext cx="1530" cy="552"/>
              </a:xfrm>
              <a:custGeom>
                <a:avLst/>
                <a:gdLst>
                  <a:gd name="T0" fmla="*/ 18 w 255"/>
                  <a:gd name="T1" fmla="*/ 384 h 92"/>
                  <a:gd name="T2" fmla="*/ 198 w 255"/>
                  <a:gd name="T3" fmla="*/ 384 h 92"/>
                  <a:gd name="T4" fmla="*/ 216 w 255"/>
                  <a:gd name="T5" fmla="*/ 402 h 92"/>
                  <a:gd name="T6" fmla="*/ 510 w 255"/>
                  <a:gd name="T7" fmla="*/ 462 h 92"/>
                  <a:gd name="T8" fmla="*/ 1032 w 255"/>
                  <a:gd name="T9" fmla="*/ 396 h 92"/>
                  <a:gd name="T10" fmla="*/ 1116 w 255"/>
                  <a:gd name="T11" fmla="*/ 366 h 92"/>
                  <a:gd name="T12" fmla="*/ 1116 w 255"/>
                  <a:gd name="T13" fmla="*/ 366 h 92"/>
                  <a:gd name="T14" fmla="*/ 1116 w 255"/>
                  <a:gd name="T15" fmla="*/ 366 h 92"/>
                  <a:gd name="T16" fmla="*/ 1200 w 255"/>
                  <a:gd name="T17" fmla="*/ 324 h 92"/>
                  <a:gd name="T18" fmla="*/ 1200 w 255"/>
                  <a:gd name="T19" fmla="*/ 324 h 92"/>
                  <a:gd name="T20" fmla="*/ 1200 w 255"/>
                  <a:gd name="T21" fmla="*/ 324 h 92"/>
                  <a:gd name="T22" fmla="*/ 1338 w 255"/>
                  <a:gd name="T23" fmla="*/ 222 h 92"/>
                  <a:gd name="T24" fmla="*/ 1224 w 255"/>
                  <a:gd name="T25" fmla="*/ 42 h 92"/>
                  <a:gd name="T26" fmla="*/ 1284 w 255"/>
                  <a:gd name="T27" fmla="*/ 18 h 92"/>
                  <a:gd name="T28" fmla="*/ 1332 w 255"/>
                  <a:gd name="T29" fmla="*/ 0 h 92"/>
                  <a:gd name="T30" fmla="*/ 1506 w 255"/>
                  <a:gd name="T31" fmla="*/ 240 h 92"/>
                  <a:gd name="T32" fmla="*/ 1284 w 255"/>
                  <a:gd name="T33" fmla="*/ 420 h 92"/>
                  <a:gd name="T34" fmla="*/ 960 w 255"/>
                  <a:gd name="T35" fmla="*/ 504 h 92"/>
                  <a:gd name="T36" fmla="*/ 276 w 255"/>
                  <a:gd name="T37" fmla="*/ 522 h 92"/>
                  <a:gd name="T38" fmla="*/ 12 w 255"/>
                  <a:gd name="T39" fmla="*/ 396 h 92"/>
                  <a:gd name="T40" fmla="*/ 18 w 255"/>
                  <a:gd name="T41" fmla="*/ 384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" h="92">
                    <a:moveTo>
                      <a:pt x="3" y="64"/>
                    </a:moveTo>
                    <a:lnTo>
                      <a:pt x="33" y="64"/>
                    </a:lnTo>
                    <a:cubicBezTo>
                      <a:pt x="34" y="65"/>
                      <a:pt x="35" y="66"/>
                      <a:pt x="36" y="67"/>
                    </a:cubicBezTo>
                    <a:cubicBezTo>
                      <a:pt x="42" y="73"/>
                      <a:pt x="56" y="77"/>
                      <a:pt x="85" y="77"/>
                    </a:cubicBezTo>
                    <a:cubicBezTo>
                      <a:pt x="114" y="78"/>
                      <a:pt x="144" y="75"/>
                      <a:pt x="172" y="66"/>
                    </a:cubicBezTo>
                    <a:cubicBezTo>
                      <a:pt x="177" y="65"/>
                      <a:pt x="182" y="63"/>
                      <a:pt x="186" y="61"/>
                    </a:cubicBezTo>
                    <a:lnTo>
                      <a:pt x="200" y="54"/>
                    </a:lnTo>
                    <a:cubicBezTo>
                      <a:pt x="211" y="49"/>
                      <a:pt x="219" y="43"/>
                      <a:pt x="223" y="37"/>
                    </a:cubicBezTo>
                    <a:cubicBezTo>
                      <a:pt x="228" y="28"/>
                      <a:pt x="218" y="17"/>
                      <a:pt x="204" y="7"/>
                    </a:cubicBezTo>
                    <a:cubicBezTo>
                      <a:pt x="207" y="6"/>
                      <a:pt x="211" y="4"/>
                      <a:pt x="214" y="3"/>
                    </a:cubicBezTo>
                    <a:cubicBezTo>
                      <a:pt x="217" y="2"/>
                      <a:pt x="220" y="1"/>
                      <a:pt x="222" y="0"/>
                    </a:cubicBezTo>
                    <a:cubicBezTo>
                      <a:pt x="241" y="11"/>
                      <a:pt x="255" y="28"/>
                      <a:pt x="251" y="40"/>
                    </a:cubicBezTo>
                    <a:cubicBezTo>
                      <a:pt x="248" y="53"/>
                      <a:pt x="233" y="62"/>
                      <a:pt x="214" y="70"/>
                    </a:cubicBezTo>
                    <a:cubicBezTo>
                      <a:pt x="198" y="76"/>
                      <a:pt x="179" y="81"/>
                      <a:pt x="160" y="84"/>
                    </a:cubicBezTo>
                    <a:cubicBezTo>
                      <a:pt x="122" y="90"/>
                      <a:pt x="84" y="92"/>
                      <a:pt x="46" y="87"/>
                    </a:cubicBezTo>
                    <a:cubicBezTo>
                      <a:pt x="22" y="84"/>
                      <a:pt x="0" y="78"/>
                      <a:pt x="2" y="66"/>
                    </a:cubicBezTo>
                    <a:cubicBezTo>
                      <a:pt x="2" y="66"/>
                      <a:pt x="2" y="65"/>
                      <a:pt x="3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2" name="Freeform 25"/>
              <p:cNvSpPr>
                <a:spLocks/>
              </p:cNvSpPr>
              <p:nvPr/>
            </p:nvSpPr>
            <p:spPr bwMode="gray">
              <a:xfrm>
                <a:off x="2080" y="2523"/>
                <a:ext cx="1530" cy="552"/>
              </a:xfrm>
              <a:custGeom>
                <a:avLst/>
                <a:gdLst>
                  <a:gd name="T0" fmla="*/ 18 w 255"/>
                  <a:gd name="T1" fmla="*/ 384 h 92"/>
                  <a:gd name="T2" fmla="*/ 198 w 255"/>
                  <a:gd name="T3" fmla="*/ 384 h 92"/>
                  <a:gd name="T4" fmla="*/ 216 w 255"/>
                  <a:gd name="T5" fmla="*/ 402 h 92"/>
                  <a:gd name="T6" fmla="*/ 510 w 255"/>
                  <a:gd name="T7" fmla="*/ 462 h 92"/>
                  <a:gd name="T8" fmla="*/ 1032 w 255"/>
                  <a:gd name="T9" fmla="*/ 396 h 92"/>
                  <a:gd name="T10" fmla="*/ 1116 w 255"/>
                  <a:gd name="T11" fmla="*/ 366 h 92"/>
                  <a:gd name="T12" fmla="*/ 1116 w 255"/>
                  <a:gd name="T13" fmla="*/ 366 h 92"/>
                  <a:gd name="T14" fmla="*/ 1116 w 255"/>
                  <a:gd name="T15" fmla="*/ 360 h 92"/>
                  <a:gd name="T16" fmla="*/ 1200 w 255"/>
                  <a:gd name="T17" fmla="*/ 324 h 92"/>
                  <a:gd name="T18" fmla="*/ 1200 w 255"/>
                  <a:gd name="T19" fmla="*/ 324 h 92"/>
                  <a:gd name="T20" fmla="*/ 1200 w 255"/>
                  <a:gd name="T21" fmla="*/ 324 h 92"/>
                  <a:gd name="T22" fmla="*/ 1338 w 255"/>
                  <a:gd name="T23" fmla="*/ 216 h 92"/>
                  <a:gd name="T24" fmla="*/ 1224 w 255"/>
                  <a:gd name="T25" fmla="*/ 42 h 92"/>
                  <a:gd name="T26" fmla="*/ 1284 w 255"/>
                  <a:gd name="T27" fmla="*/ 18 h 92"/>
                  <a:gd name="T28" fmla="*/ 1332 w 255"/>
                  <a:gd name="T29" fmla="*/ 0 h 92"/>
                  <a:gd name="T30" fmla="*/ 1506 w 255"/>
                  <a:gd name="T31" fmla="*/ 240 h 92"/>
                  <a:gd name="T32" fmla="*/ 1284 w 255"/>
                  <a:gd name="T33" fmla="*/ 414 h 92"/>
                  <a:gd name="T34" fmla="*/ 960 w 255"/>
                  <a:gd name="T35" fmla="*/ 498 h 92"/>
                  <a:gd name="T36" fmla="*/ 276 w 255"/>
                  <a:gd name="T37" fmla="*/ 522 h 92"/>
                  <a:gd name="T38" fmla="*/ 12 w 255"/>
                  <a:gd name="T39" fmla="*/ 396 h 92"/>
                  <a:gd name="T40" fmla="*/ 18 w 255"/>
                  <a:gd name="T41" fmla="*/ 384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" h="92">
                    <a:moveTo>
                      <a:pt x="3" y="64"/>
                    </a:moveTo>
                    <a:lnTo>
                      <a:pt x="33" y="64"/>
                    </a:lnTo>
                    <a:cubicBezTo>
                      <a:pt x="34" y="65"/>
                      <a:pt x="35" y="66"/>
                      <a:pt x="36" y="67"/>
                    </a:cubicBezTo>
                    <a:cubicBezTo>
                      <a:pt x="42" y="72"/>
                      <a:pt x="56" y="77"/>
                      <a:pt x="85" y="77"/>
                    </a:cubicBezTo>
                    <a:cubicBezTo>
                      <a:pt x="114" y="78"/>
                      <a:pt x="144" y="75"/>
                      <a:pt x="172" y="66"/>
                    </a:cubicBezTo>
                    <a:cubicBezTo>
                      <a:pt x="177" y="65"/>
                      <a:pt x="182" y="63"/>
                      <a:pt x="186" y="61"/>
                    </a:cubicBezTo>
                    <a:lnTo>
                      <a:pt x="186" y="60"/>
                    </a:lnTo>
                    <a:lnTo>
                      <a:pt x="200" y="54"/>
                    </a:lnTo>
                    <a:cubicBezTo>
                      <a:pt x="211" y="48"/>
                      <a:pt x="219" y="42"/>
                      <a:pt x="223" y="36"/>
                    </a:cubicBezTo>
                    <a:cubicBezTo>
                      <a:pt x="228" y="28"/>
                      <a:pt x="218" y="17"/>
                      <a:pt x="204" y="7"/>
                    </a:cubicBezTo>
                    <a:cubicBezTo>
                      <a:pt x="207" y="5"/>
                      <a:pt x="211" y="4"/>
                      <a:pt x="214" y="3"/>
                    </a:cubicBezTo>
                    <a:cubicBezTo>
                      <a:pt x="217" y="2"/>
                      <a:pt x="220" y="1"/>
                      <a:pt x="222" y="0"/>
                    </a:cubicBezTo>
                    <a:cubicBezTo>
                      <a:pt x="241" y="11"/>
                      <a:pt x="255" y="28"/>
                      <a:pt x="251" y="40"/>
                    </a:cubicBezTo>
                    <a:cubicBezTo>
                      <a:pt x="248" y="53"/>
                      <a:pt x="233" y="62"/>
                      <a:pt x="214" y="69"/>
                    </a:cubicBezTo>
                    <a:cubicBezTo>
                      <a:pt x="198" y="75"/>
                      <a:pt x="179" y="80"/>
                      <a:pt x="160" y="83"/>
                    </a:cubicBezTo>
                    <a:cubicBezTo>
                      <a:pt x="122" y="90"/>
                      <a:pt x="84" y="92"/>
                      <a:pt x="46" y="87"/>
                    </a:cubicBezTo>
                    <a:cubicBezTo>
                      <a:pt x="22" y="84"/>
                      <a:pt x="0" y="77"/>
                      <a:pt x="2" y="66"/>
                    </a:cubicBezTo>
                    <a:cubicBezTo>
                      <a:pt x="2" y="65"/>
                      <a:pt x="2" y="65"/>
                      <a:pt x="3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gray">
              <a:xfrm>
                <a:off x="2080" y="2121"/>
                <a:ext cx="1530" cy="558"/>
              </a:xfrm>
              <a:custGeom>
                <a:avLst/>
                <a:gdLst>
                  <a:gd name="T0" fmla="*/ 18 w 255"/>
                  <a:gd name="T1" fmla="*/ 390 h 93"/>
                  <a:gd name="T2" fmla="*/ 198 w 255"/>
                  <a:gd name="T3" fmla="*/ 390 h 93"/>
                  <a:gd name="T4" fmla="*/ 216 w 255"/>
                  <a:gd name="T5" fmla="*/ 408 h 93"/>
                  <a:gd name="T6" fmla="*/ 510 w 255"/>
                  <a:gd name="T7" fmla="*/ 468 h 93"/>
                  <a:gd name="T8" fmla="*/ 1032 w 255"/>
                  <a:gd name="T9" fmla="*/ 402 h 93"/>
                  <a:gd name="T10" fmla="*/ 1116 w 255"/>
                  <a:gd name="T11" fmla="*/ 372 h 93"/>
                  <a:gd name="T12" fmla="*/ 1116 w 255"/>
                  <a:gd name="T13" fmla="*/ 366 h 93"/>
                  <a:gd name="T14" fmla="*/ 1116 w 255"/>
                  <a:gd name="T15" fmla="*/ 366 h 93"/>
                  <a:gd name="T16" fmla="*/ 1200 w 255"/>
                  <a:gd name="T17" fmla="*/ 330 h 93"/>
                  <a:gd name="T18" fmla="*/ 1200 w 255"/>
                  <a:gd name="T19" fmla="*/ 330 h 93"/>
                  <a:gd name="T20" fmla="*/ 1200 w 255"/>
                  <a:gd name="T21" fmla="*/ 330 h 93"/>
                  <a:gd name="T22" fmla="*/ 1338 w 255"/>
                  <a:gd name="T23" fmla="*/ 222 h 93"/>
                  <a:gd name="T24" fmla="*/ 1224 w 255"/>
                  <a:gd name="T25" fmla="*/ 42 h 93"/>
                  <a:gd name="T26" fmla="*/ 1284 w 255"/>
                  <a:gd name="T27" fmla="*/ 24 h 93"/>
                  <a:gd name="T28" fmla="*/ 1332 w 255"/>
                  <a:gd name="T29" fmla="*/ 0 h 93"/>
                  <a:gd name="T30" fmla="*/ 1506 w 255"/>
                  <a:gd name="T31" fmla="*/ 246 h 93"/>
                  <a:gd name="T32" fmla="*/ 1284 w 255"/>
                  <a:gd name="T33" fmla="*/ 420 h 93"/>
                  <a:gd name="T34" fmla="*/ 960 w 255"/>
                  <a:gd name="T35" fmla="*/ 504 h 93"/>
                  <a:gd name="T36" fmla="*/ 276 w 255"/>
                  <a:gd name="T37" fmla="*/ 528 h 93"/>
                  <a:gd name="T38" fmla="*/ 12 w 255"/>
                  <a:gd name="T39" fmla="*/ 402 h 93"/>
                  <a:gd name="T40" fmla="*/ 18 w 255"/>
                  <a:gd name="T41" fmla="*/ 39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" h="93">
                    <a:moveTo>
                      <a:pt x="3" y="65"/>
                    </a:moveTo>
                    <a:lnTo>
                      <a:pt x="33" y="65"/>
                    </a:lnTo>
                    <a:cubicBezTo>
                      <a:pt x="34" y="66"/>
                      <a:pt x="35" y="67"/>
                      <a:pt x="36" y="68"/>
                    </a:cubicBezTo>
                    <a:cubicBezTo>
                      <a:pt x="42" y="73"/>
                      <a:pt x="56" y="77"/>
                      <a:pt x="85" y="78"/>
                    </a:cubicBezTo>
                    <a:cubicBezTo>
                      <a:pt x="114" y="79"/>
                      <a:pt x="144" y="76"/>
                      <a:pt x="172" y="67"/>
                    </a:cubicBezTo>
                    <a:cubicBezTo>
                      <a:pt x="177" y="65"/>
                      <a:pt x="182" y="63"/>
                      <a:pt x="186" y="62"/>
                    </a:cubicBezTo>
                    <a:lnTo>
                      <a:pt x="186" y="61"/>
                    </a:lnTo>
                    <a:lnTo>
                      <a:pt x="200" y="55"/>
                    </a:lnTo>
                    <a:cubicBezTo>
                      <a:pt x="211" y="49"/>
                      <a:pt x="219" y="43"/>
                      <a:pt x="223" y="37"/>
                    </a:cubicBezTo>
                    <a:cubicBezTo>
                      <a:pt x="228" y="28"/>
                      <a:pt x="218" y="18"/>
                      <a:pt x="204" y="7"/>
                    </a:cubicBezTo>
                    <a:cubicBezTo>
                      <a:pt x="207" y="6"/>
                      <a:pt x="211" y="5"/>
                      <a:pt x="214" y="4"/>
                    </a:cubicBezTo>
                    <a:cubicBezTo>
                      <a:pt x="217" y="3"/>
                      <a:pt x="220" y="2"/>
                      <a:pt x="222" y="0"/>
                    </a:cubicBezTo>
                    <a:cubicBezTo>
                      <a:pt x="241" y="12"/>
                      <a:pt x="255" y="29"/>
                      <a:pt x="251" y="41"/>
                    </a:cubicBezTo>
                    <a:cubicBezTo>
                      <a:pt x="248" y="54"/>
                      <a:pt x="233" y="63"/>
                      <a:pt x="214" y="70"/>
                    </a:cubicBezTo>
                    <a:cubicBezTo>
                      <a:pt x="198" y="76"/>
                      <a:pt x="179" y="81"/>
                      <a:pt x="160" y="84"/>
                    </a:cubicBezTo>
                    <a:cubicBezTo>
                      <a:pt x="122" y="91"/>
                      <a:pt x="84" y="93"/>
                      <a:pt x="46" y="88"/>
                    </a:cubicBezTo>
                    <a:cubicBezTo>
                      <a:pt x="22" y="84"/>
                      <a:pt x="0" y="78"/>
                      <a:pt x="2" y="67"/>
                    </a:cubicBezTo>
                    <a:cubicBezTo>
                      <a:pt x="2" y="66"/>
                      <a:pt x="2" y="65"/>
                      <a:pt x="3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gray">
              <a:xfrm>
                <a:off x="2080" y="1731"/>
                <a:ext cx="1530" cy="552"/>
              </a:xfrm>
              <a:custGeom>
                <a:avLst/>
                <a:gdLst>
                  <a:gd name="T0" fmla="*/ 18 w 255"/>
                  <a:gd name="T1" fmla="*/ 390 h 92"/>
                  <a:gd name="T2" fmla="*/ 198 w 255"/>
                  <a:gd name="T3" fmla="*/ 384 h 92"/>
                  <a:gd name="T4" fmla="*/ 216 w 255"/>
                  <a:gd name="T5" fmla="*/ 408 h 92"/>
                  <a:gd name="T6" fmla="*/ 510 w 255"/>
                  <a:gd name="T7" fmla="*/ 468 h 92"/>
                  <a:gd name="T8" fmla="*/ 1032 w 255"/>
                  <a:gd name="T9" fmla="*/ 402 h 92"/>
                  <a:gd name="T10" fmla="*/ 1116 w 255"/>
                  <a:gd name="T11" fmla="*/ 366 h 92"/>
                  <a:gd name="T12" fmla="*/ 1116 w 255"/>
                  <a:gd name="T13" fmla="*/ 366 h 92"/>
                  <a:gd name="T14" fmla="*/ 1116 w 255"/>
                  <a:gd name="T15" fmla="*/ 366 h 92"/>
                  <a:gd name="T16" fmla="*/ 1200 w 255"/>
                  <a:gd name="T17" fmla="*/ 330 h 92"/>
                  <a:gd name="T18" fmla="*/ 1200 w 255"/>
                  <a:gd name="T19" fmla="*/ 330 h 92"/>
                  <a:gd name="T20" fmla="*/ 1200 w 255"/>
                  <a:gd name="T21" fmla="*/ 330 h 92"/>
                  <a:gd name="T22" fmla="*/ 1338 w 255"/>
                  <a:gd name="T23" fmla="*/ 222 h 92"/>
                  <a:gd name="T24" fmla="*/ 1224 w 255"/>
                  <a:gd name="T25" fmla="*/ 42 h 92"/>
                  <a:gd name="T26" fmla="*/ 1284 w 255"/>
                  <a:gd name="T27" fmla="*/ 24 h 92"/>
                  <a:gd name="T28" fmla="*/ 1332 w 255"/>
                  <a:gd name="T29" fmla="*/ 0 h 92"/>
                  <a:gd name="T30" fmla="*/ 1506 w 255"/>
                  <a:gd name="T31" fmla="*/ 246 h 92"/>
                  <a:gd name="T32" fmla="*/ 1284 w 255"/>
                  <a:gd name="T33" fmla="*/ 420 h 92"/>
                  <a:gd name="T34" fmla="*/ 960 w 255"/>
                  <a:gd name="T35" fmla="*/ 504 h 92"/>
                  <a:gd name="T36" fmla="*/ 276 w 255"/>
                  <a:gd name="T37" fmla="*/ 522 h 92"/>
                  <a:gd name="T38" fmla="*/ 12 w 255"/>
                  <a:gd name="T39" fmla="*/ 396 h 92"/>
                  <a:gd name="T40" fmla="*/ 18 w 255"/>
                  <a:gd name="T41" fmla="*/ 39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" h="92">
                    <a:moveTo>
                      <a:pt x="3" y="65"/>
                    </a:moveTo>
                    <a:lnTo>
                      <a:pt x="33" y="64"/>
                    </a:lnTo>
                    <a:cubicBezTo>
                      <a:pt x="34" y="65"/>
                      <a:pt x="35" y="67"/>
                      <a:pt x="36" y="68"/>
                    </a:cubicBezTo>
                    <a:cubicBezTo>
                      <a:pt x="42" y="73"/>
                      <a:pt x="56" y="77"/>
                      <a:pt x="85" y="78"/>
                    </a:cubicBezTo>
                    <a:cubicBezTo>
                      <a:pt x="114" y="79"/>
                      <a:pt x="144" y="76"/>
                      <a:pt x="172" y="67"/>
                    </a:cubicBezTo>
                    <a:cubicBezTo>
                      <a:pt x="177" y="65"/>
                      <a:pt x="182" y="63"/>
                      <a:pt x="186" y="61"/>
                    </a:cubicBezTo>
                    <a:lnTo>
                      <a:pt x="200" y="55"/>
                    </a:lnTo>
                    <a:cubicBezTo>
                      <a:pt x="211" y="49"/>
                      <a:pt x="219" y="43"/>
                      <a:pt x="223" y="37"/>
                    </a:cubicBezTo>
                    <a:cubicBezTo>
                      <a:pt x="228" y="28"/>
                      <a:pt x="218" y="18"/>
                      <a:pt x="204" y="7"/>
                    </a:cubicBezTo>
                    <a:cubicBezTo>
                      <a:pt x="207" y="6"/>
                      <a:pt x="211" y="5"/>
                      <a:pt x="214" y="4"/>
                    </a:cubicBezTo>
                    <a:cubicBezTo>
                      <a:pt x="217" y="3"/>
                      <a:pt x="220" y="2"/>
                      <a:pt x="222" y="0"/>
                    </a:cubicBezTo>
                    <a:cubicBezTo>
                      <a:pt x="241" y="12"/>
                      <a:pt x="255" y="28"/>
                      <a:pt x="251" y="41"/>
                    </a:cubicBezTo>
                    <a:cubicBezTo>
                      <a:pt x="248" y="53"/>
                      <a:pt x="233" y="63"/>
                      <a:pt x="214" y="70"/>
                    </a:cubicBezTo>
                    <a:cubicBezTo>
                      <a:pt x="198" y="76"/>
                      <a:pt x="179" y="81"/>
                      <a:pt x="160" y="84"/>
                    </a:cubicBezTo>
                    <a:cubicBezTo>
                      <a:pt x="122" y="90"/>
                      <a:pt x="84" y="92"/>
                      <a:pt x="46" y="87"/>
                    </a:cubicBezTo>
                    <a:cubicBezTo>
                      <a:pt x="22" y="84"/>
                      <a:pt x="0" y="78"/>
                      <a:pt x="2" y="66"/>
                    </a:cubicBezTo>
                    <a:cubicBezTo>
                      <a:pt x="2" y="66"/>
                      <a:pt x="2" y="65"/>
                      <a:pt x="3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gray">
              <a:xfrm>
                <a:off x="2080" y="1335"/>
                <a:ext cx="1530" cy="552"/>
              </a:xfrm>
              <a:custGeom>
                <a:avLst/>
                <a:gdLst>
                  <a:gd name="T0" fmla="*/ 18 w 255"/>
                  <a:gd name="T1" fmla="*/ 390 h 92"/>
                  <a:gd name="T2" fmla="*/ 198 w 255"/>
                  <a:gd name="T3" fmla="*/ 384 h 92"/>
                  <a:gd name="T4" fmla="*/ 216 w 255"/>
                  <a:gd name="T5" fmla="*/ 402 h 92"/>
                  <a:gd name="T6" fmla="*/ 510 w 255"/>
                  <a:gd name="T7" fmla="*/ 468 h 92"/>
                  <a:gd name="T8" fmla="*/ 1032 w 255"/>
                  <a:gd name="T9" fmla="*/ 402 h 92"/>
                  <a:gd name="T10" fmla="*/ 1116 w 255"/>
                  <a:gd name="T11" fmla="*/ 366 h 92"/>
                  <a:gd name="T12" fmla="*/ 1116 w 255"/>
                  <a:gd name="T13" fmla="*/ 366 h 92"/>
                  <a:gd name="T14" fmla="*/ 1116 w 255"/>
                  <a:gd name="T15" fmla="*/ 366 h 92"/>
                  <a:gd name="T16" fmla="*/ 1200 w 255"/>
                  <a:gd name="T17" fmla="*/ 324 h 92"/>
                  <a:gd name="T18" fmla="*/ 1200 w 255"/>
                  <a:gd name="T19" fmla="*/ 324 h 92"/>
                  <a:gd name="T20" fmla="*/ 1200 w 255"/>
                  <a:gd name="T21" fmla="*/ 324 h 92"/>
                  <a:gd name="T22" fmla="*/ 1338 w 255"/>
                  <a:gd name="T23" fmla="*/ 222 h 92"/>
                  <a:gd name="T24" fmla="*/ 1224 w 255"/>
                  <a:gd name="T25" fmla="*/ 42 h 92"/>
                  <a:gd name="T26" fmla="*/ 1284 w 255"/>
                  <a:gd name="T27" fmla="*/ 18 h 92"/>
                  <a:gd name="T28" fmla="*/ 1332 w 255"/>
                  <a:gd name="T29" fmla="*/ 0 h 92"/>
                  <a:gd name="T30" fmla="*/ 1506 w 255"/>
                  <a:gd name="T31" fmla="*/ 240 h 92"/>
                  <a:gd name="T32" fmla="*/ 1284 w 255"/>
                  <a:gd name="T33" fmla="*/ 420 h 92"/>
                  <a:gd name="T34" fmla="*/ 960 w 255"/>
                  <a:gd name="T35" fmla="*/ 504 h 92"/>
                  <a:gd name="T36" fmla="*/ 276 w 255"/>
                  <a:gd name="T37" fmla="*/ 522 h 92"/>
                  <a:gd name="T38" fmla="*/ 12 w 255"/>
                  <a:gd name="T39" fmla="*/ 396 h 92"/>
                  <a:gd name="T40" fmla="*/ 18 w 255"/>
                  <a:gd name="T41" fmla="*/ 39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" h="92">
                    <a:moveTo>
                      <a:pt x="3" y="65"/>
                    </a:moveTo>
                    <a:lnTo>
                      <a:pt x="33" y="64"/>
                    </a:lnTo>
                    <a:cubicBezTo>
                      <a:pt x="34" y="65"/>
                      <a:pt x="35" y="66"/>
                      <a:pt x="36" y="67"/>
                    </a:cubicBezTo>
                    <a:cubicBezTo>
                      <a:pt x="42" y="73"/>
                      <a:pt x="56" y="77"/>
                      <a:pt x="85" y="78"/>
                    </a:cubicBezTo>
                    <a:cubicBezTo>
                      <a:pt x="114" y="78"/>
                      <a:pt x="144" y="75"/>
                      <a:pt x="172" y="67"/>
                    </a:cubicBezTo>
                    <a:cubicBezTo>
                      <a:pt x="177" y="65"/>
                      <a:pt x="182" y="63"/>
                      <a:pt x="186" y="61"/>
                    </a:cubicBezTo>
                    <a:lnTo>
                      <a:pt x="200" y="54"/>
                    </a:lnTo>
                    <a:cubicBezTo>
                      <a:pt x="211" y="49"/>
                      <a:pt x="219" y="43"/>
                      <a:pt x="223" y="37"/>
                    </a:cubicBezTo>
                    <a:cubicBezTo>
                      <a:pt x="228" y="28"/>
                      <a:pt x="218" y="17"/>
                      <a:pt x="204" y="7"/>
                    </a:cubicBezTo>
                    <a:cubicBezTo>
                      <a:pt x="207" y="6"/>
                      <a:pt x="211" y="5"/>
                      <a:pt x="214" y="3"/>
                    </a:cubicBezTo>
                    <a:cubicBezTo>
                      <a:pt x="217" y="2"/>
                      <a:pt x="220" y="1"/>
                      <a:pt x="222" y="0"/>
                    </a:cubicBezTo>
                    <a:cubicBezTo>
                      <a:pt x="241" y="12"/>
                      <a:pt x="255" y="28"/>
                      <a:pt x="251" y="40"/>
                    </a:cubicBezTo>
                    <a:cubicBezTo>
                      <a:pt x="248" y="53"/>
                      <a:pt x="233" y="63"/>
                      <a:pt x="214" y="70"/>
                    </a:cubicBezTo>
                    <a:cubicBezTo>
                      <a:pt x="198" y="76"/>
                      <a:pt x="179" y="81"/>
                      <a:pt x="160" y="84"/>
                    </a:cubicBezTo>
                    <a:cubicBezTo>
                      <a:pt x="122" y="90"/>
                      <a:pt x="84" y="92"/>
                      <a:pt x="46" y="87"/>
                    </a:cubicBezTo>
                    <a:cubicBezTo>
                      <a:pt x="22" y="84"/>
                      <a:pt x="0" y="78"/>
                      <a:pt x="2" y="66"/>
                    </a:cubicBezTo>
                    <a:cubicBezTo>
                      <a:pt x="2" y="66"/>
                      <a:pt x="2" y="65"/>
                      <a:pt x="3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D7D7D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gray">
            <a:xfrm>
              <a:off x="4645025" y="2852090"/>
              <a:ext cx="1089025" cy="2825751"/>
              <a:chOff x="2902" y="1923"/>
              <a:chExt cx="686" cy="1780"/>
            </a:xfrm>
            <a:solidFill>
              <a:srgbClr val="7D7D7D"/>
            </a:solidFill>
          </p:grpSpPr>
          <p:sp>
            <p:nvSpPr>
              <p:cNvPr id="45" name="Freeform 30"/>
              <p:cNvSpPr>
                <a:spLocks/>
              </p:cNvSpPr>
              <p:nvPr/>
            </p:nvSpPr>
            <p:spPr bwMode="gray">
              <a:xfrm>
                <a:off x="2902" y="3100"/>
                <a:ext cx="686" cy="258"/>
              </a:xfrm>
              <a:custGeom>
                <a:avLst/>
                <a:gdLst/>
                <a:ahLst/>
                <a:cxnLst>
                  <a:cxn ang="0">
                    <a:pos x="656" y="110"/>
                  </a:cxn>
                  <a:cxn ang="0">
                    <a:pos x="615" y="151"/>
                  </a:cxn>
                  <a:cxn ang="0">
                    <a:pos x="554" y="188"/>
                  </a:cxn>
                  <a:cxn ang="0">
                    <a:pos x="500" y="216"/>
                  </a:cxn>
                  <a:cxn ang="0">
                    <a:pos x="232" y="251"/>
                  </a:cxn>
                  <a:cxn ang="0">
                    <a:pos x="0" y="256"/>
                  </a:cxn>
                  <a:cxn ang="0">
                    <a:pos x="106" y="236"/>
                  </a:cxn>
                  <a:cxn ang="0">
                    <a:pos x="212" y="211"/>
                  </a:cxn>
                  <a:cxn ang="0">
                    <a:pos x="262" y="191"/>
                  </a:cxn>
                  <a:cxn ang="0">
                    <a:pos x="313" y="171"/>
                  </a:cxn>
                  <a:cxn ang="0">
                    <a:pos x="429" y="151"/>
                  </a:cxn>
                  <a:cxn ang="0">
                    <a:pos x="540" y="120"/>
                  </a:cxn>
                  <a:cxn ang="0">
                    <a:pos x="580" y="10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565" y="65"/>
                  </a:cxn>
                  <a:cxn ang="0">
                    <a:pos x="504" y="50"/>
                  </a:cxn>
                  <a:cxn ang="0">
                    <a:pos x="509" y="45"/>
                  </a:cxn>
                  <a:cxn ang="0">
                    <a:pos x="514" y="35"/>
                  </a:cxn>
                  <a:cxn ang="0">
                    <a:pos x="520" y="20"/>
                  </a:cxn>
                  <a:cxn ang="0">
                    <a:pos x="524" y="0"/>
                  </a:cxn>
                  <a:cxn ang="0">
                    <a:pos x="605" y="20"/>
                  </a:cxn>
                  <a:cxn ang="0">
                    <a:pos x="686" y="45"/>
                  </a:cxn>
                  <a:cxn ang="0">
                    <a:pos x="656" y="110"/>
                  </a:cxn>
                </a:cxnLst>
                <a:rect l="0" t="0" r="r" b="b"/>
                <a:pathLst>
                  <a:path w="686" h="258">
                    <a:moveTo>
                      <a:pt x="656" y="110"/>
                    </a:moveTo>
                    <a:cubicBezTo>
                      <a:pt x="644" y="128"/>
                      <a:pt x="632" y="138"/>
                      <a:pt x="615" y="151"/>
                    </a:cubicBezTo>
                    <a:cubicBezTo>
                      <a:pt x="598" y="164"/>
                      <a:pt x="573" y="177"/>
                      <a:pt x="554" y="188"/>
                    </a:cubicBezTo>
                    <a:lnTo>
                      <a:pt x="500" y="216"/>
                    </a:lnTo>
                    <a:cubicBezTo>
                      <a:pt x="446" y="227"/>
                      <a:pt x="315" y="244"/>
                      <a:pt x="232" y="251"/>
                    </a:cubicBezTo>
                    <a:cubicBezTo>
                      <a:pt x="149" y="258"/>
                      <a:pt x="21" y="258"/>
                      <a:pt x="0" y="256"/>
                    </a:cubicBezTo>
                    <a:lnTo>
                      <a:pt x="106" y="236"/>
                    </a:lnTo>
                    <a:lnTo>
                      <a:pt x="212" y="211"/>
                    </a:lnTo>
                    <a:lnTo>
                      <a:pt x="262" y="191"/>
                    </a:lnTo>
                    <a:lnTo>
                      <a:pt x="313" y="171"/>
                    </a:lnTo>
                    <a:lnTo>
                      <a:pt x="429" y="151"/>
                    </a:lnTo>
                    <a:lnTo>
                      <a:pt x="540" y="120"/>
                    </a:lnTo>
                    <a:lnTo>
                      <a:pt x="580" y="105"/>
                    </a:lnTo>
                    <a:lnTo>
                      <a:pt x="620" y="85"/>
                    </a:lnTo>
                    <a:lnTo>
                      <a:pt x="565" y="65"/>
                    </a:lnTo>
                    <a:lnTo>
                      <a:pt x="504" y="50"/>
                    </a:lnTo>
                    <a:lnTo>
                      <a:pt x="509" y="45"/>
                    </a:lnTo>
                    <a:lnTo>
                      <a:pt x="514" y="35"/>
                    </a:lnTo>
                    <a:lnTo>
                      <a:pt x="520" y="20"/>
                    </a:lnTo>
                    <a:lnTo>
                      <a:pt x="524" y="0"/>
                    </a:lnTo>
                    <a:lnTo>
                      <a:pt x="605" y="20"/>
                    </a:lnTo>
                    <a:cubicBezTo>
                      <a:pt x="605" y="20"/>
                      <a:pt x="645" y="32"/>
                      <a:pt x="686" y="45"/>
                    </a:cubicBezTo>
                    <a:cubicBezTo>
                      <a:pt x="678" y="83"/>
                      <a:pt x="668" y="92"/>
                      <a:pt x="656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gray">
              <a:xfrm>
                <a:off x="2902" y="2708"/>
                <a:ext cx="686" cy="258"/>
              </a:xfrm>
              <a:custGeom>
                <a:avLst/>
                <a:gdLst/>
                <a:ahLst/>
                <a:cxnLst>
                  <a:cxn ang="0">
                    <a:pos x="656" y="110"/>
                  </a:cxn>
                  <a:cxn ang="0">
                    <a:pos x="615" y="151"/>
                  </a:cxn>
                  <a:cxn ang="0">
                    <a:pos x="554" y="188"/>
                  </a:cxn>
                  <a:cxn ang="0">
                    <a:pos x="500" y="216"/>
                  </a:cxn>
                  <a:cxn ang="0">
                    <a:pos x="232" y="251"/>
                  </a:cxn>
                  <a:cxn ang="0">
                    <a:pos x="0" y="256"/>
                  </a:cxn>
                  <a:cxn ang="0">
                    <a:pos x="106" y="236"/>
                  </a:cxn>
                  <a:cxn ang="0">
                    <a:pos x="212" y="211"/>
                  </a:cxn>
                  <a:cxn ang="0">
                    <a:pos x="262" y="191"/>
                  </a:cxn>
                  <a:cxn ang="0">
                    <a:pos x="313" y="171"/>
                  </a:cxn>
                  <a:cxn ang="0">
                    <a:pos x="429" y="151"/>
                  </a:cxn>
                  <a:cxn ang="0">
                    <a:pos x="540" y="120"/>
                  </a:cxn>
                  <a:cxn ang="0">
                    <a:pos x="580" y="10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565" y="65"/>
                  </a:cxn>
                  <a:cxn ang="0">
                    <a:pos x="504" y="50"/>
                  </a:cxn>
                  <a:cxn ang="0">
                    <a:pos x="509" y="45"/>
                  </a:cxn>
                  <a:cxn ang="0">
                    <a:pos x="514" y="35"/>
                  </a:cxn>
                  <a:cxn ang="0">
                    <a:pos x="520" y="20"/>
                  </a:cxn>
                  <a:cxn ang="0">
                    <a:pos x="524" y="0"/>
                  </a:cxn>
                  <a:cxn ang="0">
                    <a:pos x="605" y="20"/>
                  </a:cxn>
                  <a:cxn ang="0">
                    <a:pos x="686" y="45"/>
                  </a:cxn>
                  <a:cxn ang="0">
                    <a:pos x="656" y="110"/>
                  </a:cxn>
                </a:cxnLst>
                <a:rect l="0" t="0" r="r" b="b"/>
                <a:pathLst>
                  <a:path w="686" h="258">
                    <a:moveTo>
                      <a:pt x="656" y="110"/>
                    </a:moveTo>
                    <a:cubicBezTo>
                      <a:pt x="644" y="128"/>
                      <a:pt x="632" y="138"/>
                      <a:pt x="615" y="151"/>
                    </a:cubicBezTo>
                    <a:cubicBezTo>
                      <a:pt x="598" y="164"/>
                      <a:pt x="573" y="177"/>
                      <a:pt x="554" y="188"/>
                    </a:cubicBezTo>
                    <a:lnTo>
                      <a:pt x="500" y="216"/>
                    </a:lnTo>
                    <a:cubicBezTo>
                      <a:pt x="446" y="227"/>
                      <a:pt x="315" y="244"/>
                      <a:pt x="232" y="251"/>
                    </a:cubicBezTo>
                    <a:cubicBezTo>
                      <a:pt x="149" y="258"/>
                      <a:pt x="21" y="258"/>
                      <a:pt x="0" y="256"/>
                    </a:cubicBezTo>
                    <a:lnTo>
                      <a:pt x="106" y="236"/>
                    </a:lnTo>
                    <a:lnTo>
                      <a:pt x="212" y="211"/>
                    </a:lnTo>
                    <a:lnTo>
                      <a:pt x="262" y="191"/>
                    </a:lnTo>
                    <a:lnTo>
                      <a:pt x="313" y="171"/>
                    </a:lnTo>
                    <a:lnTo>
                      <a:pt x="429" y="151"/>
                    </a:lnTo>
                    <a:lnTo>
                      <a:pt x="540" y="120"/>
                    </a:lnTo>
                    <a:lnTo>
                      <a:pt x="580" y="105"/>
                    </a:lnTo>
                    <a:lnTo>
                      <a:pt x="620" y="85"/>
                    </a:lnTo>
                    <a:lnTo>
                      <a:pt x="565" y="65"/>
                    </a:lnTo>
                    <a:lnTo>
                      <a:pt x="504" y="50"/>
                    </a:lnTo>
                    <a:lnTo>
                      <a:pt x="509" y="45"/>
                    </a:lnTo>
                    <a:lnTo>
                      <a:pt x="514" y="35"/>
                    </a:lnTo>
                    <a:lnTo>
                      <a:pt x="520" y="20"/>
                    </a:lnTo>
                    <a:lnTo>
                      <a:pt x="524" y="0"/>
                    </a:lnTo>
                    <a:lnTo>
                      <a:pt x="605" y="20"/>
                    </a:lnTo>
                    <a:cubicBezTo>
                      <a:pt x="605" y="20"/>
                      <a:pt x="645" y="32"/>
                      <a:pt x="686" y="45"/>
                    </a:cubicBezTo>
                    <a:cubicBezTo>
                      <a:pt x="678" y="83"/>
                      <a:pt x="668" y="92"/>
                      <a:pt x="656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gray">
              <a:xfrm>
                <a:off x="2902" y="2313"/>
                <a:ext cx="686" cy="258"/>
              </a:xfrm>
              <a:custGeom>
                <a:avLst/>
                <a:gdLst/>
                <a:ahLst/>
                <a:cxnLst>
                  <a:cxn ang="0">
                    <a:pos x="656" y="110"/>
                  </a:cxn>
                  <a:cxn ang="0">
                    <a:pos x="615" y="151"/>
                  </a:cxn>
                  <a:cxn ang="0">
                    <a:pos x="554" y="188"/>
                  </a:cxn>
                  <a:cxn ang="0">
                    <a:pos x="500" y="216"/>
                  </a:cxn>
                  <a:cxn ang="0">
                    <a:pos x="232" y="251"/>
                  </a:cxn>
                  <a:cxn ang="0">
                    <a:pos x="0" y="256"/>
                  </a:cxn>
                  <a:cxn ang="0">
                    <a:pos x="106" y="236"/>
                  </a:cxn>
                  <a:cxn ang="0">
                    <a:pos x="212" y="211"/>
                  </a:cxn>
                  <a:cxn ang="0">
                    <a:pos x="262" y="191"/>
                  </a:cxn>
                  <a:cxn ang="0">
                    <a:pos x="313" y="171"/>
                  </a:cxn>
                  <a:cxn ang="0">
                    <a:pos x="429" y="151"/>
                  </a:cxn>
                  <a:cxn ang="0">
                    <a:pos x="540" y="120"/>
                  </a:cxn>
                  <a:cxn ang="0">
                    <a:pos x="580" y="10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565" y="65"/>
                  </a:cxn>
                  <a:cxn ang="0">
                    <a:pos x="504" y="50"/>
                  </a:cxn>
                  <a:cxn ang="0">
                    <a:pos x="509" y="45"/>
                  </a:cxn>
                  <a:cxn ang="0">
                    <a:pos x="514" y="35"/>
                  </a:cxn>
                  <a:cxn ang="0">
                    <a:pos x="520" y="20"/>
                  </a:cxn>
                  <a:cxn ang="0">
                    <a:pos x="524" y="0"/>
                  </a:cxn>
                  <a:cxn ang="0">
                    <a:pos x="605" y="20"/>
                  </a:cxn>
                  <a:cxn ang="0">
                    <a:pos x="686" y="45"/>
                  </a:cxn>
                  <a:cxn ang="0">
                    <a:pos x="656" y="110"/>
                  </a:cxn>
                </a:cxnLst>
                <a:rect l="0" t="0" r="r" b="b"/>
                <a:pathLst>
                  <a:path w="686" h="258">
                    <a:moveTo>
                      <a:pt x="656" y="110"/>
                    </a:moveTo>
                    <a:cubicBezTo>
                      <a:pt x="644" y="128"/>
                      <a:pt x="632" y="138"/>
                      <a:pt x="615" y="151"/>
                    </a:cubicBezTo>
                    <a:cubicBezTo>
                      <a:pt x="598" y="164"/>
                      <a:pt x="573" y="177"/>
                      <a:pt x="554" y="188"/>
                    </a:cubicBezTo>
                    <a:lnTo>
                      <a:pt x="500" y="216"/>
                    </a:lnTo>
                    <a:cubicBezTo>
                      <a:pt x="446" y="227"/>
                      <a:pt x="315" y="244"/>
                      <a:pt x="232" y="251"/>
                    </a:cubicBezTo>
                    <a:cubicBezTo>
                      <a:pt x="149" y="258"/>
                      <a:pt x="21" y="258"/>
                      <a:pt x="0" y="256"/>
                    </a:cubicBezTo>
                    <a:lnTo>
                      <a:pt x="106" y="236"/>
                    </a:lnTo>
                    <a:lnTo>
                      <a:pt x="212" y="211"/>
                    </a:lnTo>
                    <a:lnTo>
                      <a:pt x="262" y="191"/>
                    </a:lnTo>
                    <a:lnTo>
                      <a:pt x="313" y="171"/>
                    </a:lnTo>
                    <a:lnTo>
                      <a:pt x="429" y="151"/>
                    </a:lnTo>
                    <a:lnTo>
                      <a:pt x="540" y="120"/>
                    </a:lnTo>
                    <a:lnTo>
                      <a:pt x="580" y="105"/>
                    </a:lnTo>
                    <a:lnTo>
                      <a:pt x="620" y="85"/>
                    </a:lnTo>
                    <a:lnTo>
                      <a:pt x="565" y="65"/>
                    </a:lnTo>
                    <a:lnTo>
                      <a:pt x="504" y="50"/>
                    </a:lnTo>
                    <a:lnTo>
                      <a:pt x="509" y="45"/>
                    </a:lnTo>
                    <a:lnTo>
                      <a:pt x="514" y="35"/>
                    </a:lnTo>
                    <a:lnTo>
                      <a:pt x="520" y="20"/>
                    </a:lnTo>
                    <a:lnTo>
                      <a:pt x="524" y="0"/>
                    </a:lnTo>
                    <a:lnTo>
                      <a:pt x="605" y="20"/>
                    </a:lnTo>
                    <a:cubicBezTo>
                      <a:pt x="605" y="20"/>
                      <a:pt x="645" y="32"/>
                      <a:pt x="686" y="45"/>
                    </a:cubicBezTo>
                    <a:cubicBezTo>
                      <a:pt x="678" y="83"/>
                      <a:pt x="668" y="92"/>
                      <a:pt x="656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gray">
              <a:xfrm>
                <a:off x="2902" y="1923"/>
                <a:ext cx="686" cy="258"/>
              </a:xfrm>
              <a:custGeom>
                <a:avLst/>
                <a:gdLst/>
                <a:ahLst/>
                <a:cxnLst>
                  <a:cxn ang="0">
                    <a:pos x="656" y="110"/>
                  </a:cxn>
                  <a:cxn ang="0">
                    <a:pos x="615" y="151"/>
                  </a:cxn>
                  <a:cxn ang="0">
                    <a:pos x="554" y="188"/>
                  </a:cxn>
                  <a:cxn ang="0">
                    <a:pos x="500" y="216"/>
                  </a:cxn>
                  <a:cxn ang="0">
                    <a:pos x="232" y="251"/>
                  </a:cxn>
                  <a:cxn ang="0">
                    <a:pos x="0" y="256"/>
                  </a:cxn>
                  <a:cxn ang="0">
                    <a:pos x="106" y="236"/>
                  </a:cxn>
                  <a:cxn ang="0">
                    <a:pos x="212" y="211"/>
                  </a:cxn>
                  <a:cxn ang="0">
                    <a:pos x="262" y="191"/>
                  </a:cxn>
                  <a:cxn ang="0">
                    <a:pos x="313" y="171"/>
                  </a:cxn>
                  <a:cxn ang="0">
                    <a:pos x="429" y="151"/>
                  </a:cxn>
                  <a:cxn ang="0">
                    <a:pos x="540" y="120"/>
                  </a:cxn>
                  <a:cxn ang="0">
                    <a:pos x="580" y="10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620" y="85"/>
                  </a:cxn>
                  <a:cxn ang="0">
                    <a:pos x="565" y="65"/>
                  </a:cxn>
                  <a:cxn ang="0">
                    <a:pos x="504" y="50"/>
                  </a:cxn>
                  <a:cxn ang="0">
                    <a:pos x="509" y="45"/>
                  </a:cxn>
                  <a:cxn ang="0">
                    <a:pos x="514" y="35"/>
                  </a:cxn>
                  <a:cxn ang="0">
                    <a:pos x="520" y="20"/>
                  </a:cxn>
                  <a:cxn ang="0">
                    <a:pos x="524" y="0"/>
                  </a:cxn>
                  <a:cxn ang="0">
                    <a:pos x="605" y="20"/>
                  </a:cxn>
                  <a:cxn ang="0">
                    <a:pos x="686" y="45"/>
                  </a:cxn>
                  <a:cxn ang="0">
                    <a:pos x="656" y="110"/>
                  </a:cxn>
                </a:cxnLst>
                <a:rect l="0" t="0" r="r" b="b"/>
                <a:pathLst>
                  <a:path w="686" h="258">
                    <a:moveTo>
                      <a:pt x="656" y="110"/>
                    </a:moveTo>
                    <a:cubicBezTo>
                      <a:pt x="644" y="128"/>
                      <a:pt x="632" y="138"/>
                      <a:pt x="615" y="151"/>
                    </a:cubicBezTo>
                    <a:cubicBezTo>
                      <a:pt x="598" y="164"/>
                      <a:pt x="573" y="177"/>
                      <a:pt x="554" y="188"/>
                    </a:cubicBezTo>
                    <a:lnTo>
                      <a:pt x="500" y="216"/>
                    </a:lnTo>
                    <a:cubicBezTo>
                      <a:pt x="446" y="227"/>
                      <a:pt x="315" y="244"/>
                      <a:pt x="232" y="251"/>
                    </a:cubicBezTo>
                    <a:cubicBezTo>
                      <a:pt x="149" y="258"/>
                      <a:pt x="21" y="258"/>
                      <a:pt x="0" y="256"/>
                    </a:cubicBezTo>
                    <a:lnTo>
                      <a:pt x="106" y="236"/>
                    </a:lnTo>
                    <a:lnTo>
                      <a:pt x="212" y="211"/>
                    </a:lnTo>
                    <a:lnTo>
                      <a:pt x="262" y="191"/>
                    </a:lnTo>
                    <a:lnTo>
                      <a:pt x="313" y="171"/>
                    </a:lnTo>
                    <a:lnTo>
                      <a:pt x="429" y="151"/>
                    </a:lnTo>
                    <a:lnTo>
                      <a:pt x="540" y="120"/>
                    </a:lnTo>
                    <a:lnTo>
                      <a:pt x="580" y="105"/>
                    </a:lnTo>
                    <a:lnTo>
                      <a:pt x="620" y="85"/>
                    </a:lnTo>
                    <a:lnTo>
                      <a:pt x="565" y="65"/>
                    </a:lnTo>
                    <a:lnTo>
                      <a:pt x="504" y="50"/>
                    </a:lnTo>
                    <a:lnTo>
                      <a:pt x="509" y="45"/>
                    </a:lnTo>
                    <a:lnTo>
                      <a:pt x="514" y="35"/>
                    </a:lnTo>
                    <a:lnTo>
                      <a:pt x="520" y="20"/>
                    </a:lnTo>
                    <a:lnTo>
                      <a:pt x="524" y="0"/>
                    </a:lnTo>
                    <a:lnTo>
                      <a:pt x="605" y="20"/>
                    </a:lnTo>
                    <a:cubicBezTo>
                      <a:pt x="605" y="20"/>
                      <a:pt x="645" y="32"/>
                      <a:pt x="686" y="45"/>
                    </a:cubicBezTo>
                    <a:cubicBezTo>
                      <a:pt x="678" y="83"/>
                      <a:pt x="668" y="92"/>
                      <a:pt x="656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gray">
              <a:xfrm>
                <a:off x="2902" y="3463"/>
                <a:ext cx="686" cy="240"/>
              </a:xfrm>
              <a:custGeom>
                <a:avLst/>
                <a:gdLst/>
                <a:ahLst/>
                <a:cxnLst>
                  <a:cxn ang="0">
                    <a:pos x="656" y="102"/>
                  </a:cxn>
                  <a:cxn ang="0">
                    <a:pos x="615" y="140"/>
                  </a:cxn>
                  <a:cxn ang="0">
                    <a:pos x="554" y="175"/>
                  </a:cxn>
                  <a:cxn ang="0">
                    <a:pos x="492" y="201"/>
                  </a:cxn>
                  <a:cxn ang="0">
                    <a:pos x="232" y="233"/>
                  </a:cxn>
                  <a:cxn ang="0">
                    <a:pos x="0" y="238"/>
                  </a:cxn>
                  <a:cxn ang="0">
                    <a:pos x="106" y="220"/>
                  </a:cxn>
                  <a:cxn ang="0">
                    <a:pos x="210" y="201"/>
                  </a:cxn>
                  <a:cxn ang="0">
                    <a:pos x="267" y="186"/>
                  </a:cxn>
                  <a:cxn ang="0">
                    <a:pos x="336" y="161"/>
                  </a:cxn>
                  <a:cxn ang="0">
                    <a:pos x="429" y="140"/>
                  </a:cxn>
                  <a:cxn ang="0">
                    <a:pos x="540" y="112"/>
                  </a:cxn>
                  <a:cxn ang="0">
                    <a:pos x="580" y="98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620" y="79"/>
                  </a:cxn>
                  <a:cxn ang="0">
                    <a:pos x="565" y="60"/>
                  </a:cxn>
                  <a:cxn ang="0">
                    <a:pos x="507" y="50"/>
                  </a:cxn>
                  <a:cxn ang="0">
                    <a:pos x="520" y="19"/>
                  </a:cxn>
                  <a:cxn ang="0">
                    <a:pos x="524" y="0"/>
                  </a:cxn>
                  <a:cxn ang="0">
                    <a:pos x="605" y="19"/>
                  </a:cxn>
                  <a:cxn ang="0">
                    <a:pos x="686" y="42"/>
                  </a:cxn>
                  <a:cxn ang="0">
                    <a:pos x="656" y="102"/>
                  </a:cxn>
                </a:cxnLst>
                <a:rect l="0" t="0" r="r" b="b"/>
                <a:pathLst>
                  <a:path w="686" h="240">
                    <a:moveTo>
                      <a:pt x="656" y="102"/>
                    </a:moveTo>
                    <a:cubicBezTo>
                      <a:pt x="644" y="119"/>
                      <a:pt x="632" y="128"/>
                      <a:pt x="615" y="140"/>
                    </a:cubicBezTo>
                    <a:cubicBezTo>
                      <a:pt x="598" y="153"/>
                      <a:pt x="573" y="165"/>
                      <a:pt x="554" y="175"/>
                    </a:cubicBezTo>
                    <a:lnTo>
                      <a:pt x="492" y="201"/>
                    </a:lnTo>
                    <a:cubicBezTo>
                      <a:pt x="438" y="211"/>
                      <a:pt x="314" y="227"/>
                      <a:pt x="232" y="233"/>
                    </a:cubicBezTo>
                    <a:cubicBezTo>
                      <a:pt x="149" y="240"/>
                      <a:pt x="21" y="240"/>
                      <a:pt x="0" y="238"/>
                    </a:cubicBezTo>
                    <a:lnTo>
                      <a:pt x="106" y="220"/>
                    </a:lnTo>
                    <a:lnTo>
                      <a:pt x="210" y="201"/>
                    </a:lnTo>
                    <a:lnTo>
                      <a:pt x="267" y="186"/>
                    </a:lnTo>
                    <a:lnTo>
                      <a:pt x="336" y="161"/>
                    </a:lnTo>
                    <a:lnTo>
                      <a:pt x="429" y="140"/>
                    </a:lnTo>
                    <a:lnTo>
                      <a:pt x="540" y="112"/>
                    </a:lnTo>
                    <a:lnTo>
                      <a:pt x="580" y="98"/>
                    </a:lnTo>
                    <a:lnTo>
                      <a:pt x="620" y="79"/>
                    </a:lnTo>
                    <a:lnTo>
                      <a:pt x="565" y="60"/>
                    </a:lnTo>
                    <a:lnTo>
                      <a:pt x="507" y="50"/>
                    </a:lnTo>
                    <a:lnTo>
                      <a:pt x="520" y="19"/>
                    </a:lnTo>
                    <a:lnTo>
                      <a:pt x="524" y="0"/>
                    </a:lnTo>
                    <a:lnTo>
                      <a:pt x="605" y="19"/>
                    </a:lnTo>
                    <a:cubicBezTo>
                      <a:pt x="605" y="19"/>
                      <a:pt x="645" y="30"/>
                      <a:pt x="686" y="42"/>
                    </a:cubicBezTo>
                    <a:cubicBezTo>
                      <a:pt x="678" y="77"/>
                      <a:pt x="668" y="86"/>
                      <a:pt x="656" y="10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457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914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1371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18288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22860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27432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32004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3657600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294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222740" cy="1231106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Что необходимо: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Переориентация на сервисную  модель развития СОНКО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9601200" cy="661803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>
                <a:latin typeface="+mn-lt"/>
              </a:rPr>
              <a:t>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dirty="0" smtClean="0">
                <a:latin typeface="+mn-lt"/>
              </a:rPr>
              <a:t>Создана и обеспечена ресурсами по понятным правилам </a:t>
            </a:r>
            <a:r>
              <a:rPr lang="ru-RU" sz="1800" b="1" dirty="0" smtClean="0">
                <a:latin typeface="+mn-lt"/>
              </a:rPr>
              <a:t>базовая инфраструктура поддержки  СОНКО («Государственный сервис») </a:t>
            </a:r>
            <a:r>
              <a:rPr lang="ru-RU" sz="1800" dirty="0" smtClean="0">
                <a:latin typeface="+mn-lt"/>
              </a:rPr>
              <a:t>, чтобы НКО, негосударственный поставщик услуг как и социальный предприниматель вне зависимости от того, в каком месте он начинает вести свою деятельность, имел возможность получать все необходимые услуги. 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+mn-lt"/>
              </a:rPr>
              <a:t>Единое  окно</a:t>
            </a:r>
            <a:r>
              <a:rPr lang="ru-RU" sz="1800" dirty="0" smtClean="0">
                <a:latin typeface="+mn-lt"/>
              </a:rPr>
              <a:t> предоставления государственных и муниципальных услуг 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+mn-lt"/>
              </a:rPr>
              <a:t>Высокоспециализированные услуги</a:t>
            </a:r>
            <a:r>
              <a:rPr lang="ru-RU" sz="1800" dirty="0" smtClean="0">
                <a:latin typeface="+mn-lt"/>
              </a:rPr>
              <a:t> ( бухгалтер, юрист, супервизор и т.п. ) в </a:t>
            </a:r>
            <a:r>
              <a:rPr lang="ru-RU" sz="1800" dirty="0" err="1" smtClean="0">
                <a:latin typeface="+mn-lt"/>
              </a:rPr>
              <a:t>аутсорсинг</a:t>
            </a:r>
            <a:r>
              <a:rPr lang="ru-RU" sz="1800" dirty="0" smtClean="0">
                <a:latin typeface="+mn-lt"/>
              </a:rPr>
              <a:t> и/ или по льготной оплате( с возмещением издержек) 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dirty="0" smtClean="0">
                <a:latin typeface="+mn-lt"/>
              </a:rPr>
              <a:t>Центр развития (РЦ в партнерстве с ЦД  и ЦИСС) -</a:t>
            </a:r>
            <a:r>
              <a:rPr lang="ru-RU" sz="1800" b="1" dirty="0" smtClean="0">
                <a:latin typeface="+mn-lt"/>
              </a:rPr>
              <a:t>инфраструктура координации </a:t>
            </a:r>
            <a:r>
              <a:rPr lang="ru-RU" sz="1800" dirty="0" smtClean="0">
                <a:latin typeface="+mn-lt"/>
              </a:rPr>
              <a:t>и объединения НКО в более комплексные  общественные продукты 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b="1" dirty="0" err="1" smtClean="0">
                <a:latin typeface="+mn-lt"/>
              </a:rPr>
              <a:t>Знаниевая</a:t>
            </a:r>
            <a:r>
              <a:rPr lang="ru-RU" sz="1800" b="1" dirty="0" smtClean="0">
                <a:latin typeface="+mn-lt"/>
              </a:rPr>
              <a:t>  платформа </a:t>
            </a:r>
            <a:r>
              <a:rPr lang="ru-RU" sz="1800" dirty="0" smtClean="0">
                <a:latin typeface="+mn-lt"/>
              </a:rPr>
              <a:t>( курсы, кейсы, практические мастерские) и консультационные сервисы 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1800" dirty="0" smtClean="0">
                <a:latin typeface="+mn-lt"/>
              </a:rPr>
              <a:t> Портал </a:t>
            </a:r>
            <a:r>
              <a:rPr lang="ru-RU" sz="1800" b="1" dirty="0" smtClean="0">
                <a:latin typeface="+mn-lt"/>
              </a:rPr>
              <a:t>единой системы информирования  </a:t>
            </a:r>
            <a:r>
              <a:rPr lang="ru-RU" sz="1800" dirty="0" smtClean="0">
                <a:latin typeface="+mn-lt"/>
              </a:rPr>
              <a:t>+Навигатор  в системе сервисов  И т.п. 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Основанные на знании решения</a:t>
            </a:r>
            <a:r>
              <a:rPr lang="ru-RU" sz="1800" dirty="0" smtClean="0"/>
              <a:t>: </a:t>
            </a:r>
            <a:r>
              <a:rPr lang="ru-RU" sz="1800" dirty="0" smtClean="0">
                <a:latin typeface="+mn-lt"/>
              </a:rPr>
              <a:t>обеспечение доступа к более качественным данным : мониторинг, исследования, оценка реального состояния . Межведомственный сбор данных,  преобразование государственной статистики</a:t>
            </a:r>
            <a:r>
              <a:rPr lang="ru-RU" sz="1800" dirty="0" smtClean="0"/>
              <a:t> 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Показатели</a:t>
            </a:r>
            <a:r>
              <a:rPr lang="ru-RU" sz="1800" dirty="0" smtClean="0">
                <a:latin typeface="+mn-lt"/>
              </a:rPr>
              <a:t>: вклад в социальную результативность, рабочие места, вовлечение иных ресурсов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5"/>
          </p:nvPr>
        </p:nvGraphicFramePr>
        <p:xfrm>
          <a:off x="228600" y="990600"/>
          <a:ext cx="8795989" cy="511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19</a:t>
            </a:fld>
            <a:endParaRPr kumimoji="0"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738664"/>
          </a:xfrm>
        </p:spPr>
        <p:txBody>
          <a:bodyPr/>
          <a:lstStyle/>
          <a:p>
            <a:r>
              <a:rPr lang="ru-RU" dirty="0" smtClean="0"/>
              <a:t>Что нужно: </a:t>
            </a:r>
            <a:r>
              <a:rPr lang="ru-RU" dirty="0" err="1" smtClean="0"/>
              <a:t>со-управление</a:t>
            </a:r>
            <a:r>
              <a:rPr lang="ru-RU" dirty="0" smtClean="0"/>
              <a:t>.  </a:t>
            </a:r>
            <a:r>
              <a:rPr lang="ru-RU" dirty="0" smtClean="0">
                <a:solidFill>
                  <a:schemeClr val="accent2"/>
                </a:solidFill>
              </a:rPr>
              <a:t>Вовлечение в проектное управление отраслями  </a:t>
            </a:r>
            <a:r>
              <a:rPr lang="ru-RU" dirty="0" err="1" smtClean="0">
                <a:solidFill>
                  <a:schemeClr val="accent2"/>
                </a:solidFill>
              </a:rPr>
              <a:t>соцсферы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10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615553"/>
          </a:xfrm>
        </p:spPr>
        <p:txBody>
          <a:bodyPr/>
          <a:lstStyle/>
          <a:p>
            <a:r>
              <a:rPr lang="ru-RU" sz="2000" dirty="0" smtClean="0"/>
              <a:t>Необходимо сформировать консенсус о понимании необходимого вклада НКО в устойчивость и изменения в соцсфере региона    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20231326"/>
              </p:ext>
            </p:extLst>
          </p:nvPr>
        </p:nvGraphicFramePr>
        <p:xfrm>
          <a:off x="495300" y="1143000"/>
          <a:ext cx="4229100" cy="496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="" xmlns:p14="http://schemas.microsoft.com/office/powerpoint/2010/main" val="753012451"/>
              </p:ext>
            </p:extLst>
          </p:nvPr>
        </p:nvGraphicFramePr>
        <p:xfrm>
          <a:off x="5105400" y="3810000"/>
          <a:ext cx="4572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1143000"/>
            <a:ext cx="51816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СОНКО в регионе 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Привлекают в социальную сферу средства иных бюджетов и негосударственные средства  не менее в среднем </a:t>
            </a:r>
            <a:r>
              <a:rPr lang="ru-RU" dirty="0" smtClean="0"/>
              <a:t>30-</a:t>
            </a:r>
            <a:r>
              <a:rPr lang="en-US" dirty="0" smtClean="0"/>
              <a:t>150</a:t>
            </a:r>
            <a:r>
              <a:rPr lang="ru-RU" dirty="0" smtClean="0"/>
              <a:t> </a:t>
            </a:r>
            <a:r>
              <a:rPr lang="ru-RU" dirty="0" smtClean="0"/>
              <a:t>млн за два года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Предоставляют гражданам, семьям и сообществам услуги и сопровождение нужные, редкие и дефицитные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Имеют подтвержденное качество деятельности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6113" y="6356350"/>
            <a:ext cx="22288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D65BA79-46B9-4885-A3D9-FE7A9A98224E}" type="slidenum">
              <a:rPr lang="ru-RU" altLang="ru-RU" sz="1600" b="1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ru-RU" altLang="ru-RU" sz="16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52400"/>
            <a:ext cx="9326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Что нужно: обратить внимание на совокупность</a:t>
            </a:r>
            <a:r>
              <a:rPr lang="ru" sz="2400" b="1" dirty="0" smtClean="0">
                <a:solidFill>
                  <a:schemeClr val="tx2"/>
                </a:solidFill>
              </a:rPr>
              <a:t> </a:t>
            </a:r>
            <a:br>
              <a:rPr lang="ru" sz="2400" b="1" dirty="0" smtClean="0">
                <a:solidFill>
                  <a:schemeClr val="tx2"/>
                </a:solidFill>
              </a:rPr>
            </a:br>
            <a:r>
              <a:rPr lang="ru" sz="2400" b="1" dirty="0" smtClean="0">
                <a:solidFill>
                  <a:schemeClr val="tx2"/>
                </a:solidFill>
              </a:rPr>
              <a:t>административных барьеров для СОНКО, в т.ч.  поставщиков услуг 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08466" y="1202819"/>
            <a:ext cx="45221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510670559"/>
              </p:ext>
            </p:extLst>
          </p:nvPr>
        </p:nvGraphicFramePr>
        <p:xfrm>
          <a:off x="0" y="1143000"/>
          <a:ext cx="976846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194544" y="1206930"/>
            <a:ext cx="783216" cy="180000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67391" y="6046233"/>
            <a:ext cx="783216" cy="180000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8960" y="6046233"/>
            <a:ext cx="783216" cy="180000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2793" y="2069869"/>
            <a:ext cx="191192" cy="3233651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93875" y="2069869"/>
            <a:ext cx="191192" cy="3233651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622013" y="2069869"/>
            <a:ext cx="191192" cy="3233651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759415" y="2069869"/>
            <a:ext cx="191192" cy="3233651"/>
          </a:xfrm>
          <a:prstGeom prst="rect">
            <a:avLst/>
          </a:prstGeom>
          <a:solidFill>
            <a:srgbClr val="F8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9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6113" y="6356350"/>
            <a:ext cx="22288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70109D-08A1-4768-B709-15567226DF63}" type="slidenum">
              <a:rPr lang="ru-RU" altLang="ru-RU" sz="1300" b="1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ru-RU" altLang="ru-RU" sz="13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87294"/>
            <a:ext cx="956645" cy="8596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1" y="280348"/>
            <a:ext cx="9097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ОСНОВНЫЕ ТИПЫ АДМИНИСТРАТИВНЫХ БАРЬЕРОВ (ПРАВИЛ, УЛОЖЕНИЙ, СЛОЖИВШЕГОСЯ ОБЫЧАЯ), НА ПРЕОДОЛЕНИИ КОТОРЫХ СП И СОНКО НЕСУТ ТРАНСАКЦИОННЫЕ ИЗДЕРЖКИ </a:t>
            </a:r>
            <a:endParaRPr lang="ru-RU" sz="13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08960" y="1021820"/>
            <a:ext cx="49543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62793" y="120693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Недостатки процедуры с точки зрения ее понятности и прозрачности для </a:t>
            </a:r>
            <a:r>
              <a:rPr lang="en-US" sz="1300" dirty="0" smtClean="0">
                <a:solidFill>
                  <a:schemeClr val="tx1"/>
                </a:solidFill>
              </a:rPr>
              <a:t>C</a:t>
            </a:r>
            <a:r>
              <a:rPr lang="ru-RU" sz="1300" dirty="0" smtClean="0">
                <a:solidFill>
                  <a:schemeClr val="tx1"/>
                </a:solidFill>
              </a:rPr>
              <a:t>ОНКО и СП.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2793" y="251885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Плохой административный процесс. Принуждение к повторению этапов получения услуги.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62792" y="383077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Отсутствие  закрытого перечня требований к услуге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62791" y="514269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Наличие усмотрений чиновника.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22013" y="120693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Барьеры межведомственного взаимодействия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( </a:t>
            </a:r>
            <a:r>
              <a:rPr lang="ru-RU" sz="1300" dirty="0">
                <a:solidFill>
                  <a:schemeClr val="tx1"/>
                </a:solidFill>
              </a:rPr>
              <a:t>в т.ч. Информационного)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28334" y="251885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Неисполнение функций  ведомством и перенесение издержек на получателя услуги.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8333" y="383077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Избыточность требований в НПА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8332" y="514269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Отсутствие доступной инфраструктуры  (помещения и т.п.)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93875" y="120693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Изменяющиеся правила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3875" y="251885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 err="1">
                <a:solidFill>
                  <a:schemeClr val="tx1"/>
                </a:solidFill>
              </a:rPr>
              <a:t>Непередача</a:t>
            </a:r>
            <a:r>
              <a:rPr lang="ru-RU" sz="1300" dirty="0">
                <a:solidFill>
                  <a:schemeClr val="tx1"/>
                </a:solidFill>
              </a:rPr>
              <a:t> контроля рынку или саморегулированию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93874" y="383077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</a:rPr>
              <a:t>Рентоориентирован-ный</a:t>
            </a:r>
            <a:r>
              <a:rPr lang="ru-RU" sz="1300" dirty="0" smtClean="0">
                <a:solidFill>
                  <a:schemeClr val="tx1"/>
                </a:solidFill>
              </a:rPr>
              <a:t>  чиновник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3873" y="514269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Создание искусственных барьеров. Бизнес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и </a:t>
            </a:r>
            <a:r>
              <a:rPr lang="ru-RU" sz="1300" dirty="0">
                <a:solidFill>
                  <a:schemeClr val="tx1"/>
                </a:solidFill>
              </a:rPr>
              <a:t>учреждения, аффилированные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с </a:t>
            </a:r>
            <a:r>
              <a:rPr lang="ru-RU" sz="1300" dirty="0">
                <a:solidFill>
                  <a:schemeClr val="tx1"/>
                </a:solidFill>
              </a:rPr>
              <a:t>органами власти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59415" y="120693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Сложный и запутанный процесс согласования ( подготовки) к услуге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59415" y="251885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Дублирующие функции из-за дисбаланса 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полномочиях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и </a:t>
            </a:r>
            <a:r>
              <a:rPr lang="ru-RU" sz="1300" dirty="0">
                <a:solidFill>
                  <a:schemeClr val="tx1"/>
                </a:solidFill>
              </a:rPr>
              <a:t>компетенциях по отраслям и уровням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59414" y="383077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Избыточные функции регулятора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759413" y="5142690"/>
            <a:ext cx="1795549" cy="1083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7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</a:rPr>
              <a:t> Недостатки места  предоставления услуги.  Невозможность получения услуги дистанционным способом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"/>
            <a:ext cx="9296399" cy="699247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СОНКО о конкретных проявлениях 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адм.барьеров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152400" y="633751"/>
          <a:ext cx="8868937" cy="544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AA417BE-F28A-4FA2-A41D-328B3D6187FF}" type="slidenum">
              <a:rPr lang="ru-RU" sz="1600" smtClean="0">
                <a:solidFill>
                  <a:schemeClr val="tx1"/>
                </a:solidFill>
              </a:rPr>
              <a:pPr/>
              <a:t>22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1001" y="208384"/>
            <a:ext cx="9173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</a:rPr>
              <a:t>Что нужно : меры по уменьшению административных барьеров  </a:t>
            </a:r>
            <a:endParaRPr lang="ru-RU" sz="2200" b="1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391592" y="622813"/>
            <a:ext cx="4405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14401" y="940380"/>
            <a:ext cx="8640564" cy="668388"/>
          </a:xfrm>
          <a:prstGeom prst="rect">
            <a:avLst/>
          </a:prstGeom>
          <a:solidFill>
            <a:schemeClr val="bg1"/>
          </a:solidFill>
          <a:ln w="254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762000"/>
            <a:ext cx="5318932" cy="3126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 err="1" smtClean="0">
                <a:solidFill>
                  <a:schemeClr val="tx1"/>
                </a:solidFill>
              </a:rPr>
              <a:t>Антибарьерная</a:t>
            </a:r>
            <a:r>
              <a:rPr lang="ru-RU" sz="1300" b="1" dirty="0" smtClean="0">
                <a:solidFill>
                  <a:schemeClr val="tx1"/>
                </a:solidFill>
              </a:rPr>
              <a:t>  линия в системных решениях и политиках в  региону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8285" y="1089576"/>
            <a:ext cx="86166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Aft>
                <a:spcPts val="0"/>
              </a:spcAft>
            </a:pPr>
            <a:r>
              <a:rPr lang="ru-RU" sz="1400" dirty="0"/>
              <a:t>Деятельность</a:t>
            </a:r>
            <a:r>
              <a:rPr lang="ru-RU" sz="1200" dirty="0"/>
              <a:t> по выявлению и снижению АР </a:t>
            </a:r>
            <a:r>
              <a:rPr lang="ru-RU" sz="1200" b="1" dirty="0"/>
              <a:t>в комплексных планах по поэтапному доступу к услугам в социальной сфере, в программах  поддержки СОНКО,</a:t>
            </a:r>
            <a:r>
              <a:rPr lang="ru-RU" sz="1200" dirty="0"/>
              <a:t> в деятельности РЦ и ЦИСС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14401" y="1924738"/>
            <a:ext cx="8640564" cy="818462"/>
          </a:xfrm>
          <a:prstGeom prst="rect">
            <a:avLst/>
          </a:prstGeom>
          <a:solidFill>
            <a:schemeClr val="bg1"/>
          </a:solidFill>
          <a:ln w="254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9600" y="1752600"/>
            <a:ext cx="5318932" cy="2502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АНТИБАРЬЕРНАЯ ЗОНА – расчистка поля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8285" y="2073934"/>
            <a:ext cx="861667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НПА решения по устранению излишних административных барьеров в приоритетных сферах </a:t>
            </a:r>
            <a:r>
              <a:rPr lang="ru-RU" sz="1200" dirty="0"/>
              <a:t>( ОПУ в здравоохранении, </a:t>
            </a:r>
            <a:r>
              <a:rPr lang="ru-RU" sz="1400" dirty="0"/>
              <a:t>социальной</a:t>
            </a:r>
            <a:r>
              <a:rPr lang="ru-RU" sz="1200" dirty="0"/>
              <a:t> и культурной сфере, в образовании, физической культуре, а  также в ситуациях высокой заинтересованности  субъектов соответствующей деятельности – фактически в рабочих группах  ) </a:t>
            </a:r>
          </a:p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Распространение </a:t>
            </a:r>
            <a:r>
              <a:rPr lang="ru-RU" sz="1200" b="1" dirty="0"/>
              <a:t>библиотеки лучшей практики  </a:t>
            </a:r>
            <a:r>
              <a:rPr lang="ru-RU" sz="1200" dirty="0" err="1"/>
              <a:t>антибарьероной</a:t>
            </a:r>
            <a:r>
              <a:rPr lang="ru-RU" sz="1200" dirty="0"/>
              <a:t> деятельности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14401" y="3112966"/>
            <a:ext cx="8640564" cy="1201355"/>
          </a:xfrm>
          <a:prstGeom prst="rect">
            <a:avLst/>
          </a:prstGeom>
          <a:solidFill>
            <a:schemeClr val="bg1"/>
          </a:solidFill>
          <a:ln w="254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3400" y="2895600"/>
            <a:ext cx="5318932" cy="25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Оптимизация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8285" y="3230773"/>
            <a:ext cx="8616679" cy="106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 defTabSz="622300" eaLnBrk="1" fontAlgn="auto" hangingPunct="1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Принуждение к реорганизации административной процедуры на основании </a:t>
            </a:r>
            <a:r>
              <a:rPr lang="ru-RU" sz="1200" b="1" dirty="0" err="1"/>
              <a:t>антибарьерной</a:t>
            </a:r>
            <a:r>
              <a:rPr lang="ru-RU" sz="1200" b="1" dirty="0"/>
              <a:t> </a:t>
            </a:r>
            <a:r>
              <a:rPr lang="ru-RU" sz="1200" b="1" dirty="0" smtClean="0"/>
              <a:t>экспертизы</a:t>
            </a:r>
          </a:p>
          <a:p>
            <a:pPr marL="108000" lvl="0" indent="-108000" defTabSz="622300" eaLnBrk="1" fontAlgn="auto" hangingPunct="1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/>
              <a:t>Отраслевые </a:t>
            </a:r>
            <a:r>
              <a:rPr lang="ru-RU" sz="1200" dirty="0"/>
              <a:t>методические решения (по примеру Минтруда) </a:t>
            </a:r>
          </a:p>
          <a:p>
            <a:pPr marL="108000" lvl="0" indent="-108000" defTabSz="6223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Уменьшение  количества органов исполнительной власти, МСУ, учреждений, участвующих в предоставлении наиболее проблемных комплексных государственных (муниципальных) услуг за счет </a:t>
            </a:r>
            <a:r>
              <a:rPr lang="ru-RU" sz="1200" b="1" dirty="0"/>
              <a:t>разработки  межведомственных регламентов , универсальных решений по услугам в социальной сфере,</a:t>
            </a:r>
          </a:p>
          <a:p>
            <a:pPr marL="108000" marR="0" lvl="0" indent="-108000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Разработки и пилотные проекты  по </a:t>
            </a:r>
            <a:r>
              <a:rPr lang="ru-RU" sz="1200" b="1" dirty="0"/>
              <a:t> замене контрольно-надзорных функций рыночными механизмами  через  </a:t>
            </a:r>
            <a:r>
              <a:rPr lang="ru-RU" sz="1200" dirty="0"/>
              <a:t>страхование ответственности и рисков, альтернативный контроль и т.п..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4400" y="4648200"/>
            <a:ext cx="8616679" cy="719013"/>
          </a:xfrm>
          <a:prstGeom prst="rect">
            <a:avLst/>
          </a:prstGeom>
          <a:solidFill>
            <a:schemeClr val="bg1"/>
          </a:solidFill>
          <a:ln w="254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9600" y="4343400"/>
            <a:ext cx="5318932" cy="2810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Обратная связь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6800" y="4731169"/>
            <a:ext cx="8488164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Уполномоченный по правам предпринимателей и </a:t>
            </a:r>
            <a:r>
              <a:rPr lang="ru-RU" sz="1200" b="1" dirty="0" err="1"/>
              <a:t>негос</a:t>
            </a:r>
            <a:r>
              <a:rPr lang="ru-RU" sz="1200" b="1" dirty="0"/>
              <a:t>. </a:t>
            </a:r>
            <a:r>
              <a:rPr lang="ru-RU" sz="1200" b="1" dirty="0" smtClean="0"/>
              <a:t>поставщиков </a:t>
            </a:r>
            <a:r>
              <a:rPr lang="ru-RU" sz="1200" b="1" dirty="0"/>
              <a:t>услуг </a:t>
            </a:r>
          </a:p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Информационные решения универсальные (Навигатор) с </a:t>
            </a:r>
            <a:r>
              <a:rPr lang="ru-RU" sz="1200" dirty="0"/>
              <a:t> возможностью реакции</a:t>
            </a:r>
          </a:p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Замер деловой среды для НКО и соединение его с   </a:t>
            </a:r>
            <a:r>
              <a:rPr lang="ru-RU" sz="1200" b="1" dirty="0" err="1" smtClean="0"/>
              <a:t>рейтингованием</a:t>
            </a:r>
            <a:r>
              <a:rPr lang="ru-RU" sz="1200" b="1" dirty="0" smtClean="0"/>
              <a:t> </a:t>
            </a:r>
            <a:r>
              <a:rPr lang="ru-RU" sz="1200" dirty="0" smtClean="0"/>
              <a:t> </a:t>
            </a:r>
            <a:r>
              <a:rPr lang="ru-RU" sz="1200" dirty="0"/>
              <a:t>деятельности органов власти субъектов РФ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38201" y="5591693"/>
            <a:ext cx="8716764" cy="668388"/>
          </a:xfrm>
          <a:prstGeom prst="rect">
            <a:avLst/>
          </a:prstGeom>
          <a:solidFill>
            <a:schemeClr val="bg1"/>
          </a:solidFill>
          <a:ln w="254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5334000"/>
            <a:ext cx="5318932" cy="2701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tx1"/>
                </a:solidFill>
              </a:rPr>
              <a:t>Увеличение мощности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38285" y="5721068"/>
            <a:ext cx="8616679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Инвентаризация и </a:t>
            </a:r>
            <a:r>
              <a:rPr lang="ru-RU" sz="1200" b="1" dirty="0"/>
              <a:t>развитие  в МФЦ, а также на порталах  </a:t>
            </a:r>
            <a:r>
              <a:rPr lang="ru-RU" sz="1200" b="1" dirty="0" err="1"/>
              <a:t>госуслуг</a:t>
            </a:r>
            <a:r>
              <a:rPr lang="ru-RU" sz="1200" b="1" dirty="0"/>
              <a:t> </a:t>
            </a:r>
            <a:r>
              <a:rPr lang="ru-RU" sz="1200" dirty="0"/>
              <a:t>комплексов услуг  для СП и СОНКО  по принципу «житейской ситуации»,</a:t>
            </a:r>
          </a:p>
          <a:p>
            <a:pPr marL="108000" lvl="0" indent="-108000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Стимулы для саморегулирования </a:t>
            </a:r>
            <a:r>
              <a:rPr lang="ru-RU" sz="1200" dirty="0" err="1" smtClean="0"/>
              <a:t>негос</a:t>
            </a:r>
            <a:r>
              <a:rPr lang="ru-RU" sz="1200" dirty="0" smtClean="0"/>
              <a:t>. поставщиков </a:t>
            </a:r>
            <a:r>
              <a:rPr lang="ru-RU" sz="1200" dirty="0"/>
              <a:t>услуг.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6113" y="6356350"/>
            <a:ext cx="2228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65E58E-20FE-491B-9DFE-B65A3C112B08}" type="slidenum">
              <a:rPr lang="ru-RU" altLang="ru-RU" sz="1600" b="1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ru-RU" altLang="ru-RU" sz="1600" b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55" y="387294"/>
            <a:ext cx="956645" cy="85961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81000" y="446861"/>
            <a:ext cx="931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Алгоритм  организации деятельности по устранению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административных барьеров</a:t>
            </a:r>
            <a:r>
              <a:rPr lang="ru-RU" sz="2400" b="1" dirty="0" smtClean="0">
                <a:solidFill>
                  <a:srgbClr val="8CC63F"/>
                </a:solidFill>
              </a:rPr>
              <a:t>:</a:t>
            </a:r>
            <a:endParaRPr lang="ru-RU" sz="2400" b="1" dirty="0">
              <a:solidFill>
                <a:srgbClr val="8CC63F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222265" y="1277858"/>
            <a:ext cx="45387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1000" y="1427356"/>
            <a:ext cx="848560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начальный этап</a:t>
            </a:r>
            <a:r>
              <a:rPr lang="ru-RU" sz="2000" dirty="0"/>
              <a:t>: анализ ситуации в отраслях социальной сферы 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второй этап</a:t>
            </a:r>
            <a:r>
              <a:rPr lang="ru-RU" sz="2000" dirty="0"/>
              <a:t>: формирование межсекторных рабочих групп -</a:t>
            </a:r>
            <a:r>
              <a:rPr lang="en-US" sz="2000" dirty="0"/>
              <a:t>&gt;</a:t>
            </a:r>
            <a:r>
              <a:rPr lang="ru-RU" sz="2000" dirty="0"/>
              <a:t> цикл совещаний с  уполномоченными органами -</a:t>
            </a:r>
            <a:r>
              <a:rPr lang="en-US" sz="2000" dirty="0"/>
              <a:t>&gt; </a:t>
            </a:r>
            <a:r>
              <a:rPr lang="ru-RU" sz="2000" dirty="0"/>
              <a:t>подготовить предложения по решению выявленных проблем в типичных ситуациях</a:t>
            </a:r>
            <a:r>
              <a:rPr lang="en-US" sz="2000" dirty="0"/>
              <a:t> –&gt; </a:t>
            </a:r>
            <a:r>
              <a:rPr lang="ru-RU" sz="2000" dirty="0"/>
              <a:t>подготовка предложения по распространению возможной успешной практики -</a:t>
            </a:r>
            <a:r>
              <a:rPr lang="en-US" sz="2000" dirty="0"/>
              <a:t>&gt; </a:t>
            </a:r>
            <a:r>
              <a:rPr lang="ru-RU" sz="2000" dirty="0"/>
              <a:t>на их основании сформировать планы-графики реализации, устанавливающие сроки принятия НПА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заключительный этап</a:t>
            </a:r>
            <a:r>
              <a:rPr lang="ru-RU" sz="2000" dirty="0"/>
              <a:t>: сформированные планы-графики рассматриваются на заседании регионального Координационного совета и утверждаются распоряжениями уполномоченного должностного лица 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дебюрократизация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53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351930440"/>
              </p:ext>
            </p:extLst>
          </p:nvPr>
        </p:nvGraphicFramePr>
        <p:xfrm>
          <a:off x="0" y="1611314"/>
          <a:ext cx="3412067" cy="3317875"/>
        </p:xfrm>
        <a:graphic>
          <a:graphicData uri="http://schemas.openxmlformats.org/presentationml/2006/ole">
            <p:oleObj spid="_x0000_s33794" name="Фотография Photo Editor" r:id="rId4" imgW="13460704" imgH="14180952" progId="">
              <p:embed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2725871" y="1771650"/>
            <a:ext cx="302339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3657600" y="4114800"/>
            <a:ext cx="5916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hlinkClick r:id="rId5"/>
              </a:rPr>
              <a:t>http://grany-center.org/</a:t>
            </a:r>
            <a:r>
              <a:rPr lang="en-US" sz="2000" b="1" dirty="0"/>
              <a:t> 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E-mail: </a:t>
            </a:r>
            <a:r>
              <a:rPr lang="en-US" sz="2000" b="1" dirty="0">
                <a:hlinkClick r:id="rId6"/>
              </a:rPr>
              <a:t>info@grany-center.org</a:t>
            </a:r>
            <a:r>
              <a:rPr lang="en-US" sz="2000" b="1" dirty="0"/>
              <a:t> 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Тел./факс: (342) </a:t>
            </a:r>
            <a:r>
              <a:rPr lang="ru-RU" b="1" dirty="0" smtClean="0"/>
              <a:t>207-09-90, 207-09-29,</a:t>
            </a:r>
            <a:endParaRPr lang="ru-RU" b="1" dirty="0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447146" y="904126"/>
            <a:ext cx="8891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Спасибо за внимание</a:t>
            </a:r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5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165103270"/>
              </p:ext>
            </p:extLst>
          </p:nvPr>
        </p:nvGraphicFramePr>
        <p:xfrm>
          <a:off x="2645004" y="282804"/>
          <a:ext cx="6750378" cy="638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299" y="548640"/>
            <a:ext cx="2517350" cy="932688"/>
          </a:xfrm>
        </p:spPr>
        <p:txBody>
          <a:bodyPr>
            <a:noAutofit/>
          </a:bodyPr>
          <a:lstStyle/>
          <a:p>
            <a:r>
              <a:rPr lang="ru-RU" sz="1800" dirty="0" smtClean="0"/>
              <a:t>Что могут делать  СОНКО для решения социальных задач (</a:t>
            </a:r>
            <a:r>
              <a:rPr lang="ru-RU" sz="1800" b="0" dirty="0" smtClean="0"/>
              <a:t>Майские указы 2012года, Комплекс мер, Дорожная карта, действия интересах- женщин и т.п.  и т.п. 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18530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738664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Необходима смена «угла зрения»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992550997"/>
              </p:ext>
            </p:extLst>
          </p:nvPr>
        </p:nvGraphicFramePr>
        <p:xfrm>
          <a:off x="0" y="838200"/>
          <a:ext cx="9753600" cy="547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025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0600" y="685800"/>
            <a:ext cx="4716245" cy="17570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8A227-9D06-4EA5-9E76-117F6135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228599" y="685800"/>
            <a:ext cx="4337845" cy="566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>
                <a:latin typeface="+mn-lt"/>
              </a:rPr>
              <a:t>Некоммерческие организации и инициативы  (СО НКО)  могут стать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значимым фактором  регионального  (местного) развития</a:t>
            </a:r>
            <a:r>
              <a:rPr lang="ru-RU" sz="9600" dirty="0" smtClean="0">
                <a:latin typeface="+mn-lt"/>
              </a:rPr>
              <a:t>: они могут создавать или  включаться  в разнообразные «партнерства», в т.ч. в бурно развиваемых сферах реформирования социальной сферы  бюджетного сектора и публичного управления.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 органами управления;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 другими НКО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 учреждениями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 бизнесом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 гражданами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r>
              <a:rPr lang="ru-RU" sz="9600" dirty="0" smtClean="0"/>
              <a:t>Со специалистами</a:t>
            </a:r>
          </a:p>
          <a:p>
            <a:pPr lvl="1">
              <a:lnSpc>
                <a:spcPct val="95000"/>
              </a:lnSpc>
              <a:spcAft>
                <a:spcPts val="480"/>
              </a:spcAft>
              <a:buBlip>
                <a:blip r:embed="rId2"/>
              </a:buBlip>
            </a:pPr>
            <a:endParaRPr lang="ru-RU" sz="7600" dirty="0" smtClean="0"/>
          </a:p>
          <a:p>
            <a:endParaRPr lang="ru-RU" dirty="0" smtClean="0"/>
          </a:p>
          <a:p>
            <a:pPr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4809435" y="864140"/>
            <a:ext cx="4743015" cy="5841459"/>
          </a:xfrm>
        </p:spPr>
        <p:txBody>
          <a:bodyPr>
            <a:normAutofit/>
          </a:bodyPr>
          <a:lstStyle/>
          <a:p>
            <a:pPr lvl="0">
              <a:lnSpc>
                <a:spcPct val="95000"/>
              </a:lnSpc>
              <a:spcAft>
                <a:spcPts val="480"/>
              </a:spcAft>
              <a:buClr>
                <a:srgbClr val="AD0101"/>
              </a:buClr>
              <a:buBlip>
                <a:blip r:embed="rId2"/>
              </a:buBlip>
            </a:pPr>
            <a:r>
              <a:rPr lang="ru-RU" sz="1800" dirty="0" smtClean="0">
                <a:solidFill>
                  <a:prstClr val="black"/>
                </a:solidFill>
              </a:rPr>
              <a:t>Федеральные требования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«вменили»  множество взаимодействий  </a:t>
            </a:r>
            <a:r>
              <a:rPr lang="ru-RU" sz="1800" dirty="0" smtClean="0">
                <a:solidFill>
                  <a:prstClr val="black"/>
                </a:solidFill>
              </a:rPr>
              <a:t>ОИВ (МСУ) с объединениями граждан, которые должны быть содержательно освоены и внедрены органами власти,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МСУ</a:t>
            </a:r>
            <a:r>
              <a:rPr lang="ru-RU" sz="1800" dirty="0" smtClean="0">
                <a:solidFill>
                  <a:prstClr val="black"/>
                </a:solidFill>
              </a:rPr>
              <a:t>, НКО, социальными организациями.  </a:t>
            </a:r>
          </a:p>
          <a:p>
            <a:pPr lvl="0">
              <a:lnSpc>
                <a:spcPct val="95000"/>
              </a:lnSpc>
              <a:spcAft>
                <a:spcPts val="480"/>
              </a:spcAft>
              <a:buClr>
                <a:srgbClr val="AD0101"/>
              </a:buClr>
              <a:buBlip>
                <a:blip r:embed="rId2"/>
              </a:buBlip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95000"/>
              </a:lnSpc>
              <a:spcAft>
                <a:spcPts val="480"/>
              </a:spcAft>
              <a:buClr>
                <a:srgbClr val="AD0101"/>
              </a:buClr>
              <a:buBlip>
                <a:blip r:embed="rId2"/>
              </a:buBlip>
            </a:pPr>
            <a:r>
              <a:rPr lang="ru-RU" sz="1800" dirty="0" smtClean="0">
                <a:solidFill>
                  <a:prstClr val="black"/>
                </a:solidFill>
              </a:rPr>
              <a:t>В </a:t>
            </a:r>
            <a:r>
              <a:rPr lang="ru-RU" sz="1800" dirty="0">
                <a:solidFill>
                  <a:prstClr val="black"/>
                </a:solidFill>
              </a:rPr>
              <a:t>регионах РФ   есть многолетний опыт и отдельные успешные практики,  которые свидетельствуют, что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 НКО имеют потенциал и технологии, позволяющие им создавать примеры результативного участия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изменении и улучшении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социальной сферы</a:t>
            </a:r>
            <a:r>
              <a:rPr lang="ru-RU" sz="1800" dirty="0">
                <a:solidFill>
                  <a:prstClr val="black"/>
                </a:solidFill>
              </a:rPr>
              <a:t>. В основе – </a:t>
            </a:r>
            <a:r>
              <a:rPr lang="ru-RU" sz="1800" dirty="0">
                <a:solidFill>
                  <a:srgbClr val="FF0000"/>
                </a:solidFill>
              </a:rPr>
              <a:t>готовность СО НКО измениться и рискнуть  использовать представившиеся институциональные возможности. Но мощности  СО НКО  для  всех видов таких взаимодействий недостаточно.  В это необходимо вкладывать ресурсы.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4472" y="-24942"/>
            <a:ext cx="959506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Ракурс на партнерства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90" y="2575725"/>
            <a:ext cx="5253442" cy="356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5800" y="1059729"/>
            <a:ext cx="1950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Обеспечить рост</a:t>
            </a:r>
          </a:p>
          <a:p>
            <a:r>
              <a:rPr lang="ru-RU" sz="1400" dirty="0" smtClean="0"/>
              <a:t>рождаемости</a:t>
            </a:r>
          </a:p>
          <a:p>
            <a:r>
              <a:rPr lang="ru-RU" sz="1400" dirty="0" smtClean="0"/>
              <a:t>и воспроизводства</a:t>
            </a:r>
          </a:p>
          <a:p>
            <a:r>
              <a:rPr lang="ru-RU" sz="1400" dirty="0" smtClean="0"/>
              <a:t>населения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71846" y="1143000"/>
            <a:ext cx="2362200" cy="95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Обеспечить рост</a:t>
            </a:r>
          </a:p>
          <a:p>
            <a:r>
              <a:rPr lang="ru-RU" sz="1400" dirty="0" smtClean="0"/>
              <a:t>производительности</a:t>
            </a:r>
          </a:p>
          <a:p>
            <a:r>
              <a:rPr lang="ru-RU" sz="1400" dirty="0" smtClean="0"/>
              <a:t>труда и создание 25 млн</a:t>
            </a:r>
          </a:p>
          <a:p>
            <a:r>
              <a:rPr lang="ru-RU" sz="1400" dirty="0" smtClean="0"/>
              <a:t>рабочих мест</a:t>
            </a:r>
            <a:endParaRPr lang="ru-RU" sz="14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4707790" y="2013836"/>
            <a:ext cx="1059942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382000" y="2091093"/>
            <a:ext cx="1059942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70908" y="6019800"/>
            <a:ext cx="3756291" cy="641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 dirty="0" smtClean="0"/>
              <a:t>На нынешнее молодое поколение возлагаются повышенные ожидания. Новые услуги. Семейная солидарность и кооперация </a:t>
            </a:r>
            <a:endParaRPr lang="ru-RU" sz="1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8520" y="199135"/>
            <a:ext cx="9222740" cy="677108"/>
          </a:xfrm>
        </p:spPr>
        <p:txBody>
          <a:bodyPr/>
          <a:lstStyle/>
          <a:p>
            <a:r>
              <a:rPr lang="ru-RU" sz="2200" dirty="0" smtClean="0">
                <a:solidFill>
                  <a:schemeClr val="tx2"/>
                </a:solidFill>
              </a:rPr>
              <a:t>П</a:t>
            </a:r>
            <a:r>
              <a:rPr lang="ru-RU" sz="2200" dirty="0" smtClean="0">
                <a:solidFill>
                  <a:schemeClr val="tx2"/>
                </a:solidFill>
              </a:rPr>
              <a:t>ример. П</a:t>
            </a:r>
            <a:r>
              <a:rPr lang="ru-RU" sz="2200" dirty="0" smtClean="0">
                <a:solidFill>
                  <a:schemeClr val="tx2"/>
                </a:solidFill>
              </a:rPr>
              <a:t>роектная </a:t>
            </a:r>
            <a:r>
              <a:rPr lang="ru-RU" sz="2200" dirty="0" smtClean="0">
                <a:solidFill>
                  <a:schemeClr val="tx2"/>
                </a:solidFill>
              </a:rPr>
              <a:t>встреча «</a:t>
            </a:r>
            <a:r>
              <a:rPr lang="ru-RU" sz="2200" dirty="0">
                <a:solidFill>
                  <a:schemeClr val="tx2"/>
                </a:solidFill>
              </a:rPr>
              <a:t>Устойчивая семья. От желаемого образа будущего – к дорожной карте</a:t>
            </a:r>
            <a:r>
              <a:rPr lang="ru-RU" sz="2200" dirty="0" smtClean="0">
                <a:solidFill>
                  <a:schemeClr val="tx2"/>
                </a:solidFill>
              </a:rPr>
              <a:t>» (5 </a:t>
            </a:r>
            <a:r>
              <a:rPr lang="ru-RU" sz="2200" dirty="0" smtClean="0">
                <a:solidFill>
                  <a:schemeClr val="tx2"/>
                </a:solidFill>
              </a:rPr>
              <a:t>июня 2018)</a:t>
            </a:r>
            <a:endParaRPr lang="ru-RU" sz="22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809999" cy="46166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Семья рассматривалась как  </a:t>
            </a:r>
            <a:r>
              <a:rPr lang="ru-RU" sz="2000" dirty="0"/>
              <a:t>особый общественный </a:t>
            </a:r>
            <a:r>
              <a:rPr lang="ru-RU" sz="2000" dirty="0" smtClean="0"/>
              <a:t>ресурс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Вовлечение </a:t>
            </a:r>
            <a:r>
              <a:rPr lang="ru-RU" sz="2000" dirty="0"/>
              <a:t>семей разных этапов «жизненного цикла</a:t>
            </a:r>
            <a:r>
              <a:rPr lang="ru-RU" sz="2000" dirty="0" smtClean="0"/>
              <a:t>» (около 80 участников)  </a:t>
            </a:r>
            <a:r>
              <a:rPr lang="ru-RU" sz="2000" dirty="0"/>
              <a:t>и разных типов в построение «карты будущего</a:t>
            </a:r>
            <a:r>
              <a:rPr lang="ru-RU" sz="2000" dirty="0" smtClean="0"/>
              <a:t>» (более 160 характеристик в 5 темах)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Разметка «дорожной карты» желаемых мер (более 120) и ответственности 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685-45DB-4176-A673-51FFBC110B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38800" y="3124200"/>
            <a:ext cx="1833046" cy="2667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97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5418" y="32000"/>
            <a:ext cx="9634273" cy="1676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ru-RU" sz="2400" b="1" dirty="0"/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ru-RU" sz="2000" b="1" dirty="0">
                <a:latin typeface="Arial" charset="0"/>
              </a:rPr>
              <a:t>экономические - рост экономической активности и 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/>
            <a:r>
              <a:rPr lang="en-US" sz="2000" b="1" dirty="0">
                <a:latin typeface="Arial" charset="0"/>
              </a:rPr>
              <a:t>                                    </a:t>
            </a:r>
            <a:r>
              <a:rPr lang="ru-RU" sz="2000" b="1" dirty="0">
                <a:latin typeface="Arial" charset="0"/>
              </a:rPr>
              <a:t>производительности труда</a:t>
            </a:r>
            <a:endParaRPr lang="en-US" sz="2000" b="1" dirty="0">
              <a:latin typeface="Arial" charset="0"/>
            </a:endParaRPr>
          </a:p>
          <a:p>
            <a:pPr marL="342900" indent="-342900"/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социальные - повышение качества человеческого капитала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818621" y="3573463"/>
            <a:ext cx="84201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Качество человеческого капитала выражается </a:t>
            </a:r>
          </a:p>
          <a:p>
            <a:pPr algn="ctr"/>
            <a:r>
              <a:rPr lang="ru-RU" sz="2400" b="1" dirty="0"/>
              <a:t>в количестве образованных, здоровых, </a:t>
            </a:r>
          </a:p>
          <a:p>
            <a:pPr algn="ctr"/>
            <a:r>
              <a:rPr lang="ru-RU" sz="2400" b="1" dirty="0"/>
              <a:t>ответственных и процветающих людей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75969" y="1916114"/>
            <a:ext cx="6785191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</a:rPr>
              <a:t>Экономические тренды: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</a:rPr>
              <a:t>глобальная конкуренция с рынков 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ресурсов и инвестиций перемещается в сферу компетенций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264284" y="5661026"/>
            <a:ext cx="4447381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</a:rPr>
              <a:t>Тенденции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</a:rPr>
              <a:t>в развитии семьи:</a:t>
            </a:r>
            <a:r>
              <a:rPr lang="ru-RU" sz="2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</a:rPr>
              <a:t>конфликт между </a:t>
            </a:r>
            <a:endParaRPr lang="en-US" sz="2000" dirty="0"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</a:rPr>
              <a:t>Проф.карьерой </a:t>
            </a:r>
            <a:r>
              <a:rPr lang="ru-RU" sz="2000" dirty="0">
                <a:latin typeface="Times New Roman" pitchFamily="18" charset="0"/>
              </a:rPr>
              <a:t>и семьей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7339" y="5661026"/>
            <a:ext cx="4437063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</a:rPr>
              <a:t>Вызовы институтам: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формирование триады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государство – рынки - семья 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562608" y="2997201"/>
            <a:ext cx="577850" cy="612775"/>
          </a:xfrm>
          <a:prstGeom prst="downArrow">
            <a:avLst>
              <a:gd name="adj1" fmla="val 50000"/>
              <a:gd name="adj2" fmla="val 2872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534973" y="5084763"/>
            <a:ext cx="577850" cy="577850"/>
          </a:xfrm>
          <a:prstGeom prst="upArrow">
            <a:avLst>
              <a:gd name="adj1" fmla="val 50000"/>
              <a:gd name="adj2" fmla="val 2708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980636" y="5084763"/>
            <a:ext cx="526256" cy="576262"/>
          </a:xfrm>
          <a:prstGeom prst="upArrow">
            <a:avLst>
              <a:gd name="adj1" fmla="val 50000"/>
              <a:gd name="adj2" fmla="val 2965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50838" y="549275"/>
            <a:ext cx="928343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271727" y="1"/>
            <a:ext cx="89154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Цели модернизации </a:t>
            </a:r>
            <a:endParaRPr lang="ru-RU" sz="3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685-45DB-4176-A673-51FFBC110B2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Пример : Национальный </a:t>
            </a:r>
            <a:r>
              <a:rPr lang="ru-RU" sz="2800" b="1" dirty="0">
                <a:solidFill>
                  <a:schemeClr val="accent1"/>
                </a:solidFill>
              </a:rPr>
              <a:t>проект в сфере </a:t>
            </a:r>
            <a:r>
              <a:rPr lang="ru-RU" sz="2800" b="1" dirty="0" smtClean="0">
                <a:solidFill>
                  <a:schemeClr val="accent1"/>
                </a:solidFill>
              </a:rPr>
              <a:t>здравоохранения (выдержка) </a:t>
            </a:r>
            <a:r>
              <a:rPr lang="ru-RU" sz="2800" b="1" dirty="0">
                <a:solidFill>
                  <a:schemeClr val="accent1"/>
                </a:solidFill>
              </a:rPr>
              <a:t/>
            </a:r>
            <a:br>
              <a:rPr lang="ru-RU" sz="2800" b="1" dirty="0">
                <a:solidFill>
                  <a:schemeClr val="accent1"/>
                </a:solidFill>
              </a:rPr>
            </a:b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2139" y="1071546"/>
            <a:ext cx="4376870" cy="369332"/>
          </a:xfrm>
        </p:spPr>
        <p:txBody>
          <a:bodyPr/>
          <a:lstStyle/>
          <a:p>
            <a:r>
              <a:rPr lang="ru-RU" dirty="0"/>
              <a:t>Цели и целевые показатели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6921" y="1643050"/>
            <a:ext cx="4292947" cy="30003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Снижение </a:t>
            </a:r>
            <a:r>
              <a:rPr lang="ru-RU" dirty="0"/>
              <a:t>показателей смертности населения трудоспособного возраста (до </a:t>
            </a:r>
            <a:r>
              <a:rPr lang="ru-RU" dirty="0" smtClean="0"/>
              <a:t>350 случаев </a:t>
            </a:r>
            <a:r>
              <a:rPr lang="ru-RU" dirty="0"/>
              <a:t>на 100 тыс. населения), смертности от болезней системы кровообращения (</a:t>
            </a:r>
            <a:r>
              <a:rPr lang="ru-RU" dirty="0" smtClean="0"/>
              <a:t>до 450 </a:t>
            </a:r>
            <a:r>
              <a:rPr lang="ru-RU" dirty="0"/>
              <a:t>случаев на 100 тыс. населения), смертности от новообразований, в том числе </a:t>
            </a:r>
            <a:r>
              <a:rPr lang="ru-RU" dirty="0" smtClean="0"/>
              <a:t>от злокачественных </a:t>
            </a:r>
            <a:r>
              <a:rPr lang="ru-RU" dirty="0"/>
              <a:t>(до 185 случаев на 100 тыс. населения), младенческой смертности (</a:t>
            </a:r>
            <a:r>
              <a:rPr lang="ru-RU" dirty="0" smtClean="0"/>
              <a:t>до 4,5 </a:t>
            </a:r>
            <a:r>
              <a:rPr lang="ru-RU" dirty="0"/>
              <a:t>случая на 1 тыс. родившихся детей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9956" y="1142985"/>
            <a:ext cx="4378590" cy="369332"/>
          </a:xfrm>
        </p:spPr>
        <p:txBody>
          <a:bodyPr/>
          <a:lstStyle/>
          <a:p>
            <a:r>
              <a:rPr lang="ru-RU" dirty="0" smtClean="0"/>
              <a:t>Возможный вклад семьи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82601" y="1785926"/>
            <a:ext cx="4294800" cy="23288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Воспитание здорового образа жизни</a:t>
            </a:r>
          </a:p>
          <a:p>
            <a:r>
              <a:rPr lang="ru-RU" dirty="0" smtClean="0"/>
              <a:t>Готовность к диспансеризации </a:t>
            </a:r>
          </a:p>
          <a:p>
            <a:r>
              <a:rPr lang="ru-RU" dirty="0" smtClean="0"/>
              <a:t>Жизнь с болезнью с максимально возможным качеством жизни: сообщества «равных –равным» и т.п.</a:t>
            </a:r>
          </a:p>
          <a:p>
            <a:r>
              <a:rPr lang="ru-RU" dirty="0" smtClean="0"/>
              <a:t>Профилактика и культура раннего обращения к врачу и т.п. 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495800" y="3352800"/>
            <a:ext cx="815064" cy="50824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685-45DB-4176-A673-51FFBC110B2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990600" y="4191000"/>
            <a:ext cx="6036511" cy="525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Ракурс деятельности НКО, сообществ и т.п.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2139" y="4648200"/>
            <a:ext cx="9441722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НКО – поставщики услуг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«социального сопровождения», социальных услуг, иных услуг социальной сферы семьям и домохозяйствам (бюджетных , планетных, частично возмездных, особых);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НКО – организаторы</a:t>
            </a:r>
            <a:r>
              <a:rPr lang="en-US" sz="2400" dirty="0" smtClean="0"/>
              <a:t>/</a:t>
            </a:r>
            <a:r>
              <a:rPr lang="ru-RU" sz="2400" dirty="0" smtClean="0"/>
              <a:t>участники информационных просветительских и мотивирующих мероприятий для семей или отдельных категорий;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НКО – модераторы объединений семей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/>
              <a:t>НКО – создатели  и </a:t>
            </a:r>
            <a:r>
              <a:rPr lang="ru-RU" sz="2400" baseline="0" dirty="0" err="1" smtClean="0"/>
              <a:t>продвигатели</a:t>
            </a:r>
            <a:r>
              <a:rPr lang="ru-RU" sz="2400" baseline="0" dirty="0" smtClean="0"/>
              <a:t> </a:t>
            </a:r>
            <a:r>
              <a:rPr lang="ru-RU" sz="2400" dirty="0" smtClean="0"/>
              <a:t> примеров  и опыта нового образа жизни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7162800" y="4038600"/>
            <a:ext cx="1238259" cy="474347"/>
          </a:xfrm>
          <a:prstGeom prst="bentUpArrow">
            <a:avLst>
              <a:gd name="adj1" fmla="val 45903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85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220" y="989012"/>
            <a:ext cx="8963533" cy="55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9140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Новая модель социальной сферы </a:t>
            </a:r>
            <a:r>
              <a:rPr smtClean="0"/>
              <a:t>для</a:t>
            </a:r>
            <a:r>
              <a:rPr spc="-10" smtClean="0"/>
              <a:t> </a:t>
            </a:r>
            <a:r>
              <a:rPr spc="-5" smtClean="0"/>
              <a:t>регионов</a:t>
            </a:r>
            <a:r>
              <a:rPr lang="ru-RU" spc="-5" dirty="0" smtClean="0"/>
              <a:t> (Форсайт-флот 2017) </a:t>
            </a:r>
            <a:r>
              <a:rPr spc="-5" smtClean="0"/>
              <a:t>?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399288" y="1161288"/>
            <a:ext cx="9108948" cy="60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715" y="1226819"/>
            <a:ext cx="8206740" cy="41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437" y="1176362"/>
            <a:ext cx="9002395" cy="4978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12192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Модель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развития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социальной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сферы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основе партнерства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населением...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835657"/>
            <a:ext cx="8992743" cy="80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" y="1798320"/>
            <a:ext cx="76809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808" y="2202179"/>
            <a:ext cx="106679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805048"/>
            <a:ext cx="8992743" cy="80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" y="2770632"/>
            <a:ext cx="76809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808" y="3174492"/>
            <a:ext cx="106679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5713386"/>
            <a:ext cx="8992743" cy="802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1" y="5682996"/>
            <a:ext cx="723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808" y="6086855"/>
            <a:ext cx="106679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774566"/>
            <a:ext cx="8992743" cy="802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00" y="3747515"/>
            <a:ext cx="76809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808" y="4151376"/>
            <a:ext cx="106679" cy="106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4743958"/>
            <a:ext cx="8992743" cy="802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55612" y="1874010"/>
            <a:ext cx="9145588" cy="452678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4730" marR="802005">
              <a:lnSpc>
                <a:spcPct val="100400"/>
              </a:lnSpc>
              <a:spcBef>
                <a:spcPts val="120"/>
              </a:spcBef>
            </a:pPr>
            <a:r>
              <a:rPr sz="1700" dirty="0"/>
              <a:t>... </a:t>
            </a:r>
            <a:r>
              <a:rPr b="1" spc="-10" dirty="0">
                <a:latin typeface="Arial"/>
                <a:cs typeface="Arial"/>
              </a:rPr>
              <a:t>Активно </a:t>
            </a:r>
            <a:r>
              <a:rPr b="1" spc="-15" dirty="0">
                <a:latin typeface="Arial"/>
                <a:cs typeface="Arial"/>
              </a:rPr>
              <a:t>вовлекать </a:t>
            </a:r>
            <a:r>
              <a:rPr b="1" dirty="0">
                <a:latin typeface="Arial"/>
                <a:cs typeface="Arial"/>
              </a:rPr>
              <a:t>граждан в </a:t>
            </a:r>
            <a:r>
              <a:rPr b="1" spc="-15" dirty="0">
                <a:latin typeface="Arial"/>
                <a:cs typeface="Arial"/>
              </a:rPr>
              <a:t>осуществление </a:t>
            </a:r>
            <a:r>
              <a:rPr b="1" spc="-5" dirty="0">
                <a:latin typeface="Arial"/>
                <a:cs typeface="Arial"/>
              </a:rPr>
              <a:t>изменений</a:t>
            </a:r>
            <a:r>
              <a:rPr spc="-5" dirty="0"/>
              <a:t>, разработку программ  развития </a:t>
            </a:r>
            <a:r>
              <a:rPr dirty="0"/>
              <a:t>соц. сферы, </a:t>
            </a:r>
            <a:r>
              <a:rPr spc="-5" dirty="0"/>
              <a:t>оценку качества </a:t>
            </a:r>
            <a:r>
              <a:rPr spc="-25" dirty="0"/>
              <a:t>гос.услуг, </a:t>
            </a:r>
            <a:r>
              <a:rPr spc="-5" dirty="0"/>
              <a:t>строить отношения между властью </a:t>
            </a:r>
            <a:r>
              <a:rPr dirty="0"/>
              <a:t>и  </a:t>
            </a:r>
            <a:r>
              <a:rPr spc="-5" dirty="0"/>
              <a:t>обществом </a:t>
            </a:r>
            <a:r>
              <a:rPr dirty="0"/>
              <a:t>на </a:t>
            </a:r>
            <a:r>
              <a:rPr spc="-5" dirty="0"/>
              <a:t>основе партнерства (напрямую, </a:t>
            </a:r>
            <a:r>
              <a:rPr spc="-10" dirty="0"/>
              <a:t>через </a:t>
            </a:r>
            <a:r>
              <a:rPr spc="-20" dirty="0"/>
              <a:t>СО </a:t>
            </a:r>
            <a:r>
              <a:rPr spc="-5" dirty="0"/>
              <a:t>НКО,</a:t>
            </a:r>
            <a:r>
              <a:rPr spc="-150" dirty="0"/>
              <a:t> </a:t>
            </a:r>
            <a:r>
              <a:rPr spc="-5" dirty="0"/>
              <a:t>волонтеров)</a:t>
            </a:r>
            <a:endParaRPr sz="17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014730">
              <a:lnSpc>
                <a:spcPct val="100000"/>
              </a:lnSpc>
              <a:spcBef>
                <a:spcPts val="1335"/>
              </a:spcBef>
            </a:pPr>
            <a:r>
              <a:rPr sz="1700" spc="5" dirty="0"/>
              <a:t>... </a:t>
            </a:r>
            <a:r>
              <a:rPr spc="-15" dirty="0"/>
              <a:t>Создавать </a:t>
            </a:r>
            <a:r>
              <a:rPr b="1" spc="-20" dirty="0">
                <a:latin typeface="Arial"/>
                <a:cs typeface="Arial"/>
              </a:rPr>
              <a:t>возможности </a:t>
            </a:r>
            <a:r>
              <a:rPr b="1" spc="-5" dirty="0">
                <a:latin typeface="Arial"/>
                <a:cs typeface="Arial"/>
              </a:rPr>
              <a:t>для развития </a:t>
            </a:r>
            <a:r>
              <a:rPr spc="-10" dirty="0"/>
              <a:t>людей, </a:t>
            </a:r>
            <a:r>
              <a:rPr dirty="0"/>
              <a:t>а не </a:t>
            </a:r>
            <a:r>
              <a:rPr spc="-10" dirty="0"/>
              <a:t>только реагировать </a:t>
            </a:r>
            <a:r>
              <a:rPr dirty="0"/>
              <a:t>на</a:t>
            </a:r>
            <a:r>
              <a:rPr spc="-15" dirty="0"/>
              <a:t> </a:t>
            </a:r>
            <a:r>
              <a:rPr dirty="0"/>
              <a:t>сложности</a:t>
            </a:r>
            <a:r>
              <a:rPr sz="1700" dirty="0"/>
              <a:t>...</a:t>
            </a:r>
            <a:endParaRPr sz="1700">
              <a:latin typeface="Arial"/>
              <a:cs typeface="Arial"/>
            </a:endParaRPr>
          </a:p>
          <a:p>
            <a:pPr marL="1014730">
              <a:lnSpc>
                <a:spcPct val="100000"/>
              </a:lnSpc>
              <a:spcBef>
                <a:spcPts val="15"/>
              </a:spcBef>
            </a:pPr>
            <a:r>
              <a:rPr b="1" dirty="0">
                <a:latin typeface="Arial"/>
                <a:cs typeface="Arial"/>
              </a:rPr>
              <a:t>на </a:t>
            </a:r>
            <a:r>
              <a:rPr b="1" spc="-5" dirty="0">
                <a:latin typeface="Arial"/>
                <a:cs typeface="Arial"/>
              </a:rPr>
              <a:t>ранних </a:t>
            </a:r>
            <a:r>
              <a:rPr b="1" spc="-10" dirty="0">
                <a:latin typeface="Arial"/>
                <a:cs typeface="Arial"/>
              </a:rPr>
              <a:t>этапах</a:t>
            </a:r>
            <a:r>
              <a:rPr spc="-10" dirty="0"/>
              <a:t>, </a:t>
            </a:r>
            <a:r>
              <a:rPr spc="5" dirty="0"/>
              <a:t>пока </a:t>
            </a:r>
            <a:r>
              <a:rPr spc="-5" dirty="0"/>
              <a:t>стоимость действия невелика, </a:t>
            </a:r>
            <a:r>
              <a:rPr dirty="0"/>
              <a:t>а </a:t>
            </a:r>
            <a:r>
              <a:rPr spc="-5" dirty="0"/>
              <a:t>эффект</a:t>
            </a:r>
            <a:r>
              <a:rPr spc="-140" dirty="0"/>
              <a:t> </a:t>
            </a:r>
            <a:r>
              <a:rPr spc="-10" dirty="0"/>
              <a:t>значителен</a:t>
            </a:r>
          </a:p>
          <a:p>
            <a:pPr marL="65087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650875"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014730" marR="772160">
              <a:lnSpc>
                <a:spcPct val="100600"/>
              </a:lnSpc>
            </a:pPr>
            <a:r>
              <a:rPr sz="1700"/>
              <a:t>... </a:t>
            </a:r>
            <a:r>
              <a:rPr b="1" dirty="0">
                <a:latin typeface="Arial"/>
                <a:cs typeface="Arial"/>
              </a:rPr>
              <a:t>Ограничить </a:t>
            </a:r>
            <a:r>
              <a:rPr b="1" spc="-5" dirty="0">
                <a:latin typeface="Arial"/>
                <a:cs typeface="Arial"/>
              </a:rPr>
              <a:t>число </a:t>
            </a:r>
            <a:r>
              <a:rPr b="1" spc="-10" dirty="0">
                <a:latin typeface="Arial"/>
                <a:cs typeface="Arial"/>
              </a:rPr>
              <a:t>приоритетных </a:t>
            </a:r>
            <a:r>
              <a:rPr b="1" spc="-5" dirty="0">
                <a:latin typeface="Arial"/>
                <a:cs typeface="Arial"/>
              </a:rPr>
              <a:t>направлений </a:t>
            </a:r>
            <a:r>
              <a:rPr dirty="0"/>
              <a:t>и </a:t>
            </a:r>
            <a:r>
              <a:rPr spc="-10" dirty="0"/>
              <a:t>показателей </a:t>
            </a:r>
            <a:r>
              <a:rPr spc="-5" dirty="0"/>
              <a:t>для </a:t>
            </a:r>
            <a:r>
              <a:rPr dirty="0"/>
              <a:t>них </a:t>
            </a:r>
            <a:r>
              <a:rPr spc="-10" dirty="0"/>
              <a:t>разумным  </a:t>
            </a:r>
            <a:r>
              <a:rPr spc="-15" dirty="0"/>
              <a:t>пределом </a:t>
            </a:r>
            <a:r>
              <a:rPr dirty="0"/>
              <a:t>в </a:t>
            </a:r>
            <a:r>
              <a:rPr spc="-5" dirty="0"/>
              <a:t>зависимости </a:t>
            </a:r>
            <a:r>
              <a:rPr spc="-20" dirty="0"/>
              <a:t>от </a:t>
            </a:r>
            <a:r>
              <a:rPr spc="-5" dirty="0"/>
              <a:t>возможностей региона </a:t>
            </a:r>
            <a:r>
              <a:rPr spc="5" dirty="0"/>
              <a:t>(как </a:t>
            </a:r>
            <a:r>
              <a:rPr spc="-5" dirty="0"/>
              <a:t>правило </a:t>
            </a:r>
            <a:r>
              <a:rPr spc="10" dirty="0"/>
              <a:t>3-7</a:t>
            </a:r>
            <a:r>
              <a:rPr spc="-80" dirty="0"/>
              <a:t> </a:t>
            </a:r>
            <a:r>
              <a:rPr spc="-10" dirty="0"/>
              <a:t>направлений)</a:t>
            </a:r>
            <a:endParaRPr sz="17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650875"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014730" marR="913130">
              <a:lnSpc>
                <a:spcPct val="100600"/>
              </a:lnSpc>
            </a:pPr>
            <a:r>
              <a:rPr sz="1700" dirty="0"/>
              <a:t>... </a:t>
            </a:r>
            <a:r>
              <a:rPr spc="-5" dirty="0"/>
              <a:t>Ставить </a:t>
            </a:r>
            <a:r>
              <a:rPr spc="-20" dirty="0"/>
              <a:t>цели </a:t>
            </a:r>
            <a:r>
              <a:rPr spc="-15" dirty="0"/>
              <a:t>исходя </a:t>
            </a:r>
            <a:r>
              <a:rPr spc="-5" dirty="0"/>
              <a:t>из </a:t>
            </a:r>
            <a:r>
              <a:rPr spc="5" dirty="0"/>
              <a:t>срока </a:t>
            </a:r>
            <a:r>
              <a:rPr dirty="0"/>
              <a:t>в </a:t>
            </a:r>
            <a:r>
              <a:rPr b="1" dirty="0">
                <a:latin typeface="Arial"/>
                <a:cs typeface="Arial"/>
              </a:rPr>
              <a:t>3-5 </a:t>
            </a:r>
            <a:r>
              <a:rPr b="1" spc="-20" dirty="0">
                <a:latin typeface="Arial"/>
                <a:cs typeface="Arial"/>
              </a:rPr>
              <a:t>лет</a:t>
            </a:r>
            <a:r>
              <a:rPr spc="-20" dirty="0"/>
              <a:t>, </a:t>
            </a:r>
            <a:r>
              <a:rPr b="1" dirty="0">
                <a:latin typeface="Arial"/>
                <a:cs typeface="Arial"/>
              </a:rPr>
              <a:t>не </a:t>
            </a:r>
            <a:r>
              <a:rPr b="1" spc="-15" dirty="0">
                <a:latin typeface="Arial"/>
                <a:cs typeface="Arial"/>
              </a:rPr>
              <a:t>требовать </a:t>
            </a:r>
            <a:r>
              <a:rPr spc="-10" dirty="0"/>
              <a:t>ежегодных </a:t>
            </a:r>
            <a:r>
              <a:rPr spc="-25" dirty="0"/>
              <a:t>результатов, </a:t>
            </a:r>
            <a:r>
              <a:rPr b="1" dirty="0">
                <a:latin typeface="Arial"/>
                <a:cs typeface="Arial"/>
              </a:rPr>
              <a:t>не  </a:t>
            </a:r>
            <a:r>
              <a:rPr b="1" spc="-10" dirty="0">
                <a:latin typeface="Arial"/>
                <a:cs typeface="Arial"/>
              </a:rPr>
              <a:t>размывать </a:t>
            </a:r>
            <a:r>
              <a:rPr b="1" spc="-15" dirty="0">
                <a:latin typeface="Arial"/>
                <a:cs typeface="Arial"/>
              </a:rPr>
              <a:t>ответственность </a:t>
            </a:r>
            <a:r>
              <a:rPr dirty="0"/>
              <a:t>за достижение</a:t>
            </a:r>
            <a:r>
              <a:rPr spc="10" dirty="0"/>
              <a:t> </a:t>
            </a:r>
            <a:r>
              <a:rPr spc="-15" dirty="0"/>
              <a:t>целей</a:t>
            </a:r>
            <a:endParaRPr sz="17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650875"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014730" marR="80010">
              <a:lnSpc>
                <a:spcPct val="100000"/>
              </a:lnSpc>
            </a:pPr>
            <a:r>
              <a:rPr dirty="0"/>
              <a:t>... </a:t>
            </a:r>
            <a:r>
              <a:rPr b="1" spc="-10" dirty="0">
                <a:latin typeface="Arial"/>
                <a:cs typeface="Arial"/>
              </a:rPr>
              <a:t>Интегрировать </a:t>
            </a:r>
            <a:r>
              <a:rPr b="1" spc="-5" dirty="0">
                <a:latin typeface="Arial"/>
                <a:cs typeface="Arial"/>
              </a:rPr>
              <a:t>действия разных </a:t>
            </a:r>
            <a:r>
              <a:rPr b="1" spc="-15" dirty="0">
                <a:latin typeface="Arial"/>
                <a:cs typeface="Arial"/>
              </a:rPr>
              <a:t>ведомств </a:t>
            </a:r>
            <a:r>
              <a:rPr spc="-5" dirty="0"/>
              <a:t>для </a:t>
            </a:r>
            <a:r>
              <a:rPr spc="-10" dirty="0"/>
              <a:t>того, </a:t>
            </a:r>
            <a:r>
              <a:rPr spc="-5" dirty="0"/>
              <a:t>чтобы </a:t>
            </a:r>
            <a:r>
              <a:rPr spc="-10" dirty="0"/>
              <a:t>решать </a:t>
            </a:r>
            <a:r>
              <a:rPr spc="-15" dirty="0"/>
              <a:t>проблемы </a:t>
            </a:r>
            <a:r>
              <a:rPr dirty="0"/>
              <a:t>граждан  </a:t>
            </a:r>
            <a:r>
              <a:rPr spc="-5" dirty="0"/>
              <a:t>так </a:t>
            </a:r>
            <a:r>
              <a:rPr spc="10" dirty="0"/>
              <a:t>как </a:t>
            </a:r>
            <a:r>
              <a:rPr dirty="0"/>
              <a:t>им </a:t>
            </a:r>
            <a:r>
              <a:rPr spc="-15" dirty="0"/>
              <a:t>удобно, </a:t>
            </a:r>
            <a:r>
              <a:rPr dirty="0"/>
              <a:t>быстро и с </a:t>
            </a:r>
            <a:r>
              <a:rPr spc="-10" dirty="0"/>
              <a:t>первого </a:t>
            </a:r>
            <a:r>
              <a:rPr spc="-5" dirty="0"/>
              <a:t>раза... </a:t>
            </a:r>
            <a:r>
              <a:rPr b="1" dirty="0">
                <a:latin typeface="Arial"/>
                <a:cs typeface="Arial"/>
              </a:rPr>
              <a:t>на </a:t>
            </a:r>
            <a:r>
              <a:rPr b="1" spc="-10" dirty="0">
                <a:latin typeface="Arial"/>
                <a:cs typeface="Arial"/>
              </a:rPr>
              <a:t>базе </a:t>
            </a:r>
            <a:r>
              <a:rPr b="1" spc="-5" dirty="0">
                <a:latin typeface="Arial"/>
                <a:cs typeface="Arial"/>
              </a:rPr>
              <a:t>сегментации </a:t>
            </a:r>
            <a:r>
              <a:rPr dirty="0"/>
              <a:t>граждан и </a:t>
            </a:r>
            <a:r>
              <a:rPr spc="-5" dirty="0"/>
              <a:t>их</a:t>
            </a:r>
            <a:r>
              <a:rPr spc="-55" dirty="0"/>
              <a:t> </a:t>
            </a:r>
            <a:r>
              <a:rPr spc="-10" dirty="0"/>
              <a:t>потребностей</a:t>
            </a:r>
          </a:p>
        </p:txBody>
      </p:sp>
      <p:sp>
        <p:nvSpPr>
          <p:cNvPr id="21" name="object 21"/>
          <p:cNvSpPr/>
          <p:nvPr/>
        </p:nvSpPr>
        <p:spPr>
          <a:xfrm>
            <a:off x="419101" y="4715255"/>
            <a:ext cx="723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9808" y="5119115"/>
            <a:ext cx="106679" cy="106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238" y="4117466"/>
            <a:ext cx="88963" cy="89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605" y="403288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9413" y="0"/>
                </a:moveTo>
                <a:lnTo>
                  <a:pt x="79413" y="10290"/>
                </a:lnTo>
                <a:lnTo>
                  <a:pt x="38236" y="38227"/>
                </a:lnTo>
                <a:lnTo>
                  <a:pt x="10294" y="79402"/>
                </a:lnTo>
                <a:lnTo>
                  <a:pt x="0" y="129412"/>
                </a:lnTo>
                <a:lnTo>
                  <a:pt x="10294" y="179165"/>
                </a:lnTo>
                <a:lnTo>
                  <a:pt x="38236" y="219773"/>
                </a:lnTo>
                <a:lnTo>
                  <a:pt x="79413" y="247142"/>
                </a:lnTo>
                <a:lnTo>
                  <a:pt x="129413" y="257175"/>
                </a:lnTo>
                <a:lnTo>
                  <a:pt x="179150" y="247142"/>
                </a:lnTo>
                <a:lnTo>
                  <a:pt x="219751" y="219773"/>
                </a:lnTo>
                <a:lnTo>
                  <a:pt x="220649" y="218439"/>
                </a:lnTo>
                <a:lnTo>
                  <a:pt x="129413" y="218439"/>
                </a:lnTo>
                <a:lnTo>
                  <a:pt x="93960" y="211387"/>
                </a:lnTo>
                <a:lnTo>
                  <a:pt x="65122" y="192214"/>
                </a:lnTo>
                <a:lnTo>
                  <a:pt x="45738" y="163897"/>
                </a:lnTo>
                <a:lnTo>
                  <a:pt x="38646" y="129412"/>
                </a:lnTo>
                <a:lnTo>
                  <a:pt x="45738" y="93954"/>
                </a:lnTo>
                <a:lnTo>
                  <a:pt x="65122" y="65103"/>
                </a:lnTo>
                <a:lnTo>
                  <a:pt x="93960" y="45706"/>
                </a:lnTo>
                <a:lnTo>
                  <a:pt x="129413" y="38607"/>
                </a:lnTo>
                <a:lnTo>
                  <a:pt x="188273" y="38607"/>
                </a:lnTo>
                <a:lnTo>
                  <a:pt x="198323" y="28575"/>
                </a:lnTo>
                <a:lnTo>
                  <a:pt x="198323" y="20192"/>
                </a:lnTo>
                <a:lnTo>
                  <a:pt x="182592" y="12055"/>
                </a:lnTo>
                <a:lnTo>
                  <a:pt x="165758" y="5667"/>
                </a:lnTo>
                <a:lnTo>
                  <a:pt x="147979" y="1494"/>
                </a:lnTo>
                <a:lnTo>
                  <a:pt x="129413" y="0"/>
                </a:lnTo>
                <a:close/>
              </a:path>
              <a:path w="257175" h="257175">
                <a:moveTo>
                  <a:pt x="236981" y="60451"/>
                </a:moveTo>
                <a:lnTo>
                  <a:pt x="228574" y="60451"/>
                </a:lnTo>
                <a:lnTo>
                  <a:pt x="205041" y="84073"/>
                </a:lnTo>
                <a:lnTo>
                  <a:pt x="210689" y="94480"/>
                </a:lnTo>
                <a:lnTo>
                  <a:pt x="214918" y="105505"/>
                </a:lnTo>
                <a:lnTo>
                  <a:pt x="217571" y="117149"/>
                </a:lnTo>
                <a:lnTo>
                  <a:pt x="218490" y="129412"/>
                </a:lnTo>
                <a:lnTo>
                  <a:pt x="211426" y="163897"/>
                </a:lnTo>
                <a:lnTo>
                  <a:pt x="192230" y="192214"/>
                </a:lnTo>
                <a:lnTo>
                  <a:pt x="163894" y="211387"/>
                </a:lnTo>
                <a:lnTo>
                  <a:pt x="129413" y="218439"/>
                </a:lnTo>
                <a:lnTo>
                  <a:pt x="220649" y="218439"/>
                </a:lnTo>
                <a:lnTo>
                  <a:pt x="247116" y="179165"/>
                </a:lnTo>
                <a:lnTo>
                  <a:pt x="257149" y="129412"/>
                </a:lnTo>
                <a:lnTo>
                  <a:pt x="255887" y="110815"/>
                </a:lnTo>
                <a:lnTo>
                  <a:pt x="252104" y="93027"/>
                </a:lnTo>
                <a:lnTo>
                  <a:pt x="245801" y="76192"/>
                </a:lnTo>
                <a:lnTo>
                  <a:pt x="236981" y="60451"/>
                </a:lnTo>
                <a:close/>
              </a:path>
              <a:path w="257175" h="257175">
                <a:moveTo>
                  <a:pt x="188273" y="38607"/>
                </a:moveTo>
                <a:lnTo>
                  <a:pt x="129413" y="38607"/>
                </a:lnTo>
                <a:lnTo>
                  <a:pt x="141700" y="39532"/>
                </a:lnTo>
                <a:lnTo>
                  <a:pt x="153358" y="42195"/>
                </a:lnTo>
                <a:lnTo>
                  <a:pt x="164388" y="46430"/>
                </a:lnTo>
                <a:lnTo>
                  <a:pt x="174790" y="52069"/>
                </a:lnTo>
                <a:lnTo>
                  <a:pt x="188273" y="38607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474" y="3954779"/>
            <a:ext cx="415925" cy="416559"/>
          </a:xfrm>
          <a:custGeom>
            <a:avLst/>
            <a:gdLst/>
            <a:ahLst/>
            <a:cxnLst/>
            <a:rect l="l" t="t" r="r" b="b"/>
            <a:pathLst>
              <a:path w="415925" h="416560">
                <a:moveTo>
                  <a:pt x="207784" y="0"/>
                </a:moveTo>
                <a:lnTo>
                  <a:pt x="159869" y="5452"/>
                </a:lnTo>
                <a:lnTo>
                  <a:pt x="116028" y="21008"/>
                </a:lnTo>
                <a:lnTo>
                  <a:pt x="77463" y="45466"/>
                </a:lnTo>
                <a:lnTo>
                  <a:pt x="45375" y="77624"/>
                </a:lnTo>
                <a:lnTo>
                  <a:pt x="20968" y="116280"/>
                </a:lnTo>
                <a:lnTo>
                  <a:pt x="5442" y="160233"/>
                </a:lnTo>
                <a:lnTo>
                  <a:pt x="0" y="208280"/>
                </a:lnTo>
                <a:lnTo>
                  <a:pt x="5442" y="255806"/>
                </a:lnTo>
                <a:lnTo>
                  <a:pt x="20968" y="299557"/>
                </a:lnTo>
                <a:lnTo>
                  <a:pt x="45375" y="338242"/>
                </a:lnTo>
                <a:lnTo>
                  <a:pt x="77463" y="370573"/>
                </a:lnTo>
                <a:lnTo>
                  <a:pt x="116028" y="395262"/>
                </a:lnTo>
                <a:lnTo>
                  <a:pt x="159869" y="411020"/>
                </a:lnTo>
                <a:lnTo>
                  <a:pt x="207784" y="416560"/>
                </a:lnTo>
                <a:lnTo>
                  <a:pt x="255172" y="411020"/>
                </a:lnTo>
                <a:lnTo>
                  <a:pt x="298808" y="395262"/>
                </a:lnTo>
                <a:lnTo>
                  <a:pt x="325868" y="377952"/>
                </a:lnTo>
                <a:lnTo>
                  <a:pt x="207784" y="377952"/>
                </a:lnTo>
                <a:lnTo>
                  <a:pt x="162664" y="371804"/>
                </a:lnTo>
                <a:lnTo>
                  <a:pt x="122200" y="354508"/>
                </a:lnTo>
                <a:lnTo>
                  <a:pt x="87974" y="327787"/>
                </a:lnTo>
                <a:lnTo>
                  <a:pt x="61568" y="293360"/>
                </a:lnTo>
                <a:lnTo>
                  <a:pt x="44564" y="252951"/>
                </a:lnTo>
                <a:lnTo>
                  <a:pt x="38544" y="208280"/>
                </a:lnTo>
                <a:lnTo>
                  <a:pt x="44564" y="163035"/>
                </a:lnTo>
                <a:lnTo>
                  <a:pt x="61568" y="122465"/>
                </a:lnTo>
                <a:lnTo>
                  <a:pt x="87974" y="88153"/>
                </a:lnTo>
                <a:lnTo>
                  <a:pt x="122200" y="61684"/>
                </a:lnTo>
                <a:lnTo>
                  <a:pt x="162664" y="44641"/>
                </a:lnTo>
                <a:lnTo>
                  <a:pt x="207784" y="38608"/>
                </a:lnTo>
                <a:lnTo>
                  <a:pt x="303330" y="38608"/>
                </a:lnTo>
                <a:lnTo>
                  <a:pt x="313347" y="28575"/>
                </a:lnTo>
                <a:lnTo>
                  <a:pt x="288846" y="16287"/>
                </a:lnTo>
                <a:lnTo>
                  <a:pt x="263085" y="7334"/>
                </a:lnTo>
                <a:lnTo>
                  <a:pt x="236064" y="1857"/>
                </a:lnTo>
                <a:lnTo>
                  <a:pt x="207784" y="0"/>
                </a:lnTo>
                <a:close/>
              </a:path>
              <a:path w="415925" h="416560">
                <a:moveTo>
                  <a:pt x="385406" y="102489"/>
                </a:moveTo>
                <a:lnTo>
                  <a:pt x="361950" y="125984"/>
                </a:lnTo>
                <a:lnTo>
                  <a:pt x="360273" y="127635"/>
                </a:lnTo>
                <a:lnTo>
                  <a:pt x="358597" y="127635"/>
                </a:lnTo>
                <a:lnTo>
                  <a:pt x="356920" y="129286"/>
                </a:lnTo>
                <a:lnTo>
                  <a:pt x="365007" y="147575"/>
                </a:lnTo>
                <a:lnTo>
                  <a:pt x="371368" y="166925"/>
                </a:lnTo>
                <a:lnTo>
                  <a:pt x="375532" y="187203"/>
                </a:lnTo>
                <a:lnTo>
                  <a:pt x="377024" y="208280"/>
                </a:lnTo>
                <a:lnTo>
                  <a:pt x="370888" y="252951"/>
                </a:lnTo>
                <a:lnTo>
                  <a:pt x="353628" y="293360"/>
                </a:lnTo>
                <a:lnTo>
                  <a:pt x="326966" y="327787"/>
                </a:lnTo>
                <a:lnTo>
                  <a:pt x="292623" y="354508"/>
                </a:lnTo>
                <a:lnTo>
                  <a:pt x="252322" y="371804"/>
                </a:lnTo>
                <a:lnTo>
                  <a:pt x="207784" y="377952"/>
                </a:lnTo>
                <a:lnTo>
                  <a:pt x="325868" y="377952"/>
                </a:lnTo>
                <a:lnTo>
                  <a:pt x="369665" y="338242"/>
                </a:lnTo>
                <a:lnTo>
                  <a:pt x="394307" y="299557"/>
                </a:lnTo>
                <a:lnTo>
                  <a:pt x="410039" y="255806"/>
                </a:lnTo>
                <a:lnTo>
                  <a:pt x="415569" y="208280"/>
                </a:lnTo>
                <a:lnTo>
                  <a:pt x="413447" y="179712"/>
                </a:lnTo>
                <a:lnTo>
                  <a:pt x="407398" y="152241"/>
                </a:lnTo>
                <a:lnTo>
                  <a:pt x="397893" y="126341"/>
                </a:lnTo>
                <a:lnTo>
                  <a:pt x="385406" y="102489"/>
                </a:lnTo>
                <a:close/>
              </a:path>
              <a:path w="415925" h="416560">
                <a:moveTo>
                  <a:pt x="303330" y="38608"/>
                </a:moveTo>
                <a:lnTo>
                  <a:pt x="207784" y="38608"/>
                </a:lnTo>
                <a:lnTo>
                  <a:pt x="227839" y="39844"/>
                </a:lnTo>
                <a:lnTo>
                  <a:pt x="247580" y="43449"/>
                </a:lnTo>
                <a:lnTo>
                  <a:pt x="266692" y="49270"/>
                </a:lnTo>
                <a:lnTo>
                  <a:pt x="284861" y="57150"/>
                </a:lnTo>
                <a:lnTo>
                  <a:pt x="286537" y="55372"/>
                </a:lnTo>
                <a:lnTo>
                  <a:pt x="289890" y="52070"/>
                </a:lnTo>
                <a:lnTo>
                  <a:pt x="303330" y="38608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695" y="3943139"/>
            <a:ext cx="232726" cy="229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2381" y="2048764"/>
            <a:ext cx="504825" cy="391795"/>
          </a:xfrm>
          <a:custGeom>
            <a:avLst/>
            <a:gdLst/>
            <a:ahLst/>
            <a:cxnLst/>
            <a:rect l="l" t="t" r="r" b="b"/>
            <a:pathLst>
              <a:path w="504825" h="391794">
                <a:moveTo>
                  <a:pt x="480250" y="358521"/>
                </a:moveTo>
                <a:lnTo>
                  <a:pt x="426161" y="358521"/>
                </a:lnTo>
                <a:lnTo>
                  <a:pt x="495198" y="391795"/>
                </a:lnTo>
                <a:lnTo>
                  <a:pt x="480250" y="358521"/>
                </a:lnTo>
                <a:close/>
              </a:path>
              <a:path w="504825" h="391794">
                <a:moveTo>
                  <a:pt x="363093" y="153288"/>
                </a:moveTo>
                <a:lnTo>
                  <a:pt x="307905" y="161819"/>
                </a:lnTo>
                <a:lnTo>
                  <a:pt x="262943" y="185054"/>
                </a:lnTo>
                <a:lnTo>
                  <a:pt x="232683" y="219457"/>
                </a:lnTo>
                <a:lnTo>
                  <a:pt x="221602" y="261493"/>
                </a:lnTo>
                <a:lnTo>
                  <a:pt x="232683" y="304022"/>
                </a:lnTo>
                <a:lnTo>
                  <a:pt x="262943" y="338645"/>
                </a:lnTo>
                <a:lnTo>
                  <a:pt x="307905" y="361934"/>
                </a:lnTo>
                <a:lnTo>
                  <a:pt x="363093" y="370459"/>
                </a:lnTo>
                <a:lnTo>
                  <a:pt x="379541" y="369683"/>
                </a:lnTo>
                <a:lnTo>
                  <a:pt x="395589" y="367395"/>
                </a:lnTo>
                <a:lnTo>
                  <a:pt x="411156" y="363654"/>
                </a:lnTo>
                <a:lnTo>
                  <a:pt x="426161" y="358521"/>
                </a:lnTo>
                <a:lnTo>
                  <a:pt x="480250" y="358521"/>
                </a:lnTo>
                <a:lnTo>
                  <a:pt x="468782" y="332994"/>
                </a:lnTo>
                <a:lnTo>
                  <a:pt x="483725" y="317785"/>
                </a:lnTo>
                <a:lnTo>
                  <a:pt x="494993" y="300482"/>
                </a:lnTo>
                <a:lnTo>
                  <a:pt x="501628" y="282828"/>
                </a:lnTo>
                <a:lnTo>
                  <a:pt x="284683" y="282828"/>
                </a:lnTo>
                <a:lnTo>
                  <a:pt x="277012" y="275082"/>
                </a:lnTo>
                <a:lnTo>
                  <a:pt x="277012" y="256412"/>
                </a:lnTo>
                <a:lnTo>
                  <a:pt x="284683" y="248665"/>
                </a:lnTo>
                <a:lnTo>
                  <a:pt x="501165" y="248665"/>
                </a:lnTo>
                <a:lnTo>
                  <a:pt x="493382" y="219457"/>
                </a:lnTo>
                <a:lnTo>
                  <a:pt x="462922" y="185054"/>
                </a:lnTo>
                <a:lnTo>
                  <a:pt x="417921" y="161819"/>
                </a:lnTo>
                <a:lnTo>
                  <a:pt x="363093" y="153288"/>
                </a:lnTo>
                <a:close/>
              </a:path>
              <a:path w="504825" h="391794">
                <a:moveTo>
                  <a:pt x="186664" y="0"/>
                </a:moveTo>
                <a:lnTo>
                  <a:pt x="138233" y="5098"/>
                </a:lnTo>
                <a:lnTo>
                  <a:pt x="94678" y="19496"/>
                </a:lnTo>
                <a:lnTo>
                  <a:pt x="57751" y="41846"/>
                </a:lnTo>
                <a:lnTo>
                  <a:pt x="29206" y="70800"/>
                </a:lnTo>
                <a:lnTo>
                  <a:pt x="10794" y="105010"/>
                </a:lnTo>
                <a:lnTo>
                  <a:pt x="4267" y="143128"/>
                </a:lnTo>
                <a:lnTo>
                  <a:pt x="6784" y="167032"/>
                </a:lnTo>
                <a:lnTo>
                  <a:pt x="14176" y="189960"/>
                </a:lnTo>
                <a:lnTo>
                  <a:pt x="26202" y="211601"/>
                </a:lnTo>
                <a:lnTo>
                  <a:pt x="42621" y="231648"/>
                </a:lnTo>
                <a:lnTo>
                  <a:pt x="0" y="328802"/>
                </a:lnTo>
                <a:lnTo>
                  <a:pt x="112509" y="274320"/>
                </a:lnTo>
                <a:lnTo>
                  <a:pt x="209308" y="274320"/>
                </a:lnTo>
                <a:lnTo>
                  <a:pt x="208826" y="270001"/>
                </a:lnTo>
                <a:lnTo>
                  <a:pt x="208826" y="266573"/>
                </a:lnTo>
                <a:lnTo>
                  <a:pt x="59664" y="266573"/>
                </a:lnTo>
                <a:lnTo>
                  <a:pt x="78422" y="224027"/>
                </a:lnTo>
                <a:lnTo>
                  <a:pt x="43472" y="182340"/>
                </a:lnTo>
                <a:lnTo>
                  <a:pt x="34099" y="143128"/>
                </a:lnTo>
                <a:lnTo>
                  <a:pt x="41865" y="107451"/>
                </a:lnTo>
                <a:lnTo>
                  <a:pt x="63501" y="76369"/>
                </a:lnTo>
                <a:lnTo>
                  <a:pt x="96510" y="51798"/>
                </a:lnTo>
                <a:lnTo>
                  <a:pt x="138396" y="35652"/>
                </a:lnTo>
                <a:lnTo>
                  <a:pt x="186664" y="29845"/>
                </a:lnTo>
                <a:lnTo>
                  <a:pt x="295601" y="29845"/>
                </a:lnTo>
                <a:lnTo>
                  <a:pt x="277894" y="19233"/>
                </a:lnTo>
                <a:lnTo>
                  <a:pt x="234682" y="5034"/>
                </a:lnTo>
                <a:lnTo>
                  <a:pt x="186664" y="0"/>
                </a:lnTo>
                <a:close/>
              </a:path>
              <a:path w="504825" h="391794">
                <a:moveTo>
                  <a:pt x="209308" y="274320"/>
                </a:moveTo>
                <a:lnTo>
                  <a:pt x="112509" y="274320"/>
                </a:lnTo>
                <a:lnTo>
                  <a:pt x="130566" y="279775"/>
                </a:lnTo>
                <a:lnTo>
                  <a:pt x="148944" y="283479"/>
                </a:lnTo>
                <a:lnTo>
                  <a:pt x="167642" y="285589"/>
                </a:lnTo>
                <a:lnTo>
                  <a:pt x="186664" y="286258"/>
                </a:lnTo>
                <a:lnTo>
                  <a:pt x="202857" y="286258"/>
                </a:lnTo>
                <a:lnTo>
                  <a:pt x="211378" y="285369"/>
                </a:lnTo>
                <a:lnTo>
                  <a:pt x="209676" y="277622"/>
                </a:lnTo>
                <a:lnTo>
                  <a:pt x="209308" y="274320"/>
                </a:lnTo>
                <a:close/>
              </a:path>
              <a:path w="504825" h="391794">
                <a:moveTo>
                  <a:pt x="351155" y="248665"/>
                </a:moveTo>
                <a:lnTo>
                  <a:pt x="303428" y="248665"/>
                </a:lnTo>
                <a:lnTo>
                  <a:pt x="311099" y="256412"/>
                </a:lnTo>
                <a:lnTo>
                  <a:pt x="311099" y="275082"/>
                </a:lnTo>
                <a:lnTo>
                  <a:pt x="303428" y="282828"/>
                </a:lnTo>
                <a:lnTo>
                  <a:pt x="351155" y="282828"/>
                </a:lnTo>
                <a:lnTo>
                  <a:pt x="344347" y="275082"/>
                </a:lnTo>
                <a:lnTo>
                  <a:pt x="344347" y="256412"/>
                </a:lnTo>
                <a:lnTo>
                  <a:pt x="351155" y="248665"/>
                </a:lnTo>
                <a:close/>
              </a:path>
              <a:path w="504825" h="391794">
                <a:moveTo>
                  <a:pt x="418490" y="248665"/>
                </a:moveTo>
                <a:lnTo>
                  <a:pt x="370763" y="248665"/>
                </a:lnTo>
                <a:lnTo>
                  <a:pt x="378434" y="256412"/>
                </a:lnTo>
                <a:lnTo>
                  <a:pt x="378434" y="275082"/>
                </a:lnTo>
                <a:lnTo>
                  <a:pt x="370763" y="282828"/>
                </a:lnTo>
                <a:lnTo>
                  <a:pt x="418490" y="282828"/>
                </a:lnTo>
                <a:lnTo>
                  <a:pt x="410819" y="275082"/>
                </a:lnTo>
                <a:lnTo>
                  <a:pt x="410819" y="256412"/>
                </a:lnTo>
                <a:lnTo>
                  <a:pt x="418490" y="248665"/>
                </a:lnTo>
                <a:close/>
              </a:path>
              <a:path w="504825" h="391794">
                <a:moveTo>
                  <a:pt x="501165" y="248665"/>
                </a:moveTo>
                <a:lnTo>
                  <a:pt x="437248" y="248665"/>
                </a:lnTo>
                <a:lnTo>
                  <a:pt x="444919" y="256412"/>
                </a:lnTo>
                <a:lnTo>
                  <a:pt x="444919" y="275082"/>
                </a:lnTo>
                <a:lnTo>
                  <a:pt x="437248" y="282828"/>
                </a:lnTo>
                <a:lnTo>
                  <a:pt x="501628" y="282828"/>
                </a:lnTo>
                <a:lnTo>
                  <a:pt x="502106" y="281559"/>
                </a:lnTo>
                <a:lnTo>
                  <a:pt x="504583" y="261493"/>
                </a:lnTo>
                <a:lnTo>
                  <a:pt x="501165" y="248665"/>
                </a:lnTo>
                <a:close/>
              </a:path>
              <a:path w="504825" h="391794">
                <a:moveTo>
                  <a:pt x="110807" y="241935"/>
                </a:moveTo>
                <a:lnTo>
                  <a:pt x="59664" y="266573"/>
                </a:lnTo>
                <a:lnTo>
                  <a:pt x="208826" y="266573"/>
                </a:lnTo>
                <a:lnTo>
                  <a:pt x="208826" y="256412"/>
                </a:lnTo>
                <a:lnTo>
                  <a:pt x="186664" y="256412"/>
                </a:lnTo>
                <a:lnTo>
                  <a:pt x="168446" y="255619"/>
                </a:lnTo>
                <a:lnTo>
                  <a:pt x="150864" y="253301"/>
                </a:lnTo>
                <a:lnTo>
                  <a:pt x="133924" y="249554"/>
                </a:lnTo>
                <a:lnTo>
                  <a:pt x="117627" y="244475"/>
                </a:lnTo>
                <a:lnTo>
                  <a:pt x="110807" y="241935"/>
                </a:lnTo>
                <a:close/>
              </a:path>
              <a:path w="504825" h="391794">
                <a:moveTo>
                  <a:pt x="208826" y="255524"/>
                </a:moveTo>
                <a:lnTo>
                  <a:pt x="201155" y="256412"/>
                </a:lnTo>
                <a:lnTo>
                  <a:pt x="208826" y="256412"/>
                </a:lnTo>
                <a:lnTo>
                  <a:pt x="208826" y="255524"/>
                </a:lnTo>
                <a:close/>
              </a:path>
              <a:path w="504825" h="391794">
                <a:moveTo>
                  <a:pt x="115062" y="131190"/>
                </a:moveTo>
                <a:lnTo>
                  <a:pt x="107461" y="132681"/>
                </a:lnTo>
                <a:lnTo>
                  <a:pt x="101536" y="136731"/>
                </a:lnTo>
                <a:lnTo>
                  <a:pt x="97688" y="142710"/>
                </a:lnTo>
                <a:lnTo>
                  <a:pt x="96316" y="149987"/>
                </a:lnTo>
                <a:lnTo>
                  <a:pt x="97688" y="157190"/>
                </a:lnTo>
                <a:lnTo>
                  <a:pt x="101536" y="163131"/>
                </a:lnTo>
                <a:lnTo>
                  <a:pt x="107461" y="167167"/>
                </a:lnTo>
                <a:lnTo>
                  <a:pt x="115062" y="168656"/>
                </a:lnTo>
                <a:lnTo>
                  <a:pt x="122178" y="167167"/>
                </a:lnTo>
                <a:lnTo>
                  <a:pt x="127854" y="163131"/>
                </a:lnTo>
                <a:lnTo>
                  <a:pt x="131610" y="157190"/>
                </a:lnTo>
                <a:lnTo>
                  <a:pt x="132969" y="149987"/>
                </a:lnTo>
                <a:lnTo>
                  <a:pt x="131610" y="142710"/>
                </a:lnTo>
                <a:lnTo>
                  <a:pt x="127854" y="136731"/>
                </a:lnTo>
                <a:lnTo>
                  <a:pt x="122178" y="132681"/>
                </a:lnTo>
                <a:lnTo>
                  <a:pt x="115062" y="131190"/>
                </a:lnTo>
                <a:close/>
              </a:path>
              <a:path w="504825" h="391794">
                <a:moveTo>
                  <a:pt x="187515" y="131190"/>
                </a:moveTo>
                <a:lnTo>
                  <a:pt x="180271" y="132681"/>
                </a:lnTo>
                <a:lnTo>
                  <a:pt x="174302" y="136731"/>
                </a:lnTo>
                <a:lnTo>
                  <a:pt x="170250" y="142710"/>
                </a:lnTo>
                <a:lnTo>
                  <a:pt x="168757" y="149987"/>
                </a:lnTo>
                <a:lnTo>
                  <a:pt x="170250" y="157190"/>
                </a:lnTo>
                <a:lnTo>
                  <a:pt x="174302" y="163131"/>
                </a:lnTo>
                <a:lnTo>
                  <a:pt x="180271" y="167167"/>
                </a:lnTo>
                <a:lnTo>
                  <a:pt x="187515" y="168656"/>
                </a:lnTo>
                <a:lnTo>
                  <a:pt x="194757" y="167167"/>
                </a:lnTo>
                <a:lnTo>
                  <a:pt x="200721" y="163131"/>
                </a:lnTo>
                <a:lnTo>
                  <a:pt x="204769" y="157190"/>
                </a:lnTo>
                <a:lnTo>
                  <a:pt x="206260" y="149987"/>
                </a:lnTo>
                <a:lnTo>
                  <a:pt x="204769" y="142710"/>
                </a:lnTo>
                <a:lnTo>
                  <a:pt x="200721" y="136731"/>
                </a:lnTo>
                <a:lnTo>
                  <a:pt x="194757" y="132681"/>
                </a:lnTo>
                <a:lnTo>
                  <a:pt x="187515" y="131190"/>
                </a:lnTo>
                <a:close/>
              </a:path>
              <a:path w="504825" h="391794">
                <a:moveTo>
                  <a:pt x="260819" y="131190"/>
                </a:moveTo>
                <a:lnTo>
                  <a:pt x="253570" y="132681"/>
                </a:lnTo>
                <a:lnTo>
                  <a:pt x="247602" y="136731"/>
                </a:lnTo>
                <a:lnTo>
                  <a:pt x="243553" y="142710"/>
                </a:lnTo>
                <a:lnTo>
                  <a:pt x="242062" y="149987"/>
                </a:lnTo>
                <a:lnTo>
                  <a:pt x="243553" y="157190"/>
                </a:lnTo>
                <a:lnTo>
                  <a:pt x="247602" y="163131"/>
                </a:lnTo>
                <a:lnTo>
                  <a:pt x="253570" y="167167"/>
                </a:lnTo>
                <a:lnTo>
                  <a:pt x="260819" y="168656"/>
                </a:lnTo>
                <a:lnTo>
                  <a:pt x="268061" y="167167"/>
                </a:lnTo>
                <a:lnTo>
                  <a:pt x="274026" y="163131"/>
                </a:lnTo>
                <a:lnTo>
                  <a:pt x="278073" y="157190"/>
                </a:lnTo>
                <a:lnTo>
                  <a:pt x="279565" y="149987"/>
                </a:lnTo>
                <a:lnTo>
                  <a:pt x="278073" y="142710"/>
                </a:lnTo>
                <a:lnTo>
                  <a:pt x="274026" y="136731"/>
                </a:lnTo>
                <a:lnTo>
                  <a:pt x="268061" y="132681"/>
                </a:lnTo>
                <a:lnTo>
                  <a:pt x="260819" y="131190"/>
                </a:lnTo>
                <a:close/>
              </a:path>
              <a:path w="504825" h="391794">
                <a:moveTo>
                  <a:pt x="295601" y="29845"/>
                </a:moveTo>
                <a:lnTo>
                  <a:pt x="186664" y="29845"/>
                </a:lnTo>
                <a:lnTo>
                  <a:pt x="234524" y="35572"/>
                </a:lnTo>
                <a:lnTo>
                  <a:pt x="276206" y="51522"/>
                </a:lnTo>
                <a:lnTo>
                  <a:pt x="309215" y="75848"/>
                </a:lnTo>
                <a:lnTo>
                  <a:pt x="331054" y="106703"/>
                </a:lnTo>
                <a:lnTo>
                  <a:pt x="339229" y="142239"/>
                </a:lnTo>
                <a:lnTo>
                  <a:pt x="346900" y="140588"/>
                </a:lnTo>
                <a:lnTo>
                  <a:pt x="369062" y="140588"/>
                </a:lnTo>
                <a:lnTo>
                  <a:pt x="361885" y="103275"/>
                </a:lnTo>
                <a:lnTo>
                  <a:pt x="343177" y="69708"/>
                </a:lnTo>
                <a:lnTo>
                  <a:pt x="314620" y="41243"/>
                </a:lnTo>
                <a:lnTo>
                  <a:pt x="295601" y="29845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514" y="2996945"/>
            <a:ext cx="421005" cy="420370"/>
          </a:xfrm>
          <a:custGeom>
            <a:avLst/>
            <a:gdLst/>
            <a:ahLst/>
            <a:cxnLst/>
            <a:rect l="l" t="t" r="r" b="b"/>
            <a:pathLst>
              <a:path w="421005" h="420370">
                <a:moveTo>
                  <a:pt x="210007" y="0"/>
                </a:moveTo>
                <a:lnTo>
                  <a:pt x="161980" y="5563"/>
                </a:lnTo>
                <a:lnTo>
                  <a:pt x="117826" y="21402"/>
                </a:lnTo>
                <a:lnTo>
                  <a:pt x="78826" y="46236"/>
                </a:lnTo>
                <a:lnTo>
                  <a:pt x="46262" y="78785"/>
                </a:lnTo>
                <a:lnTo>
                  <a:pt x="21415" y="117771"/>
                </a:lnTo>
                <a:lnTo>
                  <a:pt x="5567" y="161912"/>
                </a:lnTo>
                <a:lnTo>
                  <a:pt x="0" y="209930"/>
                </a:lnTo>
                <a:lnTo>
                  <a:pt x="5567" y="258196"/>
                </a:lnTo>
                <a:lnTo>
                  <a:pt x="21415" y="302449"/>
                </a:lnTo>
                <a:lnTo>
                  <a:pt x="46262" y="341445"/>
                </a:lnTo>
                <a:lnTo>
                  <a:pt x="78826" y="373942"/>
                </a:lnTo>
                <a:lnTo>
                  <a:pt x="117826" y="398694"/>
                </a:lnTo>
                <a:lnTo>
                  <a:pt x="161980" y="414458"/>
                </a:lnTo>
                <a:lnTo>
                  <a:pt x="210007" y="419988"/>
                </a:lnTo>
                <a:lnTo>
                  <a:pt x="258288" y="414458"/>
                </a:lnTo>
                <a:lnTo>
                  <a:pt x="302626" y="398694"/>
                </a:lnTo>
                <a:lnTo>
                  <a:pt x="337018" y="376936"/>
                </a:lnTo>
                <a:lnTo>
                  <a:pt x="190969" y="376936"/>
                </a:lnTo>
                <a:lnTo>
                  <a:pt x="146701" y="365480"/>
                </a:lnTo>
                <a:lnTo>
                  <a:pt x="108079" y="343265"/>
                </a:lnTo>
                <a:lnTo>
                  <a:pt x="76862" y="312059"/>
                </a:lnTo>
                <a:lnTo>
                  <a:pt x="54812" y="273629"/>
                </a:lnTo>
                <a:lnTo>
                  <a:pt x="43688" y="229742"/>
                </a:lnTo>
                <a:lnTo>
                  <a:pt x="65532" y="209930"/>
                </a:lnTo>
                <a:lnTo>
                  <a:pt x="43688" y="191007"/>
                </a:lnTo>
                <a:lnTo>
                  <a:pt x="54812" y="146700"/>
                </a:lnTo>
                <a:lnTo>
                  <a:pt x="76862" y="108031"/>
                </a:lnTo>
                <a:lnTo>
                  <a:pt x="108079" y="76707"/>
                </a:lnTo>
                <a:lnTo>
                  <a:pt x="146701" y="54437"/>
                </a:lnTo>
                <a:lnTo>
                  <a:pt x="190969" y="42925"/>
                </a:lnTo>
                <a:lnTo>
                  <a:pt x="336534" y="42925"/>
                </a:lnTo>
                <a:lnTo>
                  <a:pt x="302626" y="21402"/>
                </a:lnTo>
                <a:lnTo>
                  <a:pt x="258288" y="5563"/>
                </a:lnTo>
                <a:lnTo>
                  <a:pt x="210007" y="0"/>
                </a:lnTo>
                <a:close/>
              </a:path>
              <a:path w="421005" h="420370">
                <a:moveTo>
                  <a:pt x="210007" y="354456"/>
                </a:moveTo>
                <a:lnTo>
                  <a:pt x="190969" y="376936"/>
                </a:lnTo>
                <a:lnTo>
                  <a:pt x="229730" y="376936"/>
                </a:lnTo>
                <a:lnTo>
                  <a:pt x="210007" y="354456"/>
                </a:lnTo>
                <a:close/>
              </a:path>
              <a:path w="421005" h="420370">
                <a:moveTo>
                  <a:pt x="336534" y="42925"/>
                </a:moveTo>
                <a:lnTo>
                  <a:pt x="229730" y="42925"/>
                </a:lnTo>
                <a:lnTo>
                  <a:pt x="273668" y="54437"/>
                </a:lnTo>
                <a:lnTo>
                  <a:pt x="312124" y="76707"/>
                </a:lnTo>
                <a:lnTo>
                  <a:pt x="343340" y="108031"/>
                </a:lnTo>
                <a:lnTo>
                  <a:pt x="365560" y="146700"/>
                </a:lnTo>
                <a:lnTo>
                  <a:pt x="377024" y="191007"/>
                </a:lnTo>
                <a:lnTo>
                  <a:pt x="354469" y="209930"/>
                </a:lnTo>
                <a:lnTo>
                  <a:pt x="377024" y="229742"/>
                </a:lnTo>
                <a:lnTo>
                  <a:pt x="365560" y="273629"/>
                </a:lnTo>
                <a:lnTo>
                  <a:pt x="343340" y="312059"/>
                </a:lnTo>
                <a:lnTo>
                  <a:pt x="312124" y="343265"/>
                </a:lnTo>
                <a:lnTo>
                  <a:pt x="273668" y="365480"/>
                </a:lnTo>
                <a:lnTo>
                  <a:pt x="229730" y="376936"/>
                </a:lnTo>
                <a:lnTo>
                  <a:pt x="337018" y="376936"/>
                </a:lnTo>
                <a:lnTo>
                  <a:pt x="374391" y="341445"/>
                </a:lnTo>
                <a:lnTo>
                  <a:pt x="399278" y="302449"/>
                </a:lnTo>
                <a:lnTo>
                  <a:pt x="415142" y="258196"/>
                </a:lnTo>
                <a:lnTo>
                  <a:pt x="420712" y="209930"/>
                </a:lnTo>
                <a:lnTo>
                  <a:pt x="415142" y="161912"/>
                </a:lnTo>
                <a:lnTo>
                  <a:pt x="399278" y="117771"/>
                </a:lnTo>
                <a:lnTo>
                  <a:pt x="374391" y="78785"/>
                </a:lnTo>
                <a:lnTo>
                  <a:pt x="341750" y="46236"/>
                </a:lnTo>
                <a:lnTo>
                  <a:pt x="336534" y="42925"/>
                </a:lnTo>
                <a:close/>
              </a:path>
              <a:path w="421005" h="420370">
                <a:moveTo>
                  <a:pt x="281889" y="65531"/>
                </a:moveTo>
                <a:lnTo>
                  <a:pt x="168427" y="189483"/>
                </a:lnTo>
                <a:lnTo>
                  <a:pt x="138823" y="354456"/>
                </a:lnTo>
                <a:lnTo>
                  <a:pt x="251587" y="230377"/>
                </a:lnTo>
                <a:lnTo>
                  <a:pt x="252754" y="224027"/>
                </a:lnTo>
                <a:lnTo>
                  <a:pt x="202247" y="224027"/>
                </a:lnTo>
                <a:lnTo>
                  <a:pt x="195910" y="217677"/>
                </a:lnTo>
                <a:lnTo>
                  <a:pt x="195910" y="202183"/>
                </a:lnTo>
                <a:lnTo>
                  <a:pt x="202247" y="195833"/>
                </a:lnTo>
                <a:lnTo>
                  <a:pt x="257936" y="195833"/>
                </a:lnTo>
                <a:lnTo>
                  <a:pt x="281889" y="65531"/>
                </a:lnTo>
                <a:close/>
              </a:path>
              <a:path w="421005" h="420370">
                <a:moveTo>
                  <a:pt x="257936" y="195833"/>
                </a:moveTo>
                <a:lnTo>
                  <a:pt x="218465" y="195833"/>
                </a:lnTo>
                <a:lnTo>
                  <a:pt x="224802" y="202183"/>
                </a:lnTo>
                <a:lnTo>
                  <a:pt x="224802" y="217677"/>
                </a:lnTo>
                <a:lnTo>
                  <a:pt x="218465" y="224027"/>
                </a:lnTo>
                <a:lnTo>
                  <a:pt x="252754" y="224027"/>
                </a:lnTo>
                <a:lnTo>
                  <a:pt x="257936" y="195833"/>
                </a:lnTo>
                <a:close/>
              </a:path>
              <a:path w="421005" h="420370">
                <a:moveTo>
                  <a:pt x="229730" y="42925"/>
                </a:moveTo>
                <a:lnTo>
                  <a:pt x="190969" y="42925"/>
                </a:lnTo>
                <a:lnTo>
                  <a:pt x="210007" y="65531"/>
                </a:lnTo>
                <a:lnTo>
                  <a:pt x="229730" y="42925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625" y="5925210"/>
            <a:ext cx="471170" cy="399415"/>
          </a:xfrm>
          <a:custGeom>
            <a:avLst/>
            <a:gdLst/>
            <a:ahLst/>
            <a:cxnLst/>
            <a:rect l="l" t="t" r="r" b="b"/>
            <a:pathLst>
              <a:path w="471169" h="399414">
                <a:moveTo>
                  <a:pt x="398551" y="211708"/>
                </a:moveTo>
                <a:lnTo>
                  <a:pt x="72948" y="211708"/>
                </a:lnTo>
                <a:lnTo>
                  <a:pt x="66725" y="213499"/>
                </a:lnTo>
                <a:lnTo>
                  <a:pt x="62280" y="214388"/>
                </a:lnTo>
                <a:lnTo>
                  <a:pt x="45377" y="234048"/>
                </a:lnTo>
                <a:lnTo>
                  <a:pt x="45377" y="292112"/>
                </a:lnTo>
                <a:lnTo>
                  <a:pt x="36474" y="293001"/>
                </a:lnTo>
                <a:lnTo>
                  <a:pt x="27584" y="298361"/>
                </a:lnTo>
                <a:lnTo>
                  <a:pt x="19583" y="302831"/>
                </a:lnTo>
                <a:lnTo>
                  <a:pt x="14236" y="309981"/>
                </a:lnTo>
                <a:lnTo>
                  <a:pt x="8013" y="318020"/>
                </a:lnTo>
                <a:lnTo>
                  <a:pt x="3568" y="325158"/>
                </a:lnTo>
                <a:lnTo>
                  <a:pt x="1790" y="335876"/>
                </a:lnTo>
                <a:lnTo>
                  <a:pt x="0" y="344817"/>
                </a:lnTo>
                <a:lnTo>
                  <a:pt x="16903" y="384124"/>
                </a:lnTo>
                <a:lnTo>
                  <a:pt x="54267" y="399300"/>
                </a:lnTo>
                <a:lnTo>
                  <a:pt x="64947" y="397522"/>
                </a:lnTo>
                <a:lnTo>
                  <a:pt x="99644" y="375183"/>
                </a:lnTo>
                <a:lnTo>
                  <a:pt x="108534" y="344817"/>
                </a:lnTo>
                <a:lnTo>
                  <a:pt x="107645" y="335876"/>
                </a:lnTo>
                <a:lnTo>
                  <a:pt x="81851" y="298361"/>
                </a:lnTo>
                <a:lnTo>
                  <a:pt x="64058" y="292112"/>
                </a:lnTo>
                <a:lnTo>
                  <a:pt x="64058" y="235838"/>
                </a:lnTo>
                <a:lnTo>
                  <a:pt x="66725" y="233159"/>
                </a:lnTo>
                <a:lnTo>
                  <a:pt x="69392" y="231368"/>
                </a:lnTo>
                <a:lnTo>
                  <a:pt x="72948" y="229577"/>
                </a:lnTo>
                <a:lnTo>
                  <a:pt x="424492" y="229577"/>
                </a:lnTo>
                <a:lnTo>
                  <a:pt x="424345" y="228688"/>
                </a:lnTo>
                <a:lnTo>
                  <a:pt x="420789" y="224218"/>
                </a:lnTo>
                <a:lnTo>
                  <a:pt x="418122" y="218859"/>
                </a:lnTo>
                <a:lnTo>
                  <a:pt x="413677" y="216179"/>
                </a:lnTo>
                <a:lnTo>
                  <a:pt x="409232" y="214388"/>
                </a:lnTo>
                <a:lnTo>
                  <a:pt x="404774" y="213499"/>
                </a:lnTo>
                <a:lnTo>
                  <a:pt x="398551" y="211708"/>
                </a:lnTo>
                <a:close/>
              </a:path>
              <a:path w="471169" h="399414">
                <a:moveTo>
                  <a:pt x="244652" y="229577"/>
                </a:moveTo>
                <a:lnTo>
                  <a:pt x="226860" y="229577"/>
                </a:lnTo>
                <a:lnTo>
                  <a:pt x="226860" y="292112"/>
                </a:lnTo>
                <a:lnTo>
                  <a:pt x="217957" y="293001"/>
                </a:lnTo>
                <a:lnTo>
                  <a:pt x="188607" y="318020"/>
                </a:lnTo>
                <a:lnTo>
                  <a:pt x="183261" y="335876"/>
                </a:lnTo>
                <a:lnTo>
                  <a:pt x="181483" y="344817"/>
                </a:lnTo>
                <a:lnTo>
                  <a:pt x="197497" y="384124"/>
                </a:lnTo>
                <a:lnTo>
                  <a:pt x="235750" y="399300"/>
                </a:lnTo>
                <a:lnTo>
                  <a:pt x="246430" y="397522"/>
                </a:lnTo>
                <a:lnTo>
                  <a:pt x="281127" y="375183"/>
                </a:lnTo>
                <a:lnTo>
                  <a:pt x="290017" y="344817"/>
                </a:lnTo>
                <a:lnTo>
                  <a:pt x="288239" y="335876"/>
                </a:lnTo>
                <a:lnTo>
                  <a:pt x="286461" y="325158"/>
                </a:lnTo>
                <a:lnTo>
                  <a:pt x="282016" y="318020"/>
                </a:lnTo>
                <a:lnTo>
                  <a:pt x="276669" y="309981"/>
                </a:lnTo>
                <a:lnTo>
                  <a:pt x="270446" y="302831"/>
                </a:lnTo>
                <a:lnTo>
                  <a:pt x="262445" y="298361"/>
                </a:lnTo>
                <a:lnTo>
                  <a:pt x="253542" y="293001"/>
                </a:lnTo>
                <a:lnTo>
                  <a:pt x="244652" y="292112"/>
                </a:lnTo>
                <a:lnTo>
                  <a:pt x="244652" y="229577"/>
                </a:lnTo>
                <a:close/>
              </a:path>
              <a:path w="471169" h="399414">
                <a:moveTo>
                  <a:pt x="424492" y="229577"/>
                </a:moveTo>
                <a:lnTo>
                  <a:pt x="398551" y="229577"/>
                </a:lnTo>
                <a:lnTo>
                  <a:pt x="401218" y="231368"/>
                </a:lnTo>
                <a:lnTo>
                  <a:pt x="404774" y="233159"/>
                </a:lnTo>
                <a:lnTo>
                  <a:pt x="407441" y="235838"/>
                </a:lnTo>
                <a:lnTo>
                  <a:pt x="407441" y="292112"/>
                </a:lnTo>
                <a:lnTo>
                  <a:pt x="398551" y="293001"/>
                </a:lnTo>
                <a:lnTo>
                  <a:pt x="389648" y="298361"/>
                </a:lnTo>
                <a:lnTo>
                  <a:pt x="363855" y="335876"/>
                </a:lnTo>
                <a:lnTo>
                  <a:pt x="362077" y="344817"/>
                </a:lnTo>
                <a:lnTo>
                  <a:pt x="378980" y="384124"/>
                </a:lnTo>
                <a:lnTo>
                  <a:pt x="416344" y="399300"/>
                </a:lnTo>
                <a:lnTo>
                  <a:pt x="427012" y="397522"/>
                </a:lnTo>
                <a:lnTo>
                  <a:pt x="461708" y="375183"/>
                </a:lnTo>
                <a:lnTo>
                  <a:pt x="470611" y="344817"/>
                </a:lnTo>
                <a:lnTo>
                  <a:pt x="469722" y="335876"/>
                </a:lnTo>
                <a:lnTo>
                  <a:pt x="443915" y="298361"/>
                </a:lnTo>
                <a:lnTo>
                  <a:pt x="425234" y="292112"/>
                </a:lnTo>
                <a:lnTo>
                  <a:pt x="425234" y="234048"/>
                </a:lnTo>
                <a:lnTo>
                  <a:pt x="424492" y="229577"/>
                </a:lnTo>
                <a:close/>
              </a:path>
              <a:path w="471169" h="399414">
                <a:moveTo>
                  <a:pt x="244652" y="144716"/>
                </a:moveTo>
                <a:lnTo>
                  <a:pt x="226860" y="144716"/>
                </a:lnTo>
                <a:lnTo>
                  <a:pt x="226860" y="193852"/>
                </a:lnTo>
                <a:lnTo>
                  <a:pt x="244652" y="193852"/>
                </a:lnTo>
                <a:lnTo>
                  <a:pt x="244652" y="144716"/>
                </a:lnTo>
                <a:close/>
              </a:path>
              <a:path w="471169" h="399414">
                <a:moveTo>
                  <a:pt x="338061" y="0"/>
                </a:moveTo>
                <a:lnTo>
                  <a:pt x="133451" y="0"/>
                </a:lnTo>
                <a:lnTo>
                  <a:pt x="125437" y="901"/>
                </a:lnTo>
                <a:lnTo>
                  <a:pt x="120992" y="5359"/>
                </a:lnTo>
                <a:lnTo>
                  <a:pt x="116547" y="10718"/>
                </a:lnTo>
                <a:lnTo>
                  <a:pt x="114769" y="17868"/>
                </a:lnTo>
                <a:lnTo>
                  <a:pt x="114769" y="126847"/>
                </a:lnTo>
                <a:lnTo>
                  <a:pt x="116547" y="134886"/>
                </a:lnTo>
                <a:lnTo>
                  <a:pt x="120992" y="140246"/>
                </a:lnTo>
                <a:lnTo>
                  <a:pt x="125437" y="143827"/>
                </a:lnTo>
                <a:lnTo>
                  <a:pt x="133451" y="144716"/>
                </a:lnTo>
                <a:lnTo>
                  <a:pt x="338061" y="144716"/>
                </a:lnTo>
                <a:lnTo>
                  <a:pt x="346062" y="143827"/>
                </a:lnTo>
                <a:lnTo>
                  <a:pt x="350507" y="140246"/>
                </a:lnTo>
                <a:lnTo>
                  <a:pt x="354964" y="134886"/>
                </a:lnTo>
                <a:lnTo>
                  <a:pt x="355854" y="126847"/>
                </a:lnTo>
                <a:lnTo>
                  <a:pt x="355854" y="17868"/>
                </a:lnTo>
                <a:lnTo>
                  <a:pt x="354964" y="10718"/>
                </a:lnTo>
                <a:lnTo>
                  <a:pt x="350507" y="5359"/>
                </a:lnTo>
                <a:lnTo>
                  <a:pt x="346062" y="901"/>
                </a:lnTo>
                <a:lnTo>
                  <a:pt x="338061" y="0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6448" y="4938521"/>
            <a:ext cx="478790" cy="435609"/>
          </a:xfrm>
          <a:custGeom>
            <a:avLst/>
            <a:gdLst/>
            <a:ahLst/>
            <a:cxnLst/>
            <a:rect l="l" t="t" r="r" b="b"/>
            <a:pathLst>
              <a:path w="478790" h="435610">
                <a:moveTo>
                  <a:pt x="478218" y="0"/>
                </a:moveTo>
                <a:lnTo>
                  <a:pt x="0" y="0"/>
                </a:lnTo>
                <a:lnTo>
                  <a:pt x="0" y="435609"/>
                </a:lnTo>
                <a:lnTo>
                  <a:pt x="478218" y="435609"/>
                </a:lnTo>
                <a:lnTo>
                  <a:pt x="478218" y="420369"/>
                </a:lnTo>
                <a:lnTo>
                  <a:pt x="15938" y="420369"/>
                </a:lnTo>
                <a:lnTo>
                  <a:pt x="15938" y="339089"/>
                </a:lnTo>
                <a:lnTo>
                  <a:pt x="51232" y="323849"/>
                </a:lnTo>
                <a:lnTo>
                  <a:pt x="15938" y="323849"/>
                </a:lnTo>
                <a:lnTo>
                  <a:pt x="15938" y="262889"/>
                </a:lnTo>
                <a:lnTo>
                  <a:pt x="76885" y="262889"/>
                </a:lnTo>
                <a:lnTo>
                  <a:pt x="85331" y="256539"/>
                </a:lnTo>
                <a:lnTo>
                  <a:pt x="15938" y="256539"/>
                </a:lnTo>
                <a:lnTo>
                  <a:pt x="15938" y="190499"/>
                </a:lnTo>
                <a:lnTo>
                  <a:pt x="50634" y="177799"/>
                </a:lnTo>
                <a:lnTo>
                  <a:pt x="107260" y="177799"/>
                </a:lnTo>
                <a:lnTo>
                  <a:pt x="101878" y="173989"/>
                </a:lnTo>
                <a:lnTo>
                  <a:pt x="15938" y="173989"/>
                </a:lnTo>
                <a:lnTo>
                  <a:pt x="15938" y="95249"/>
                </a:lnTo>
                <a:lnTo>
                  <a:pt x="417271" y="95249"/>
                </a:lnTo>
                <a:lnTo>
                  <a:pt x="420077" y="90169"/>
                </a:lnTo>
                <a:lnTo>
                  <a:pt x="15938" y="90169"/>
                </a:lnTo>
                <a:lnTo>
                  <a:pt x="15938" y="17779"/>
                </a:lnTo>
                <a:lnTo>
                  <a:pt x="478218" y="17779"/>
                </a:lnTo>
                <a:lnTo>
                  <a:pt x="478218" y="0"/>
                </a:lnTo>
                <a:close/>
              </a:path>
              <a:path w="478790" h="435610">
                <a:moveTo>
                  <a:pt x="103149" y="346709"/>
                </a:moveTo>
                <a:lnTo>
                  <a:pt x="97523" y="346709"/>
                </a:lnTo>
                <a:lnTo>
                  <a:pt x="97523" y="420369"/>
                </a:lnTo>
                <a:lnTo>
                  <a:pt x="103149" y="420369"/>
                </a:lnTo>
                <a:lnTo>
                  <a:pt x="103149" y="346709"/>
                </a:lnTo>
                <a:close/>
              </a:path>
              <a:path w="478790" h="435610">
                <a:moveTo>
                  <a:pt x="195973" y="386079"/>
                </a:moveTo>
                <a:lnTo>
                  <a:pt x="191287" y="386079"/>
                </a:lnTo>
                <a:lnTo>
                  <a:pt x="191287" y="420369"/>
                </a:lnTo>
                <a:lnTo>
                  <a:pt x="195973" y="420369"/>
                </a:lnTo>
                <a:lnTo>
                  <a:pt x="195973" y="386079"/>
                </a:lnTo>
                <a:close/>
              </a:path>
              <a:path w="478790" h="435610">
                <a:moveTo>
                  <a:pt x="288810" y="346709"/>
                </a:moveTo>
                <a:lnTo>
                  <a:pt x="283184" y="346709"/>
                </a:lnTo>
                <a:lnTo>
                  <a:pt x="283184" y="420369"/>
                </a:lnTo>
                <a:lnTo>
                  <a:pt x="288810" y="420369"/>
                </a:lnTo>
                <a:lnTo>
                  <a:pt x="288810" y="346709"/>
                </a:lnTo>
                <a:close/>
              </a:path>
              <a:path w="478790" h="435610">
                <a:moveTo>
                  <a:pt x="381635" y="346709"/>
                </a:moveTo>
                <a:lnTo>
                  <a:pt x="376008" y="346709"/>
                </a:lnTo>
                <a:lnTo>
                  <a:pt x="376008" y="420369"/>
                </a:lnTo>
                <a:lnTo>
                  <a:pt x="381635" y="420369"/>
                </a:lnTo>
                <a:lnTo>
                  <a:pt x="381635" y="346709"/>
                </a:lnTo>
                <a:close/>
              </a:path>
              <a:path w="478790" h="435610">
                <a:moveTo>
                  <a:pt x="478218" y="228599"/>
                </a:moveTo>
                <a:lnTo>
                  <a:pt x="461340" y="228599"/>
                </a:lnTo>
                <a:lnTo>
                  <a:pt x="461340" y="256539"/>
                </a:lnTo>
                <a:lnTo>
                  <a:pt x="445401" y="256539"/>
                </a:lnTo>
                <a:lnTo>
                  <a:pt x="436956" y="262889"/>
                </a:lnTo>
                <a:lnTo>
                  <a:pt x="461340" y="262889"/>
                </a:lnTo>
                <a:lnTo>
                  <a:pt x="461340" y="341629"/>
                </a:lnTo>
                <a:lnTo>
                  <a:pt x="229730" y="341629"/>
                </a:lnTo>
                <a:lnTo>
                  <a:pt x="230670" y="346709"/>
                </a:lnTo>
                <a:lnTo>
                  <a:pt x="461340" y="346709"/>
                </a:lnTo>
                <a:lnTo>
                  <a:pt x="461340" y="420369"/>
                </a:lnTo>
                <a:lnTo>
                  <a:pt x="478218" y="420369"/>
                </a:lnTo>
                <a:lnTo>
                  <a:pt x="478218" y="228599"/>
                </a:lnTo>
                <a:close/>
              </a:path>
              <a:path w="478790" h="435610">
                <a:moveTo>
                  <a:pt x="148481" y="312419"/>
                </a:moveTo>
                <a:lnTo>
                  <a:pt x="118148" y="312419"/>
                </a:lnTo>
                <a:lnTo>
                  <a:pt x="167843" y="340359"/>
                </a:lnTo>
                <a:lnTo>
                  <a:pt x="165963" y="346709"/>
                </a:lnTo>
                <a:lnTo>
                  <a:pt x="167843" y="351789"/>
                </a:lnTo>
                <a:lnTo>
                  <a:pt x="168783" y="355599"/>
                </a:lnTo>
                <a:lnTo>
                  <a:pt x="170662" y="361949"/>
                </a:lnTo>
                <a:lnTo>
                  <a:pt x="174409" y="364489"/>
                </a:lnTo>
                <a:lnTo>
                  <a:pt x="177215" y="368299"/>
                </a:lnTo>
                <a:lnTo>
                  <a:pt x="182841" y="370839"/>
                </a:lnTo>
                <a:lnTo>
                  <a:pt x="186601" y="372109"/>
                </a:lnTo>
                <a:lnTo>
                  <a:pt x="192227" y="373379"/>
                </a:lnTo>
                <a:lnTo>
                  <a:pt x="197853" y="372109"/>
                </a:lnTo>
                <a:lnTo>
                  <a:pt x="201599" y="370839"/>
                </a:lnTo>
                <a:lnTo>
                  <a:pt x="206286" y="368299"/>
                </a:lnTo>
                <a:lnTo>
                  <a:pt x="210045" y="364489"/>
                </a:lnTo>
                <a:lnTo>
                  <a:pt x="212851" y="361949"/>
                </a:lnTo>
                <a:lnTo>
                  <a:pt x="213979" y="359409"/>
                </a:lnTo>
                <a:lnTo>
                  <a:pt x="186601" y="359409"/>
                </a:lnTo>
                <a:lnTo>
                  <a:pt x="182841" y="355599"/>
                </a:lnTo>
                <a:lnTo>
                  <a:pt x="180035" y="351789"/>
                </a:lnTo>
                <a:lnTo>
                  <a:pt x="178155" y="346709"/>
                </a:lnTo>
                <a:lnTo>
                  <a:pt x="180035" y="340359"/>
                </a:lnTo>
                <a:lnTo>
                  <a:pt x="182841" y="335279"/>
                </a:lnTo>
                <a:lnTo>
                  <a:pt x="186601" y="332739"/>
                </a:lnTo>
                <a:lnTo>
                  <a:pt x="213791" y="332739"/>
                </a:lnTo>
                <a:lnTo>
                  <a:pt x="218767" y="327659"/>
                </a:lnTo>
                <a:lnTo>
                  <a:pt x="174409" y="327659"/>
                </a:lnTo>
                <a:lnTo>
                  <a:pt x="148481" y="312419"/>
                </a:lnTo>
                <a:close/>
              </a:path>
              <a:path w="478790" h="435610">
                <a:moveTo>
                  <a:pt x="213791" y="332739"/>
                </a:moveTo>
                <a:lnTo>
                  <a:pt x="195973" y="332739"/>
                </a:lnTo>
                <a:lnTo>
                  <a:pt x="200659" y="335279"/>
                </a:lnTo>
                <a:lnTo>
                  <a:pt x="203479" y="340359"/>
                </a:lnTo>
                <a:lnTo>
                  <a:pt x="204419" y="346709"/>
                </a:lnTo>
                <a:lnTo>
                  <a:pt x="203479" y="351789"/>
                </a:lnTo>
                <a:lnTo>
                  <a:pt x="200659" y="355599"/>
                </a:lnTo>
                <a:lnTo>
                  <a:pt x="195973" y="359409"/>
                </a:lnTo>
                <a:lnTo>
                  <a:pt x="213979" y="359409"/>
                </a:lnTo>
                <a:lnTo>
                  <a:pt x="215671" y="355599"/>
                </a:lnTo>
                <a:lnTo>
                  <a:pt x="216598" y="351789"/>
                </a:lnTo>
                <a:lnTo>
                  <a:pt x="216598" y="339089"/>
                </a:lnTo>
                <a:lnTo>
                  <a:pt x="213791" y="332739"/>
                </a:lnTo>
                <a:close/>
              </a:path>
              <a:path w="478790" h="435610">
                <a:moveTo>
                  <a:pt x="144398" y="341629"/>
                </a:moveTo>
                <a:lnTo>
                  <a:pt x="42189" y="341629"/>
                </a:lnTo>
                <a:lnTo>
                  <a:pt x="30010" y="346709"/>
                </a:lnTo>
                <a:lnTo>
                  <a:pt x="153784" y="346709"/>
                </a:lnTo>
                <a:lnTo>
                  <a:pt x="144398" y="341629"/>
                </a:lnTo>
                <a:close/>
              </a:path>
              <a:path w="478790" h="435610">
                <a:moveTo>
                  <a:pt x="103149" y="331469"/>
                </a:moveTo>
                <a:lnTo>
                  <a:pt x="97523" y="331469"/>
                </a:lnTo>
                <a:lnTo>
                  <a:pt x="97523" y="341629"/>
                </a:lnTo>
                <a:lnTo>
                  <a:pt x="103149" y="341629"/>
                </a:lnTo>
                <a:lnTo>
                  <a:pt x="103149" y="331469"/>
                </a:lnTo>
                <a:close/>
              </a:path>
              <a:path w="478790" h="435610">
                <a:moveTo>
                  <a:pt x="288810" y="287019"/>
                </a:moveTo>
                <a:lnTo>
                  <a:pt x="283184" y="287019"/>
                </a:lnTo>
                <a:lnTo>
                  <a:pt x="283184" y="341629"/>
                </a:lnTo>
                <a:lnTo>
                  <a:pt x="288810" y="341629"/>
                </a:lnTo>
                <a:lnTo>
                  <a:pt x="288810" y="287019"/>
                </a:lnTo>
                <a:close/>
              </a:path>
              <a:path w="478790" h="435610">
                <a:moveTo>
                  <a:pt x="381635" y="320039"/>
                </a:moveTo>
                <a:lnTo>
                  <a:pt x="376008" y="320039"/>
                </a:lnTo>
                <a:lnTo>
                  <a:pt x="376008" y="341629"/>
                </a:lnTo>
                <a:lnTo>
                  <a:pt x="381635" y="341629"/>
                </a:lnTo>
                <a:lnTo>
                  <a:pt x="381635" y="320039"/>
                </a:lnTo>
                <a:close/>
              </a:path>
              <a:path w="478790" h="435610">
                <a:moveTo>
                  <a:pt x="192227" y="318769"/>
                </a:moveTo>
                <a:lnTo>
                  <a:pt x="186601" y="320039"/>
                </a:lnTo>
                <a:lnTo>
                  <a:pt x="182841" y="322579"/>
                </a:lnTo>
                <a:lnTo>
                  <a:pt x="177215" y="325119"/>
                </a:lnTo>
                <a:lnTo>
                  <a:pt x="174409" y="327659"/>
                </a:lnTo>
                <a:lnTo>
                  <a:pt x="218767" y="327659"/>
                </a:lnTo>
                <a:lnTo>
                  <a:pt x="222498" y="323849"/>
                </a:lnTo>
                <a:lnTo>
                  <a:pt x="204419" y="323849"/>
                </a:lnTo>
                <a:lnTo>
                  <a:pt x="198793" y="320039"/>
                </a:lnTo>
                <a:lnTo>
                  <a:pt x="192227" y="318769"/>
                </a:lnTo>
                <a:close/>
              </a:path>
              <a:path w="478790" h="435610">
                <a:moveTo>
                  <a:pt x="115328" y="270509"/>
                </a:moveTo>
                <a:lnTo>
                  <a:pt x="86271" y="270509"/>
                </a:lnTo>
                <a:lnTo>
                  <a:pt x="82511" y="274319"/>
                </a:lnTo>
                <a:lnTo>
                  <a:pt x="79705" y="278129"/>
                </a:lnTo>
                <a:lnTo>
                  <a:pt x="76885" y="283209"/>
                </a:lnTo>
                <a:lnTo>
                  <a:pt x="75018" y="288289"/>
                </a:lnTo>
                <a:lnTo>
                  <a:pt x="74079" y="293369"/>
                </a:lnTo>
                <a:lnTo>
                  <a:pt x="75018" y="295909"/>
                </a:lnTo>
                <a:lnTo>
                  <a:pt x="15938" y="323849"/>
                </a:lnTo>
                <a:lnTo>
                  <a:pt x="51232" y="323849"/>
                </a:lnTo>
                <a:lnTo>
                  <a:pt x="80645" y="311149"/>
                </a:lnTo>
                <a:lnTo>
                  <a:pt x="146320" y="311149"/>
                </a:lnTo>
                <a:lnTo>
                  <a:pt x="137677" y="306069"/>
                </a:lnTo>
                <a:lnTo>
                  <a:pt x="100329" y="306069"/>
                </a:lnTo>
                <a:lnTo>
                  <a:pt x="95643" y="304799"/>
                </a:lnTo>
                <a:lnTo>
                  <a:pt x="91897" y="302259"/>
                </a:lnTo>
                <a:lnTo>
                  <a:pt x="89077" y="298449"/>
                </a:lnTo>
                <a:lnTo>
                  <a:pt x="88137" y="293369"/>
                </a:lnTo>
                <a:lnTo>
                  <a:pt x="89077" y="288289"/>
                </a:lnTo>
                <a:lnTo>
                  <a:pt x="91897" y="283209"/>
                </a:lnTo>
                <a:lnTo>
                  <a:pt x="95643" y="280669"/>
                </a:lnTo>
                <a:lnTo>
                  <a:pt x="100329" y="279399"/>
                </a:lnTo>
                <a:lnTo>
                  <a:pt x="122364" y="279399"/>
                </a:lnTo>
                <a:lnTo>
                  <a:pt x="121894" y="278129"/>
                </a:lnTo>
                <a:lnTo>
                  <a:pt x="118148" y="274319"/>
                </a:lnTo>
                <a:lnTo>
                  <a:pt x="115328" y="270509"/>
                </a:lnTo>
                <a:close/>
              </a:path>
              <a:path w="478790" h="435610">
                <a:moveTo>
                  <a:pt x="290677" y="222249"/>
                </a:moveTo>
                <a:lnTo>
                  <a:pt x="281305" y="222249"/>
                </a:lnTo>
                <a:lnTo>
                  <a:pt x="275678" y="224789"/>
                </a:lnTo>
                <a:lnTo>
                  <a:pt x="271932" y="226059"/>
                </a:lnTo>
                <a:lnTo>
                  <a:pt x="268173" y="229869"/>
                </a:lnTo>
                <a:lnTo>
                  <a:pt x="265366" y="232409"/>
                </a:lnTo>
                <a:lnTo>
                  <a:pt x="262547" y="237489"/>
                </a:lnTo>
                <a:lnTo>
                  <a:pt x="260680" y="242569"/>
                </a:lnTo>
                <a:lnTo>
                  <a:pt x="260680" y="255269"/>
                </a:lnTo>
                <a:lnTo>
                  <a:pt x="263486" y="261619"/>
                </a:lnTo>
                <a:lnTo>
                  <a:pt x="204419" y="323849"/>
                </a:lnTo>
                <a:lnTo>
                  <a:pt x="222498" y="323849"/>
                </a:lnTo>
                <a:lnTo>
                  <a:pt x="274739" y="270509"/>
                </a:lnTo>
                <a:lnTo>
                  <a:pt x="298180" y="270509"/>
                </a:lnTo>
                <a:lnTo>
                  <a:pt x="301929" y="267969"/>
                </a:lnTo>
                <a:lnTo>
                  <a:pt x="306616" y="264159"/>
                </a:lnTo>
                <a:lnTo>
                  <a:pt x="350183" y="264159"/>
                </a:lnTo>
                <a:lnTo>
                  <a:pt x="343116" y="261619"/>
                </a:lnTo>
                <a:lnTo>
                  <a:pt x="285991" y="261619"/>
                </a:lnTo>
                <a:lnTo>
                  <a:pt x="281305" y="259079"/>
                </a:lnTo>
                <a:lnTo>
                  <a:pt x="277558" y="256539"/>
                </a:lnTo>
                <a:lnTo>
                  <a:pt x="274739" y="252729"/>
                </a:lnTo>
                <a:lnTo>
                  <a:pt x="272859" y="248919"/>
                </a:lnTo>
                <a:lnTo>
                  <a:pt x="274739" y="242569"/>
                </a:lnTo>
                <a:lnTo>
                  <a:pt x="277558" y="238759"/>
                </a:lnTo>
                <a:lnTo>
                  <a:pt x="281305" y="234949"/>
                </a:lnTo>
                <a:lnTo>
                  <a:pt x="285991" y="233679"/>
                </a:lnTo>
                <a:lnTo>
                  <a:pt x="308025" y="233679"/>
                </a:lnTo>
                <a:lnTo>
                  <a:pt x="307555" y="232409"/>
                </a:lnTo>
                <a:lnTo>
                  <a:pt x="303809" y="229869"/>
                </a:lnTo>
                <a:lnTo>
                  <a:pt x="300989" y="226059"/>
                </a:lnTo>
                <a:lnTo>
                  <a:pt x="296303" y="224789"/>
                </a:lnTo>
                <a:lnTo>
                  <a:pt x="290677" y="222249"/>
                </a:lnTo>
                <a:close/>
              </a:path>
              <a:path w="478790" h="435610">
                <a:moveTo>
                  <a:pt x="146320" y="311149"/>
                </a:moveTo>
                <a:lnTo>
                  <a:pt x="80645" y="311149"/>
                </a:lnTo>
                <a:lnTo>
                  <a:pt x="85331" y="313689"/>
                </a:lnTo>
                <a:lnTo>
                  <a:pt x="89077" y="317499"/>
                </a:lnTo>
                <a:lnTo>
                  <a:pt x="94703" y="318769"/>
                </a:lnTo>
                <a:lnTo>
                  <a:pt x="105956" y="318769"/>
                </a:lnTo>
                <a:lnTo>
                  <a:pt x="109702" y="317499"/>
                </a:lnTo>
                <a:lnTo>
                  <a:pt x="115328" y="314959"/>
                </a:lnTo>
                <a:lnTo>
                  <a:pt x="118148" y="312419"/>
                </a:lnTo>
                <a:lnTo>
                  <a:pt x="148481" y="312419"/>
                </a:lnTo>
                <a:lnTo>
                  <a:pt x="146320" y="311149"/>
                </a:lnTo>
                <a:close/>
              </a:path>
              <a:path w="478790" h="435610">
                <a:moveTo>
                  <a:pt x="350183" y="264159"/>
                </a:moveTo>
                <a:lnTo>
                  <a:pt x="306616" y="264159"/>
                </a:lnTo>
                <a:lnTo>
                  <a:pt x="352564" y="280669"/>
                </a:lnTo>
                <a:lnTo>
                  <a:pt x="352564" y="283209"/>
                </a:lnTo>
                <a:lnTo>
                  <a:pt x="354444" y="288289"/>
                </a:lnTo>
                <a:lnTo>
                  <a:pt x="355384" y="292099"/>
                </a:lnTo>
                <a:lnTo>
                  <a:pt x="357251" y="295909"/>
                </a:lnTo>
                <a:lnTo>
                  <a:pt x="361010" y="300989"/>
                </a:lnTo>
                <a:lnTo>
                  <a:pt x="363816" y="303529"/>
                </a:lnTo>
                <a:lnTo>
                  <a:pt x="369442" y="306069"/>
                </a:lnTo>
                <a:lnTo>
                  <a:pt x="373202" y="307339"/>
                </a:lnTo>
                <a:lnTo>
                  <a:pt x="384454" y="307339"/>
                </a:lnTo>
                <a:lnTo>
                  <a:pt x="388200" y="306069"/>
                </a:lnTo>
                <a:lnTo>
                  <a:pt x="392887" y="303529"/>
                </a:lnTo>
                <a:lnTo>
                  <a:pt x="396633" y="300989"/>
                </a:lnTo>
                <a:lnTo>
                  <a:pt x="399453" y="295909"/>
                </a:lnTo>
                <a:lnTo>
                  <a:pt x="400388" y="294639"/>
                </a:lnTo>
                <a:lnTo>
                  <a:pt x="378828" y="294639"/>
                </a:lnTo>
                <a:lnTo>
                  <a:pt x="373202" y="293369"/>
                </a:lnTo>
                <a:lnTo>
                  <a:pt x="369442" y="290829"/>
                </a:lnTo>
                <a:lnTo>
                  <a:pt x="366636" y="287019"/>
                </a:lnTo>
                <a:lnTo>
                  <a:pt x="365696" y="283209"/>
                </a:lnTo>
                <a:lnTo>
                  <a:pt x="366636" y="276859"/>
                </a:lnTo>
                <a:lnTo>
                  <a:pt x="369442" y="271779"/>
                </a:lnTo>
                <a:lnTo>
                  <a:pt x="373202" y="270509"/>
                </a:lnTo>
                <a:lnTo>
                  <a:pt x="378828" y="267969"/>
                </a:lnTo>
                <a:lnTo>
                  <a:pt x="407472" y="267969"/>
                </a:lnTo>
                <a:lnTo>
                  <a:pt x="409210" y="266699"/>
                </a:lnTo>
                <a:lnTo>
                  <a:pt x="357251" y="266699"/>
                </a:lnTo>
                <a:lnTo>
                  <a:pt x="350183" y="264159"/>
                </a:lnTo>
                <a:close/>
              </a:path>
              <a:path w="478790" h="435610">
                <a:moveTo>
                  <a:pt x="122364" y="279399"/>
                </a:moveTo>
                <a:lnTo>
                  <a:pt x="100329" y="279399"/>
                </a:lnTo>
                <a:lnTo>
                  <a:pt x="105956" y="280669"/>
                </a:lnTo>
                <a:lnTo>
                  <a:pt x="109702" y="283209"/>
                </a:lnTo>
                <a:lnTo>
                  <a:pt x="112522" y="288289"/>
                </a:lnTo>
                <a:lnTo>
                  <a:pt x="112522" y="298449"/>
                </a:lnTo>
                <a:lnTo>
                  <a:pt x="109702" y="302259"/>
                </a:lnTo>
                <a:lnTo>
                  <a:pt x="105956" y="304799"/>
                </a:lnTo>
                <a:lnTo>
                  <a:pt x="100329" y="306069"/>
                </a:lnTo>
                <a:lnTo>
                  <a:pt x="137677" y="306069"/>
                </a:lnTo>
                <a:lnTo>
                  <a:pt x="124714" y="298449"/>
                </a:lnTo>
                <a:lnTo>
                  <a:pt x="126580" y="293369"/>
                </a:lnTo>
                <a:lnTo>
                  <a:pt x="124714" y="288289"/>
                </a:lnTo>
                <a:lnTo>
                  <a:pt x="123774" y="283209"/>
                </a:lnTo>
                <a:lnTo>
                  <a:pt x="122364" y="279399"/>
                </a:lnTo>
                <a:close/>
              </a:path>
              <a:path w="478790" h="435610">
                <a:moveTo>
                  <a:pt x="407472" y="267969"/>
                </a:moveTo>
                <a:lnTo>
                  <a:pt x="378828" y="267969"/>
                </a:lnTo>
                <a:lnTo>
                  <a:pt x="383514" y="270509"/>
                </a:lnTo>
                <a:lnTo>
                  <a:pt x="387261" y="271779"/>
                </a:lnTo>
                <a:lnTo>
                  <a:pt x="390080" y="276859"/>
                </a:lnTo>
                <a:lnTo>
                  <a:pt x="391007" y="283209"/>
                </a:lnTo>
                <a:lnTo>
                  <a:pt x="390080" y="287019"/>
                </a:lnTo>
                <a:lnTo>
                  <a:pt x="387261" y="290829"/>
                </a:lnTo>
                <a:lnTo>
                  <a:pt x="383514" y="293369"/>
                </a:lnTo>
                <a:lnTo>
                  <a:pt x="378828" y="294639"/>
                </a:lnTo>
                <a:lnTo>
                  <a:pt x="400388" y="294639"/>
                </a:lnTo>
                <a:lnTo>
                  <a:pt x="402259" y="292099"/>
                </a:lnTo>
                <a:lnTo>
                  <a:pt x="404139" y="288289"/>
                </a:lnTo>
                <a:lnTo>
                  <a:pt x="404139" y="276859"/>
                </a:lnTo>
                <a:lnTo>
                  <a:pt x="402259" y="271779"/>
                </a:lnTo>
                <a:lnTo>
                  <a:pt x="407472" y="267969"/>
                </a:lnTo>
                <a:close/>
              </a:path>
              <a:path w="478790" h="435610">
                <a:moveTo>
                  <a:pt x="112641" y="181609"/>
                </a:moveTo>
                <a:lnTo>
                  <a:pt x="88137" y="181609"/>
                </a:lnTo>
                <a:lnTo>
                  <a:pt x="168783" y="238759"/>
                </a:lnTo>
                <a:lnTo>
                  <a:pt x="167843" y="246379"/>
                </a:lnTo>
                <a:lnTo>
                  <a:pt x="167843" y="252729"/>
                </a:lnTo>
                <a:lnTo>
                  <a:pt x="168783" y="256539"/>
                </a:lnTo>
                <a:lnTo>
                  <a:pt x="188467" y="271779"/>
                </a:lnTo>
                <a:lnTo>
                  <a:pt x="193167" y="274319"/>
                </a:lnTo>
                <a:lnTo>
                  <a:pt x="197853" y="271779"/>
                </a:lnTo>
                <a:lnTo>
                  <a:pt x="203479" y="270509"/>
                </a:lnTo>
                <a:lnTo>
                  <a:pt x="207225" y="267969"/>
                </a:lnTo>
                <a:lnTo>
                  <a:pt x="211912" y="265429"/>
                </a:lnTo>
                <a:lnTo>
                  <a:pt x="213791" y="261619"/>
                </a:lnTo>
                <a:lnTo>
                  <a:pt x="193167" y="261619"/>
                </a:lnTo>
                <a:lnTo>
                  <a:pt x="183781" y="256539"/>
                </a:lnTo>
                <a:lnTo>
                  <a:pt x="180975" y="252729"/>
                </a:lnTo>
                <a:lnTo>
                  <a:pt x="180035" y="248919"/>
                </a:lnTo>
                <a:lnTo>
                  <a:pt x="180975" y="242569"/>
                </a:lnTo>
                <a:lnTo>
                  <a:pt x="183781" y="238759"/>
                </a:lnTo>
                <a:lnTo>
                  <a:pt x="188467" y="234949"/>
                </a:lnTo>
                <a:lnTo>
                  <a:pt x="193167" y="233679"/>
                </a:lnTo>
                <a:lnTo>
                  <a:pt x="215671" y="233679"/>
                </a:lnTo>
                <a:lnTo>
                  <a:pt x="221390" y="227329"/>
                </a:lnTo>
                <a:lnTo>
                  <a:pt x="177215" y="227329"/>
                </a:lnTo>
                <a:lnTo>
                  <a:pt x="112641" y="181609"/>
                </a:lnTo>
                <a:close/>
              </a:path>
              <a:path w="478790" h="435610">
                <a:moveTo>
                  <a:pt x="298180" y="270509"/>
                </a:moveTo>
                <a:lnTo>
                  <a:pt x="274739" y="270509"/>
                </a:lnTo>
                <a:lnTo>
                  <a:pt x="280365" y="274319"/>
                </a:lnTo>
                <a:lnTo>
                  <a:pt x="292557" y="274319"/>
                </a:lnTo>
                <a:lnTo>
                  <a:pt x="298180" y="270509"/>
                </a:lnTo>
                <a:close/>
              </a:path>
              <a:path w="478790" h="435610">
                <a:moveTo>
                  <a:pt x="105956" y="266699"/>
                </a:moveTo>
                <a:lnTo>
                  <a:pt x="94703" y="266699"/>
                </a:lnTo>
                <a:lnTo>
                  <a:pt x="90957" y="270509"/>
                </a:lnTo>
                <a:lnTo>
                  <a:pt x="109702" y="270509"/>
                </a:lnTo>
                <a:lnTo>
                  <a:pt x="105956" y="266699"/>
                </a:lnTo>
                <a:close/>
              </a:path>
              <a:path w="478790" h="435610">
                <a:moveTo>
                  <a:pt x="378828" y="255269"/>
                </a:moveTo>
                <a:lnTo>
                  <a:pt x="372262" y="256539"/>
                </a:lnTo>
                <a:lnTo>
                  <a:pt x="366636" y="257809"/>
                </a:lnTo>
                <a:lnTo>
                  <a:pt x="361010" y="262889"/>
                </a:lnTo>
                <a:lnTo>
                  <a:pt x="357251" y="266699"/>
                </a:lnTo>
                <a:lnTo>
                  <a:pt x="409210" y="266699"/>
                </a:lnTo>
                <a:lnTo>
                  <a:pt x="416161" y="261619"/>
                </a:lnTo>
                <a:lnTo>
                  <a:pt x="393827" y="261619"/>
                </a:lnTo>
                <a:lnTo>
                  <a:pt x="387261" y="256539"/>
                </a:lnTo>
                <a:lnTo>
                  <a:pt x="378828" y="255269"/>
                </a:lnTo>
                <a:close/>
              </a:path>
              <a:path w="478790" h="435610">
                <a:moveTo>
                  <a:pt x="215671" y="233679"/>
                </a:moveTo>
                <a:lnTo>
                  <a:pt x="193167" y="233679"/>
                </a:lnTo>
                <a:lnTo>
                  <a:pt x="197853" y="234949"/>
                </a:lnTo>
                <a:lnTo>
                  <a:pt x="201599" y="238759"/>
                </a:lnTo>
                <a:lnTo>
                  <a:pt x="204419" y="242569"/>
                </a:lnTo>
                <a:lnTo>
                  <a:pt x="206286" y="248919"/>
                </a:lnTo>
                <a:lnTo>
                  <a:pt x="204419" y="252729"/>
                </a:lnTo>
                <a:lnTo>
                  <a:pt x="201599" y="256539"/>
                </a:lnTo>
                <a:lnTo>
                  <a:pt x="197853" y="259079"/>
                </a:lnTo>
                <a:lnTo>
                  <a:pt x="193167" y="261619"/>
                </a:lnTo>
                <a:lnTo>
                  <a:pt x="213791" y="261619"/>
                </a:lnTo>
                <a:lnTo>
                  <a:pt x="216598" y="256539"/>
                </a:lnTo>
                <a:lnTo>
                  <a:pt x="218478" y="252729"/>
                </a:lnTo>
                <a:lnTo>
                  <a:pt x="218478" y="240029"/>
                </a:lnTo>
                <a:lnTo>
                  <a:pt x="215671" y="233679"/>
                </a:lnTo>
                <a:close/>
              </a:path>
              <a:path w="478790" h="435610">
                <a:moveTo>
                  <a:pt x="308025" y="233679"/>
                </a:moveTo>
                <a:lnTo>
                  <a:pt x="285991" y="233679"/>
                </a:lnTo>
                <a:lnTo>
                  <a:pt x="290677" y="234949"/>
                </a:lnTo>
                <a:lnTo>
                  <a:pt x="295363" y="238759"/>
                </a:lnTo>
                <a:lnTo>
                  <a:pt x="298183" y="242569"/>
                </a:lnTo>
                <a:lnTo>
                  <a:pt x="299123" y="248919"/>
                </a:lnTo>
                <a:lnTo>
                  <a:pt x="298183" y="252729"/>
                </a:lnTo>
                <a:lnTo>
                  <a:pt x="295363" y="256539"/>
                </a:lnTo>
                <a:lnTo>
                  <a:pt x="285991" y="261619"/>
                </a:lnTo>
                <a:lnTo>
                  <a:pt x="343116" y="261619"/>
                </a:lnTo>
                <a:lnTo>
                  <a:pt x="311315" y="250189"/>
                </a:lnTo>
                <a:lnTo>
                  <a:pt x="311315" y="242569"/>
                </a:lnTo>
                <a:lnTo>
                  <a:pt x="308025" y="233679"/>
                </a:lnTo>
                <a:close/>
              </a:path>
              <a:path w="478790" h="435610">
                <a:moveTo>
                  <a:pt x="478218" y="73659"/>
                </a:moveTo>
                <a:lnTo>
                  <a:pt x="461340" y="73659"/>
                </a:lnTo>
                <a:lnTo>
                  <a:pt x="461340" y="173989"/>
                </a:lnTo>
                <a:lnTo>
                  <a:pt x="413511" y="173989"/>
                </a:lnTo>
                <a:lnTo>
                  <a:pt x="414451" y="179069"/>
                </a:lnTo>
                <a:lnTo>
                  <a:pt x="461340" y="179069"/>
                </a:lnTo>
                <a:lnTo>
                  <a:pt x="461340" y="210819"/>
                </a:lnTo>
                <a:lnTo>
                  <a:pt x="393827" y="261619"/>
                </a:lnTo>
                <a:lnTo>
                  <a:pt x="416161" y="261619"/>
                </a:lnTo>
                <a:lnTo>
                  <a:pt x="461340" y="228599"/>
                </a:lnTo>
                <a:lnTo>
                  <a:pt x="478218" y="228599"/>
                </a:lnTo>
                <a:lnTo>
                  <a:pt x="478218" y="73659"/>
                </a:lnTo>
                <a:close/>
              </a:path>
              <a:path w="478790" h="435610">
                <a:moveTo>
                  <a:pt x="193167" y="219709"/>
                </a:moveTo>
                <a:lnTo>
                  <a:pt x="188467" y="222249"/>
                </a:lnTo>
                <a:lnTo>
                  <a:pt x="183781" y="222249"/>
                </a:lnTo>
                <a:lnTo>
                  <a:pt x="177215" y="227329"/>
                </a:lnTo>
                <a:lnTo>
                  <a:pt x="221390" y="227329"/>
                </a:lnTo>
                <a:lnTo>
                  <a:pt x="223677" y="224789"/>
                </a:lnTo>
                <a:lnTo>
                  <a:pt x="206286" y="224789"/>
                </a:lnTo>
                <a:lnTo>
                  <a:pt x="198793" y="222249"/>
                </a:lnTo>
                <a:lnTo>
                  <a:pt x="193167" y="219709"/>
                </a:lnTo>
                <a:close/>
              </a:path>
              <a:path w="478790" h="435610">
                <a:moveTo>
                  <a:pt x="286931" y="120649"/>
                </a:moveTo>
                <a:lnTo>
                  <a:pt x="260680" y="142239"/>
                </a:lnTo>
                <a:lnTo>
                  <a:pt x="260680" y="148589"/>
                </a:lnTo>
                <a:lnTo>
                  <a:pt x="262547" y="154939"/>
                </a:lnTo>
                <a:lnTo>
                  <a:pt x="263486" y="161289"/>
                </a:lnTo>
                <a:lnTo>
                  <a:pt x="206286" y="224789"/>
                </a:lnTo>
                <a:lnTo>
                  <a:pt x="223677" y="224789"/>
                </a:lnTo>
                <a:lnTo>
                  <a:pt x="272859" y="170179"/>
                </a:lnTo>
                <a:lnTo>
                  <a:pt x="300058" y="170179"/>
                </a:lnTo>
                <a:lnTo>
                  <a:pt x="303809" y="167639"/>
                </a:lnTo>
                <a:lnTo>
                  <a:pt x="307555" y="163829"/>
                </a:lnTo>
                <a:lnTo>
                  <a:pt x="338453" y="163829"/>
                </a:lnTo>
                <a:lnTo>
                  <a:pt x="333519" y="161289"/>
                </a:lnTo>
                <a:lnTo>
                  <a:pt x="281305" y="161289"/>
                </a:lnTo>
                <a:lnTo>
                  <a:pt x="277558" y="157479"/>
                </a:lnTo>
                <a:lnTo>
                  <a:pt x="274739" y="153669"/>
                </a:lnTo>
                <a:lnTo>
                  <a:pt x="272859" y="148589"/>
                </a:lnTo>
                <a:lnTo>
                  <a:pt x="274739" y="142239"/>
                </a:lnTo>
                <a:lnTo>
                  <a:pt x="277558" y="137159"/>
                </a:lnTo>
                <a:lnTo>
                  <a:pt x="281305" y="134619"/>
                </a:lnTo>
                <a:lnTo>
                  <a:pt x="308499" y="134619"/>
                </a:lnTo>
                <a:lnTo>
                  <a:pt x="304749" y="129539"/>
                </a:lnTo>
                <a:lnTo>
                  <a:pt x="300989" y="126999"/>
                </a:lnTo>
                <a:lnTo>
                  <a:pt x="296303" y="124459"/>
                </a:lnTo>
                <a:lnTo>
                  <a:pt x="290677" y="121919"/>
                </a:lnTo>
                <a:lnTo>
                  <a:pt x="286931" y="120649"/>
                </a:lnTo>
                <a:close/>
              </a:path>
              <a:path w="478790" h="435610">
                <a:moveTo>
                  <a:pt x="388200" y="213359"/>
                </a:moveTo>
                <a:lnTo>
                  <a:pt x="368503" y="213359"/>
                </a:lnTo>
                <a:lnTo>
                  <a:pt x="373202" y="217169"/>
                </a:lnTo>
                <a:lnTo>
                  <a:pt x="383514" y="217169"/>
                </a:lnTo>
                <a:lnTo>
                  <a:pt x="388200" y="213359"/>
                </a:lnTo>
                <a:close/>
              </a:path>
              <a:path w="478790" h="435610">
                <a:moveTo>
                  <a:pt x="338453" y="163829"/>
                </a:moveTo>
                <a:lnTo>
                  <a:pt x="307555" y="163829"/>
                </a:lnTo>
                <a:lnTo>
                  <a:pt x="352564" y="185419"/>
                </a:lnTo>
                <a:lnTo>
                  <a:pt x="352564" y="195579"/>
                </a:lnTo>
                <a:lnTo>
                  <a:pt x="354444" y="201929"/>
                </a:lnTo>
                <a:lnTo>
                  <a:pt x="360070" y="209549"/>
                </a:lnTo>
                <a:lnTo>
                  <a:pt x="363816" y="213359"/>
                </a:lnTo>
                <a:lnTo>
                  <a:pt x="392887" y="213359"/>
                </a:lnTo>
                <a:lnTo>
                  <a:pt x="396633" y="209549"/>
                </a:lnTo>
                <a:lnTo>
                  <a:pt x="400384" y="204469"/>
                </a:lnTo>
                <a:lnTo>
                  <a:pt x="377888" y="204469"/>
                </a:lnTo>
                <a:lnTo>
                  <a:pt x="373202" y="203199"/>
                </a:lnTo>
                <a:lnTo>
                  <a:pt x="369442" y="200659"/>
                </a:lnTo>
                <a:lnTo>
                  <a:pt x="366636" y="195579"/>
                </a:lnTo>
                <a:lnTo>
                  <a:pt x="365696" y="190499"/>
                </a:lnTo>
                <a:lnTo>
                  <a:pt x="366636" y="185419"/>
                </a:lnTo>
                <a:lnTo>
                  <a:pt x="369442" y="181609"/>
                </a:lnTo>
                <a:lnTo>
                  <a:pt x="373202" y="179069"/>
                </a:lnTo>
                <a:lnTo>
                  <a:pt x="377888" y="177799"/>
                </a:lnTo>
                <a:lnTo>
                  <a:pt x="400386" y="177799"/>
                </a:lnTo>
                <a:lnTo>
                  <a:pt x="398513" y="173989"/>
                </a:lnTo>
                <a:lnTo>
                  <a:pt x="358190" y="173989"/>
                </a:lnTo>
                <a:lnTo>
                  <a:pt x="338453" y="163829"/>
                </a:lnTo>
                <a:close/>
              </a:path>
              <a:path w="478790" h="435610">
                <a:moveTo>
                  <a:pt x="195973" y="179069"/>
                </a:moveTo>
                <a:lnTo>
                  <a:pt x="191287" y="179069"/>
                </a:lnTo>
                <a:lnTo>
                  <a:pt x="191287" y="207009"/>
                </a:lnTo>
                <a:lnTo>
                  <a:pt x="195973" y="207009"/>
                </a:lnTo>
                <a:lnTo>
                  <a:pt x="195973" y="179069"/>
                </a:lnTo>
                <a:close/>
              </a:path>
              <a:path w="478790" h="435610">
                <a:moveTo>
                  <a:pt x="400386" y="177799"/>
                </a:moveTo>
                <a:lnTo>
                  <a:pt x="377888" y="177799"/>
                </a:lnTo>
                <a:lnTo>
                  <a:pt x="383514" y="179069"/>
                </a:lnTo>
                <a:lnTo>
                  <a:pt x="387261" y="181609"/>
                </a:lnTo>
                <a:lnTo>
                  <a:pt x="390080" y="185419"/>
                </a:lnTo>
                <a:lnTo>
                  <a:pt x="391007" y="190499"/>
                </a:lnTo>
                <a:lnTo>
                  <a:pt x="390080" y="195579"/>
                </a:lnTo>
                <a:lnTo>
                  <a:pt x="387261" y="200659"/>
                </a:lnTo>
                <a:lnTo>
                  <a:pt x="383514" y="203199"/>
                </a:lnTo>
                <a:lnTo>
                  <a:pt x="377888" y="204469"/>
                </a:lnTo>
                <a:lnTo>
                  <a:pt x="400384" y="204469"/>
                </a:lnTo>
                <a:lnTo>
                  <a:pt x="402259" y="201929"/>
                </a:lnTo>
                <a:lnTo>
                  <a:pt x="404139" y="195579"/>
                </a:lnTo>
                <a:lnTo>
                  <a:pt x="404139" y="190499"/>
                </a:lnTo>
                <a:lnTo>
                  <a:pt x="402259" y="181609"/>
                </a:lnTo>
                <a:lnTo>
                  <a:pt x="400386" y="177799"/>
                </a:lnTo>
                <a:close/>
              </a:path>
              <a:path w="478790" h="435610">
                <a:moveTo>
                  <a:pt x="107260" y="177799"/>
                </a:moveTo>
                <a:lnTo>
                  <a:pt x="50634" y="177799"/>
                </a:lnTo>
                <a:lnTo>
                  <a:pt x="55321" y="181609"/>
                </a:lnTo>
                <a:lnTo>
                  <a:pt x="59067" y="185419"/>
                </a:lnTo>
                <a:lnTo>
                  <a:pt x="64693" y="187959"/>
                </a:lnTo>
                <a:lnTo>
                  <a:pt x="75018" y="187959"/>
                </a:lnTo>
                <a:lnTo>
                  <a:pt x="79705" y="185419"/>
                </a:lnTo>
                <a:lnTo>
                  <a:pt x="88137" y="181609"/>
                </a:lnTo>
                <a:lnTo>
                  <a:pt x="112641" y="181609"/>
                </a:lnTo>
                <a:lnTo>
                  <a:pt x="107260" y="177799"/>
                </a:lnTo>
                <a:close/>
              </a:path>
              <a:path w="478790" h="435610">
                <a:moveTo>
                  <a:pt x="234416" y="173989"/>
                </a:moveTo>
                <a:lnTo>
                  <a:pt x="123774" y="173989"/>
                </a:lnTo>
                <a:lnTo>
                  <a:pt x="132206" y="179069"/>
                </a:lnTo>
                <a:lnTo>
                  <a:pt x="229730" y="179069"/>
                </a:lnTo>
                <a:lnTo>
                  <a:pt x="234416" y="173989"/>
                </a:lnTo>
                <a:close/>
              </a:path>
              <a:path w="478790" h="435610">
                <a:moveTo>
                  <a:pt x="76885" y="134619"/>
                </a:moveTo>
                <a:lnTo>
                  <a:pt x="65633" y="134619"/>
                </a:lnTo>
                <a:lnTo>
                  <a:pt x="61887" y="137159"/>
                </a:lnTo>
                <a:lnTo>
                  <a:pt x="56261" y="139699"/>
                </a:lnTo>
                <a:lnTo>
                  <a:pt x="53441" y="142239"/>
                </a:lnTo>
                <a:lnTo>
                  <a:pt x="49695" y="146049"/>
                </a:lnTo>
                <a:lnTo>
                  <a:pt x="47815" y="149859"/>
                </a:lnTo>
                <a:lnTo>
                  <a:pt x="46888" y="156209"/>
                </a:lnTo>
                <a:lnTo>
                  <a:pt x="45008" y="161289"/>
                </a:lnTo>
                <a:lnTo>
                  <a:pt x="45008" y="163829"/>
                </a:lnTo>
                <a:lnTo>
                  <a:pt x="15938" y="173989"/>
                </a:lnTo>
                <a:lnTo>
                  <a:pt x="65633" y="173989"/>
                </a:lnTo>
                <a:lnTo>
                  <a:pt x="61887" y="170179"/>
                </a:lnTo>
                <a:lnTo>
                  <a:pt x="59067" y="166369"/>
                </a:lnTo>
                <a:lnTo>
                  <a:pt x="57200" y="161289"/>
                </a:lnTo>
                <a:lnTo>
                  <a:pt x="59067" y="156209"/>
                </a:lnTo>
                <a:lnTo>
                  <a:pt x="61887" y="152399"/>
                </a:lnTo>
                <a:lnTo>
                  <a:pt x="65633" y="149859"/>
                </a:lnTo>
                <a:lnTo>
                  <a:pt x="71259" y="148589"/>
                </a:lnTo>
                <a:lnTo>
                  <a:pt x="93766" y="148589"/>
                </a:lnTo>
                <a:lnTo>
                  <a:pt x="89077" y="142239"/>
                </a:lnTo>
                <a:lnTo>
                  <a:pt x="85331" y="139699"/>
                </a:lnTo>
                <a:lnTo>
                  <a:pt x="80645" y="137159"/>
                </a:lnTo>
                <a:lnTo>
                  <a:pt x="76885" y="134619"/>
                </a:lnTo>
                <a:close/>
              </a:path>
              <a:path w="478790" h="435610">
                <a:moveTo>
                  <a:pt x="93766" y="148589"/>
                </a:moveTo>
                <a:lnTo>
                  <a:pt x="71259" y="148589"/>
                </a:lnTo>
                <a:lnTo>
                  <a:pt x="75018" y="149859"/>
                </a:lnTo>
                <a:lnTo>
                  <a:pt x="79705" y="152399"/>
                </a:lnTo>
                <a:lnTo>
                  <a:pt x="82511" y="156209"/>
                </a:lnTo>
                <a:lnTo>
                  <a:pt x="83451" y="161289"/>
                </a:lnTo>
                <a:lnTo>
                  <a:pt x="82511" y="166369"/>
                </a:lnTo>
                <a:lnTo>
                  <a:pt x="79705" y="170179"/>
                </a:lnTo>
                <a:lnTo>
                  <a:pt x="75018" y="173989"/>
                </a:lnTo>
                <a:lnTo>
                  <a:pt x="101878" y="173989"/>
                </a:lnTo>
                <a:lnTo>
                  <a:pt x="94703" y="168909"/>
                </a:lnTo>
                <a:lnTo>
                  <a:pt x="95643" y="161289"/>
                </a:lnTo>
                <a:lnTo>
                  <a:pt x="95643" y="156209"/>
                </a:lnTo>
                <a:lnTo>
                  <a:pt x="94703" y="149859"/>
                </a:lnTo>
                <a:lnTo>
                  <a:pt x="93766" y="148589"/>
                </a:lnTo>
                <a:close/>
              </a:path>
              <a:path w="478790" h="435610">
                <a:moveTo>
                  <a:pt x="195973" y="95249"/>
                </a:moveTo>
                <a:lnTo>
                  <a:pt x="191287" y="95249"/>
                </a:lnTo>
                <a:lnTo>
                  <a:pt x="191287" y="173989"/>
                </a:lnTo>
                <a:lnTo>
                  <a:pt x="195973" y="173989"/>
                </a:lnTo>
                <a:lnTo>
                  <a:pt x="195973" y="95249"/>
                </a:lnTo>
                <a:close/>
              </a:path>
              <a:path w="478790" h="435610">
                <a:moveTo>
                  <a:pt x="300058" y="170179"/>
                </a:moveTo>
                <a:lnTo>
                  <a:pt x="272859" y="170179"/>
                </a:lnTo>
                <a:lnTo>
                  <a:pt x="280365" y="173989"/>
                </a:lnTo>
                <a:lnTo>
                  <a:pt x="292557" y="173989"/>
                </a:lnTo>
                <a:lnTo>
                  <a:pt x="298183" y="171449"/>
                </a:lnTo>
                <a:lnTo>
                  <a:pt x="300058" y="170179"/>
                </a:lnTo>
                <a:close/>
              </a:path>
              <a:path w="478790" h="435610">
                <a:moveTo>
                  <a:pt x="383514" y="165099"/>
                </a:moveTo>
                <a:lnTo>
                  <a:pt x="372262" y="165099"/>
                </a:lnTo>
                <a:lnTo>
                  <a:pt x="366636" y="166369"/>
                </a:lnTo>
                <a:lnTo>
                  <a:pt x="362877" y="168909"/>
                </a:lnTo>
                <a:lnTo>
                  <a:pt x="358190" y="173989"/>
                </a:lnTo>
                <a:lnTo>
                  <a:pt x="398513" y="173989"/>
                </a:lnTo>
                <a:lnTo>
                  <a:pt x="403284" y="166369"/>
                </a:lnTo>
                <a:lnTo>
                  <a:pt x="387261" y="166369"/>
                </a:lnTo>
                <a:lnTo>
                  <a:pt x="383514" y="165099"/>
                </a:lnTo>
                <a:close/>
              </a:path>
              <a:path w="478790" h="435610">
                <a:moveTo>
                  <a:pt x="478218" y="17779"/>
                </a:moveTo>
                <a:lnTo>
                  <a:pt x="461340" y="17779"/>
                </a:lnTo>
                <a:lnTo>
                  <a:pt x="461340" y="48259"/>
                </a:lnTo>
                <a:lnTo>
                  <a:pt x="387261" y="166369"/>
                </a:lnTo>
                <a:lnTo>
                  <a:pt x="403284" y="166369"/>
                </a:lnTo>
                <a:lnTo>
                  <a:pt x="461340" y="73659"/>
                </a:lnTo>
                <a:lnTo>
                  <a:pt x="478218" y="73659"/>
                </a:lnTo>
                <a:lnTo>
                  <a:pt x="478218" y="17779"/>
                </a:lnTo>
                <a:close/>
              </a:path>
              <a:path w="478790" h="435610">
                <a:moveTo>
                  <a:pt x="308499" y="134619"/>
                </a:moveTo>
                <a:lnTo>
                  <a:pt x="290677" y="134619"/>
                </a:lnTo>
                <a:lnTo>
                  <a:pt x="295363" y="137159"/>
                </a:lnTo>
                <a:lnTo>
                  <a:pt x="298183" y="142239"/>
                </a:lnTo>
                <a:lnTo>
                  <a:pt x="299123" y="148589"/>
                </a:lnTo>
                <a:lnTo>
                  <a:pt x="298183" y="153669"/>
                </a:lnTo>
                <a:lnTo>
                  <a:pt x="295363" y="157479"/>
                </a:lnTo>
                <a:lnTo>
                  <a:pt x="290677" y="161289"/>
                </a:lnTo>
                <a:lnTo>
                  <a:pt x="333519" y="161289"/>
                </a:lnTo>
                <a:lnTo>
                  <a:pt x="311315" y="149859"/>
                </a:lnTo>
                <a:lnTo>
                  <a:pt x="311315" y="142239"/>
                </a:lnTo>
                <a:lnTo>
                  <a:pt x="310375" y="137159"/>
                </a:lnTo>
                <a:lnTo>
                  <a:pt x="308499" y="134619"/>
                </a:lnTo>
                <a:close/>
              </a:path>
              <a:path w="478790" h="435610">
                <a:moveTo>
                  <a:pt x="381635" y="95249"/>
                </a:moveTo>
                <a:lnTo>
                  <a:pt x="376008" y="95249"/>
                </a:lnTo>
                <a:lnTo>
                  <a:pt x="376008" y="152399"/>
                </a:lnTo>
                <a:lnTo>
                  <a:pt x="380695" y="152399"/>
                </a:lnTo>
                <a:lnTo>
                  <a:pt x="381635" y="149859"/>
                </a:lnTo>
                <a:lnTo>
                  <a:pt x="381635" y="95249"/>
                </a:lnTo>
                <a:close/>
              </a:path>
              <a:path w="478790" h="435610">
                <a:moveTo>
                  <a:pt x="103149" y="95249"/>
                </a:moveTo>
                <a:lnTo>
                  <a:pt x="97523" y="95249"/>
                </a:lnTo>
                <a:lnTo>
                  <a:pt x="97523" y="132079"/>
                </a:lnTo>
                <a:lnTo>
                  <a:pt x="103149" y="139699"/>
                </a:lnTo>
                <a:lnTo>
                  <a:pt x="103149" y="95249"/>
                </a:lnTo>
                <a:close/>
              </a:path>
              <a:path w="478790" h="435610">
                <a:moveTo>
                  <a:pt x="288810" y="95249"/>
                </a:moveTo>
                <a:lnTo>
                  <a:pt x="283184" y="95249"/>
                </a:lnTo>
                <a:lnTo>
                  <a:pt x="283184" y="109219"/>
                </a:lnTo>
                <a:lnTo>
                  <a:pt x="288810" y="109219"/>
                </a:lnTo>
                <a:lnTo>
                  <a:pt x="288810" y="95249"/>
                </a:lnTo>
                <a:close/>
              </a:path>
              <a:path w="478790" h="435610">
                <a:moveTo>
                  <a:pt x="103149" y="17779"/>
                </a:moveTo>
                <a:lnTo>
                  <a:pt x="97523" y="17779"/>
                </a:lnTo>
                <a:lnTo>
                  <a:pt x="97523" y="90169"/>
                </a:lnTo>
                <a:lnTo>
                  <a:pt x="103149" y="90169"/>
                </a:lnTo>
                <a:lnTo>
                  <a:pt x="103149" y="17779"/>
                </a:lnTo>
                <a:close/>
              </a:path>
              <a:path w="478790" h="435610">
                <a:moveTo>
                  <a:pt x="195973" y="17779"/>
                </a:moveTo>
                <a:lnTo>
                  <a:pt x="191287" y="17779"/>
                </a:lnTo>
                <a:lnTo>
                  <a:pt x="191287" y="90169"/>
                </a:lnTo>
                <a:lnTo>
                  <a:pt x="195973" y="90169"/>
                </a:lnTo>
                <a:lnTo>
                  <a:pt x="195973" y="17779"/>
                </a:lnTo>
                <a:close/>
              </a:path>
              <a:path w="478790" h="435610">
                <a:moveTo>
                  <a:pt x="288810" y="17779"/>
                </a:moveTo>
                <a:lnTo>
                  <a:pt x="283184" y="17779"/>
                </a:lnTo>
                <a:lnTo>
                  <a:pt x="283184" y="90169"/>
                </a:lnTo>
                <a:lnTo>
                  <a:pt x="288810" y="90169"/>
                </a:lnTo>
                <a:lnTo>
                  <a:pt x="288810" y="17779"/>
                </a:lnTo>
                <a:close/>
              </a:path>
              <a:path w="478790" h="435610">
                <a:moveTo>
                  <a:pt x="381635" y="17779"/>
                </a:moveTo>
                <a:lnTo>
                  <a:pt x="376008" y="17779"/>
                </a:lnTo>
                <a:lnTo>
                  <a:pt x="376008" y="90169"/>
                </a:lnTo>
                <a:lnTo>
                  <a:pt x="381635" y="90169"/>
                </a:lnTo>
                <a:lnTo>
                  <a:pt x="381635" y="17779"/>
                </a:lnTo>
                <a:close/>
              </a:path>
            </a:pathLst>
          </a:custGeom>
          <a:solidFill>
            <a:srgbClr val="34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3019</Words>
  <Application>Microsoft Office PowerPoint</Application>
  <PresentationFormat>Лист A4 (210x297 мм)</PresentationFormat>
  <Paragraphs>378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Фотография Photo Editor</vt:lpstr>
      <vt:lpstr>Продуктивные партнерства СОНКО в регионе для преобразования социальной сферы и достижения лучших результатов социального развития.  </vt:lpstr>
      <vt:lpstr>Необходимо сформировать консенсус о понимании необходимого вклада НКО в устойчивость и изменения в соцсфере региона    </vt:lpstr>
      <vt:lpstr>Что могут делать  СОНКО для решения социальных задач (Майские указы 2012года, Комплекс мер, Дорожная карта, действия интересах- женщин и т.п.  и т.п. )</vt:lpstr>
      <vt:lpstr>Необходима смена «угла зрения»  </vt:lpstr>
      <vt:lpstr>Слайд 5</vt:lpstr>
      <vt:lpstr>Пример. Проектная встреча «Устойчивая семья. От желаемого образа будущего – к дорожной карте» (5 июня 2018)</vt:lpstr>
      <vt:lpstr>Слайд 7</vt:lpstr>
      <vt:lpstr>Пример : Национальный проект в сфере здравоохранения (выдержка)  </vt:lpstr>
      <vt:lpstr>Новая модель социальной сферы для регионов (Форсайт-флот 2017) ?</vt:lpstr>
      <vt:lpstr>Фокус на человека и семью означает опережающие инвестиции в  устранение препятствий на пути его развития. Профилактика и раннее вмешательство </vt:lpstr>
      <vt:lpstr>Участие СОНКО в реорганизации и реструктуризации учреждений социальной сферы, в развитии инноваций </vt:lpstr>
      <vt:lpstr>Слайд 12</vt:lpstr>
      <vt:lpstr>Практика НКО – лидеров и устойчивых производителей социальных сервисов : надведомственный характер,  интеграция,  сегментация  (разным людям в разных ситуациях нужен разный  способ оказания услуг) </vt:lpstr>
      <vt:lpstr>Со-управление  социальной сферой как характеристики  эффективности СОНКО (в «идеальной» картине)  </vt:lpstr>
      <vt:lpstr>Стратегические направления поддержки и развития  СО НКО</vt:lpstr>
      <vt:lpstr>Модель поэтапного выстраивания отрасли СО НКО</vt:lpstr>
      <vt:lpstr>Развитие инфраструктуры поддержки СОНКО – уменьшение изъятий ресурсов из продуктивной деятельности</vt:lpstr>
      <vt:lpstr>Что необходимо: Переориентация на сервисную  модель развития СОНКО </vt:lpstr>
      <vt:lpstr>Что нужно: со-управление.  Вовлечение в проектное управление отраслями  соцсферы </vt:lpstr>
      <vt:lpstr>Слайд 20</vt:lpstr>
      <vt:lpstr>Слайд 21</vt:lpstr>
      <vt:lpstr> СОНКО о конкретных проявлениях  адм.барьеров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Маковецкая Центр ГРАНИ</dc:creator>
  <cp:lastModifiedBy>Админ</cp:lastModifiedBy>
  <cp:revision>54</cp:revision>
  <cp:lastPrinted>2018-06-13T13:18:30Z</cp:lastPrinted>
  <dcterms:created xsi:type="dcterms:W3CDTF">2018-03-11T13:22:37Z</dcterms:created>
  <dcterms:modified xsi:type="dcterms:W3CDTF">2018-10-11T18:49:10Z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2018-03-11T00:00:00Z</vt:filetime>
  </property>
</Properties>
</file>