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4" r:id="rId41"/>
    <p:sldId id="283" r:id="rId42"/>
    <p:sldId id="288" r:id="rId43"/>
    <p:sldId id="287" r:id="rId44"/>
    <p:sldId id="286" r:id="rId45"/>
    <p:sldId id="290" r:id="rId46"/>
    <p:sldId id="285" r:id="rId47"/>
    <p:sldId id="257" r:id="rId48"/>
    <p:sldId id="265" r:id="rId49"/>
    <p:sldId id="266" r:id="rId50"/>
    <p:sldId id="258" r:id="rId51"/>
    <p:sldId id="259" r:id="rId52"/>
    <p:sldId id="260" r:id="rId53"/>
    <p:sldId id="261" r:id="rId54"/>
    <p:sldId id="262" r:id="rId55"/>
    <p:sldId id="263" r:id="rId56"/>
    <p:sldId id="264" r:id="rId57"/>
    <p:sldId id="267" r:id="rId58"/>
    <p:sldId id="268" r:id="rId59"/>
    <p:sldId id="269" r:id="rId60"/>
    <p:sldId id="270" r:id="rId61"/>
    <p:sldId id="271" r:id="rId62"/>
    <p:sldId id="272" r:id="rId63"/>
    <p:sldId id="282" r:id="rId6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84001D-E8BE-4FD1-9F25-D77DB448B8A3}" type="doc">
      <dgm:prSet loTypeId="urn:microsoft.com/office/officeart/2005/8/layout/chevron1" loCatId="process" qsTypeId="urn:microsoft.com/office/officeart/2005/8/quickstyle/simple1" qsCatId="simple" csTypeId="urn:microsoft.com/office/officeart/2005/8/colors/accent2_4" csCatId="accent2" phldr="1"/>
      <dgm:spPr/>
    </dgm:pt>
    <dgm:pt modelId="{6F63C44E-CE1B-42E1-A1BE-E99A55B18DE9}">
      <dgm:prSet phldrT="[Текст]" custT="1"/>
      <dgm:spPr>
        <a:xfrm>
          <a:off x="2574" y="0"/>
          <a:ext cx="3136844" cy="500083"/>
        </a:xfrm>
      </dgm:spPr>
      <dgm:t>
        <a:bodyPr/>
        <a:lstStyle/>
        <a:p>
          <a:r>
            <a:rPr lang="ru-RU" sz="1300" b="1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2018</a:t>
          </a:r>
          <a:endParaRPr lang="ru-RU" sz="13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B0A8C69-5519-4BBE-8ABA-026A6A519F5B}" type="parTrans" cxnId="{B031A51F-FCE4-4BB8-B9CC-D79C77FE779D}">
      <dgm:prSet/>
      <dgm:spPr/>
      <dgm:t>
        <a:bodyPr/>
        <a:lstStyle/>
        <a:p>
          <a:endParaRPr lang="ru-RU" sz="1000" b="1"/>
        </a:p>
      </dgm:t>
    </dgm:pt>
    <dgm:pt modelId="{7544C149-28A1-4ACB-A303-3580CAE92D3C}" type="sibTrans" cxnId="{B031A51F-FCE4-4BB8-B9CC-D79C77FE779D}">
      <dgm:prSet/>
      <dgm:spPr/>
      <dgm:t>
        <a:bodyPr/>
        <a:lstStyle/>
        <a:p>
          <a:endParaRPr lang="ru-RU" sz="1000" b="1"/>
        </a:p>
      </dgm:t>
    </dgm:pt>
    <dgm:pt modelId="{1F67734A-CF3E-4F54-9EE8-2EBF6A42B1CF}">
      <dgm:prSet phldrT="[Текст]" custT="1"/>
      <dgm:spPr>
        <a:xfrm>
          <a:off x="2825734" y="0"/>
          <a:ext cx="3136844" cy="500083"/>
        </a:xfrm>
      </dgm:spPr>
      <dgm:t>
        <a:bodyPr/>
        <a:lstStyle/>
        <a:p>
          <a:r>
            <a:rPr lang="ru-RU" sz="1200" b="1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2021</a:t>
          </a:r>
          <a:endParaRPr lang="ru-RU" sz="12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8E190B0-95BA-40A8-8581-93A0FAF9827C}" type="parTrans" cxnId="{D3BDF0EC-DCAE-4C18-9213-AEF2F3208C05}">
      <dgm:prSet/>
      <dgm:spPr/>
      <dgm:t>
        <a:bodyPr/>
        <a:lstStyle/>
        <a:p>
          <a:endParaRPr lang="ru-RU" sz="1000" b="1"/>
        </a:p>
      </dgm:t>
    </dgm:pt>
    <dgm:pt modelId="{12EB6FF7-1D82-4AB9-8079-F3865E0A38F5}" type="sibTrans" cxnId="{D3BDF0EC-DCAE-4C18-9213-AEF2F3208C05}">
      <dgm:prSet/>
      <dgm:spPr/>
      <dgm:t>
        <a:bodyPr/>
        <a:lstStyle/>
        <a:p>
          <a:endParaRPr lang="ru-RU" sz="1000" b="1"/>
        </a:p>
      </dgm:t>
    </dgm:pt>
    <dgm:pt modelId="{E9E1A765-D44F-49D6-8A47-6AF8AC698EC4}">
      <dgm:prSet custT="1"/>
      <dgm:spPr>
        <a:xfrm>
          <a:off x="5648894" y="0"/>
          <a:ext cx="3136844" cy="500083"/>
        </a:xfrm>
      </dgm:spPr>
      <dgm:t>
        <a:bodyPr/>
        <a:lstStyle/>
        <a:p>
          <a:r>
            <a:rPr lang="ru-RU" sz="1200" b="1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2024</a:t>
          </a:r>
          <a:endParaRPr lang="ru-RU" sz="12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733FD94-A533-46A0-96A4-F47AA515C4B0}" type="parTrans" cxnId="{F9079378-8964-4E9F-8B63-CDE569C9458F}">
      <dgm:prSet/>
      <dgm:spPr/>
      <dgm:t>
        <a:bodyPr/>
        <a:lstStyle/>
        <a:p>
          <a:endParaRPr lang="ru-RU" sz="1000" b="1"/>
        </a:p>
      </dgm:t>
    </dgm:pt>
    <dgm:pt modelId="{8AAB95B2-8669-4695-8A67-292C95C68BE1}" type="sibTrans" cxnId="{F9079378-8964-4E9F-8B63-CDE569C9458F}">
      <dgm:prSet/>
      <dgm:spPr/>
      <dgm:t>
        <a:bodyPr/>
        <a:lstStyle/>
        <a:p>
          <a:endParaRPr lang="ru-RU" sz="1000" b="1"/>
        </a:p>
      </dgm:t>
    </dgm:pt>
    <dgm:pt modelId="{1DC9F980-641C-47EB-A783-FC0C7CCE339D}" type="pres">
      <dgm:prSet presAssocID="{6784001D-E8BE-4FD1-9F25-D77DB448B8A3}" presName="Name0" presStyleCnt="0">
        <dgm:presLayoutVars>
          <dgm:dir/>
          <dgm:animLvl val="lvl"/>
          <dgm:resizeHandles val="exact"/>
        </dgm:presLayoutVars>
      </dgm:prSet>
      <dgm:spPr/>
    </dgm:pt>
    <dgm:pt modelId="{6F40E6D4-8B68-4F25-A244-A59477C9D18A}" type="pres">
      <dgm:prSet presAssocID="{6F63C44E-CE1B-42E1-A1BE-E99A55B18DE9}" presName="parTxOnly" presStyleLbl="node1" presStyleIdx="0" presStyleCnt="3" custLinFactNeighborY="-4365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ECD0F0AB-CB82-47DD-B41C-8D921F693772}" type="pres">
      <dgm:prSet presAssocID="{7544C149-28A1-4ACB-A303-3580CAE92D3C}" presName="parTxOnlySpace" presStyleCnt="0"/>
      <dgm:spPr/>
    </dgm:pt>
    <dgm:pt modelId="{BD4899AC-B795-4DC9-A44F-81E7068E42CE}" type="pres">
      <dgm:prSet presAssocID="{1F67734A-CF3E-4F54-9EE8-2EBF6A42B1CF}" presName="parTxOnly" presStyleLbl="node1" presStyleIdx="1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1B76CA01-5BFB-4953-B7A8-30BFD8BCBB3B}" type="pres">
      <dgm:prSet presAssocID="{12EB6FF7-1D82-4AB9-8079-F3865E0A38F5}" presName="parTxOnlySpace" presStyleCnt="0"/>
      <dgm:spPr/>
    </dgm:pt>
    <dgm:pt modelId="{5DE5FE94-EFD6-46C3-8B73-A3EAAF3B3F59}" type="pres">
      <dgm:prSet presAssocID="{E9E1A765-D44F-49D6-8A47-6AF8AC698EC4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</dgm:ptLst>
  <dgm:cxnLst>
    <dgm:cxn modelId="{4C80FC42-2A3C-4863-B31F-76D0598FB296}" type="presOf" srcId="{E9E1A765-D44F-49D6-8A47-6AF8AC698EC4}" destId="{5DE5FE94-EFD6-46C3-8B73-A3EAAF3B3F59}" srcOrd="0" destOrd="0" presId="urn:microsoft.com/office/officeart/2005/8/layout/chevron1"/>
    <dgm:cxn modelId="{CF0E9B66-0C9A-4841-8A14-90BAB96F2F22}" type="presOf" srcId="{1F67734A-CF3E-4F54-9EE8-2EBF6A42B1CF}" destId="{BD4899AC-B795-4DC9-A44F-81E7068E42CE}" srcOrd="0" destOrd="0" presId="urn:microsoft.com/office/officeart/2005/8/layout/chevron1"/>
    <dgm:cxn modelId="{D3BDF0EC-DCAE-4C18-9213-AEF2F3208C05}" srcId="{6784001D-E8BE-4FD1-9F25-D77DB448B8A3}" destId="{1F67734A-CF3E-4F54-9EE8-2EBF6A42B1CF}" srcOrd="1" destOrd="0" parTransId="{E8E190B0-95BA-40A8-8581-93A0FAF9827C}" sibTransId="{12EB6FF7-1D82-4AB9-8079-F3865E0A38F5}"/>
    <dgm:cxn modelId="{79FC1D13-0081-4FAE-9D31-C2E0D1557627}" type="presOf" srcId="{6F63C44E-CE1B-42E1-A1BE-E99A55B18DE9}" destId="{6F40E6D4-8B68-4F25-A244-A59477C9D18A}" srcOrd="0" destOrd="0" presId="urn:microsoft.com/office/officeart/2005/8/layout/chevron1"/>
    <dgm:cxn modelId="{F9079378-8964-4E9F-8B63-CDE569C9458F}" srcId="{6784001D-E8BE-4FD1-9F25-D77DB448B8A3}" destId="{E9E1A765-D44F-49D6-8A47-6AF8AC698EC4}" srcOrd="2" destOrd="0" parTransId="{F733FD94-A533-46A0-96A4-F47AA515C4B0}" sibTransId="{8AAB95B2-8669-4695-8A67-292C95C68BE1}"/>
    <dgm:cxn modelId="{B031A51F-FCE4-4BB8-B9CC-D79C77FE779D}" srcId="{6784001D-E8BE-4FD1-9F25-D77DB448B8A3}" destId="{6F63C44E-CE1B-42E1-A1BE-E99A55B18DE9}" srcOrd="0" destOrd="0" parTransId="{BB0A8C69-5519-4BBE-8ABA-026A6A519F5B}" sibTransId="{7544C149-28A1-4ACB-A303-3580CAE92D3C}"/>
    <dgm:cxn modelId="{8C0673EA-A8F6-4775-868A-E3A89FE745BD}" type="presOf" srcId="{6784001D-E8BE-4FD1-9F25-D77DB448B8A3}" destId="{1DC9F980-641C-47EB-A783-FC0C7CCE339D}" srcOrd="0" destOrd="0" presId="urn:microsoft.com/office/officeart/2005/8/layout/chevron1"/>
    <dgm:cxn modelId="{50AA625D-5E68-470B-BD5C-DD2C2D3B7217}" type="presParOf" srcId="{1DC9F980-641C-47EB-A783-FC0C7CCE339D}" destId="{6F40E6D4-8B68-4F25-A244-A59477C9D18A}" srcOrd="0" destOrd="0" presId="urn:microsoft.com/office/officeart/2005/8/layout/chevron1"/>
    <dgm:cxn modelId="{BD2461CB-8AEB-47A0-9EC7-D627D09B8E69}" type="presParOf" srcId="{1DC9F980-641C-47EB-A783-FC0C7CCE339D}" destId="{ECD0F0AB-CB82-47DD-B41C-8D921F693772}" srcOrd="1" destOrd="0" presId="urn:microsoft.com/office/officeart/2005/8/layout/chevron1"/>
    <dgm:cxn modelId="{C702993C-038C-4B7F-A5C0-28AB7709E791}" type="presParOf" srcId="{1DC9F980-641C-47EB-A783-FC0C7CCE339D}" destId="{BD4899AC-B795-4DC9-A44F-81E7068E42CE}" srcOrd="2" destOrd="0" presId="urn:microsoft.com/office/officeart/2005/8/layout/chevron1"/>
    <dgm:cxn modelId="{4E8C4FB4-70DF-443C-936C-EC26577CBC0B}" type="presParOf" srcId="{1DC9F980-641C-47EB-A783-FC0C7CCE339D}" destId="{1B76CA01-5BFB-4953-B7A8-30BFD8BCBB3B}" srcOrd="3" destOrd="0" presId="urn:microsoft.com/office/officeart/2005/8/layout/chevron1"/>
    <dgm:cxn modelId="{5B7678FA-8F8E-4441-B81C-C31FAA8FE13E}" type="presParOf" srcId="{1DC9F980-641C-47EB-A783-FC0C7CCE339D}" destId="{5DE5FE94-EFD6-46C3-8B73-A3EAAF3B3F5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827D9D-69F3-4C6B-ADD1-C1D80647A0C1}" type="doc">
      <dgm:prSet loTypeId="urn:microsoft.com/office/officeart/2005/8/layout/vList5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D9756509-AF3F-4CD7-AF54-8BE981051E34}">
      <dgm:prSet phldrT="[Текст]" custT="1"/>
      <dgm:spPr/>
      <dgm:t>
        <a:bodyPr/>
        <a:lstStyle/>
        <a:p>
          <a:pPr marL="0" indent="0" algn="just"/>
          <a:r>
            <a:rPr lang="ru-RU" sz="16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содействие расширению доступа МСП к финансовым ресурсам;</a:t>
          </a:r>
          <a:endParaRPr lang="ru-RU" sz="1600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C81FA3-DFEE-49AB-91FB-5ABAF685A856}" type="parTrans" cxnId="{D9FF7196-5F98-4BED-AB53-05D7662FE6A5}">
      <dgm:prSet/>
      <dgm:spPr/>
      <dgm:t>
        <a:bodyPr/>
        <a:lstStyle/>
        <a:p>
          <a:endParaRPr lang="ru-RU"/>
        </a:p>
      </dgm:t>
    </dgm:pt>
    <dgm:pt modelId="{DB74D3DC-DFC0-420C-8794-593C6AE7934A}" type="sibTrans" cxnId="{D9FF7196-5F98-4BED-AB53-05D7662FE6A5}">
      <dgm:prSet/>
      <dgm:spPr/>
      <dgm:t>
        <a:bodyPr/>
        <a:lstStyle/>
        <a:p>
          <a:endParaRPr lang="ru-RU"/>
        </a:p>
      </dgm:t>
    </dgm:pt>
    <dgm:pt modelId="{70882171-1BC7-453A-B5FD-8D55781710FB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основе поставленных задач Программа будет реализовываться в один этап в течение 12 лет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098540-4D9D-4DBE-9AE7-AEEB69D76698}" type="sibTrans" cxnId="{93BBDEA1-5E3B-4DC5-9598-255E2BC03E93}">
      <dgm:prSet/>
      <dgm:spPr/>
      <dgm:t>
        <a:bodyPr/>
        <a:lstStyle/>
        <a:p>
          <a:endParaRPr lang="ru-RU"/>
        </a:p>
      </dgm:t>
    </dgm:pt>
    <dgm:pt modelId="{7499893D-B982-4E44-97F0-E7276684FA7A}" type="parTrans" cxnId="{93BBDEA1-5E3B-4DC5-9598-255E2BC03E93}">
      <dgm:prSet/>
      <dgm:spPr/>
      <dgm:t>
        <a:bodyPr/>
        <a:lstStyle/>
        <a:p>
          <a:endParaRPr lang="ru-RU"/>
        </a:p>
      </dgm:t>
    </dgm:pt>
    <dgm:pt modelId="{98765C76-C38C-41BE-BB8B-A55E79AA7954}">
      <dgm:prSet custT="1"/>
      <dgm:spPr/>
      <dgm:t>
        <a:bodyPr/>
        <a:lstStyle/>
        <a:p>
          <a:pPr marL="0" indent="0" algn="just"/>
          <a:r>
            <a:rPr lang="ru-RU" sz="160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поддержка начинающих предпринимателей;</a:t>
          </a:r>
          <a:endParaRPr lang="ru-RU" sz="1600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0F62EE-AAE3-4E5E-8B20-CE0B91A1CFCC}" type="parTrans" cxnId="{CD93BCD1-5E6F-4493-9017-B0E92DCDE65D}">
      <dgm:prSet/>
      <dgm:spPr/>
      <dgm:t>
        <a:bodyPr/>
        <a:lstStyle/>
        <a:p>
          <a:endParaRPr lang="ru-RU"/>
        </a:p>
      </dgm:t>
    </dgm:pt>
    <dgm:pt modelId="{2E23C70B-5A20-493E-B57F-AF5835FF56C0}" type="sibTrans" cxnId="{CD93BCD1-5E6F-4493-9017-B0E92DCDE65D}">
      <dgm:prSet/>
      <dgm:spPr/>
      <dgm:t>
        <a:bodyPr/>
        <a:lstStyle/>
        <a:p>
          <a:endParaRPr lang="ru-RU"/>
        </a:p>
      </dgm:t>
    </dgm:pt>
    <dgm:pt modelId="{E2D596C8-55A2-4B69-8B05-BCBC7F00D8D5}">
      <dgm:prSet custT="1"/>
      <dgm:spPr/>
      <dgm:t>
        <a:bodyPr/>
        <a:lstStyle/>
        <a:p>
          <a:pPr marL="0" indent="0" algn="just"/>
          <a:r>
            <a:rPr lang="ru-RU" sz="16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информационного, образовательного и аналитического обеспечения МСП, содействие повышению престижа предпринимательской деятельности и развитию делового сотрудничества органов исполнительной власти, местного самоуправления и бизнеса</a:t>
          </a:r>
          <a:r>
            <a:rPr lang="ru-RU" sz="600" dirty="0" smtClean="0"/>
            <a:t>;</a:t>
          </a:r>
          <a:endParaRPr lang="ru-RU" sz="1800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024B26-6365-4375-B6E2-B6FE7B9EBDA5}" type="parTrans" cxnId="{D312FF1E-EB21-4535-8703-57A3657A3780}">
      <dgm:prSet/>
      <dgm:spPr/>
      <dgm:t>
        <a:bodyPr/>
        <a:lstStyle/>
        <a:p>
          <a:endParaRPr lang="ru-RU"/>
        </a:p>
      </dgm:t>
    </dgm:pt>
    <dgm:pt modelId="{6E5B015C-029F-42D2-9B01-60E8D6FD618F}" type="sibTrans" cxnId="{D312FF1E-EB21-4535-8703-57A3657A3780}">
      <dgm:prSet/>
      <dgm:spPr/>
      <dgm:t>
        <a:bodyPr/>
        <a:lstStyle/>
        <a:p>
          <a:endParaRPr lang="ru-RU"/>
        </a:p>
      </dgm:t>
    </dgm:pt>
    <dgm:pt modelId="{BF366147-424F-49B8-984F-6B94735BA91C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Срок</a:t>
          </a:r>
          <a:r>
            <a:rPr lang="ru-RU" sz="18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реализации  Программы с 01. 01.2019 по 31.12.2030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29B7FA-F13C-4FFC-A9A7-C7F0C10F85A0}" type="sibTrans" cxnId="{E88E9E38-667C-4E90-8094-BBCCDCE95CC5}">
      <dgm:prSet/>
      <dgm:spPr/>
      <dgm:t>
        <a:bodyPr/>
        <a:lstStyle/>
        <a:p>
          <a:endParaRPr lang="ru-RU"/>
        </a:p>
      </dgm:t>
    </dgm:pt>
    <dgm:pt modelId="{1D044BE6-5157-4749-83BA-12649405F8B3}" type="parTrans" cxnId="{E88E9E38-667C-4E90-8094-BBCCDCE95CC5}">
      <dgm:prSet/>
      <dgm:spPr/>
      <dgm:t>
        <a:bodyPr/>
        <a:lstStyle/>
        <a:p>
          <a:endParaRPr lang="ru-RU"/>
        </a:p>
      </dgm:t>
    </dgm:pt>
    <dgm:pt modelId="{13EC739B-0D62-49EB-9701-38F3D239ED32}">
      <dgm:prSet custT="1"/>
      <dgm:spPr/>
      <dgm:t>
        <a:bodyPr/>
        <a:lstStyle/>
        <a:p>
          <a:pPr marL="0" indent="0" algn="just"/>
          <a:r>
            <a:rPr lang="ru-RU" sz="16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предоставление имущественной поддержки субъектам МСП.</a:t>
          </a:r>
          <a:endParaRPr lang="ru-RU" sz="1600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E21CC3-6B54-4C81-9FFD-0DB1069B5C38}" type="sibTrans" cxnId="{88E5E459-3C18-43AE-A916-B048F3C07E7A}">
      <dgm:prSet/>
      <dgm:spPr/>
      <dgm:t>
        <a:bodyPr/>
        <a:lstStyle/>
        <a:p>
          <a:endParaRPr lang="ru-RU"/>
        </a:p>
      </dgm:t>
    </dgm:pt>
    <dgm:pt modelId="{D38421AE-FDCF-4185-BCD3-4897C561F9BE}" type="parTrans" cxnId="{88E5E459-3C18-43AE-A916-B048F3C07E7A}">
      <dgm:prSet/>
      <dgm:spPr/>
      <dgm:t>
        <a:bodyPr/>
        <a:lstStyle/>
        <a:p>
          <a:endParaRPr lang="ru-RU"/>
        </a:p>
      </dgm:t>
    </dgm:pt>
    <dgm:pt modelId="{72F50503-1B81-4D1E-80B1-17401C4EA1E4}">
      <dgm:prSet custT="1"/>
      <dgm:spPr/>
      <dgm:t>
        <a:bodyPr/>
        <a:lstStyle/>
        <a:p>
          <a:pPr marL="0" indent="0" algn="just"/>
          <a:r>
            <a:rPr lang="ru-RU" sz="16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развитие социального предпринимательства</a:t>
          </a:r>
          <a:endParaRPr lang="ru-RU" sz="1600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339025-7EFB-4F44-8C88-2DF1AB765DA4}" type="sibTrans" cxnId="{E993E0DB-163A-438C-9542-FB6D3587A5B1}">
      <dgm:prSet/>
      <dgm:spPr/>
      <dgm:t>
        <a:bodyPr/>
        <a:lstStyle/>
        <a:p>
          <a:endParaRPr lang="ru-RU"/>
        </a:p>
      </dgm:t>
    </dgm:pt>
    <dgm:pt modelId="{207E05C1-F4C5-4FFA-9276-84FA0FFDE805}" type="parTrans" cxnId="{E993E0DB-163A-438C-9542-FB6D3587A5B1}">
      <dgm:prSet/>
      <dgm:spPr/>
      <dgm:t>
        <a:bodyPr/>
        <a:lstStyle/>
        <a:p>
          <a:endParaRPr lang="ru-RU"/>
        </a:p>
      </dgm:t>
    </dgm:pt>
    <dgm:pt modelId="{2178A83F-97F5-4047-AFF7-03D14A19C1DF}">
      <dgm:prSet phldrT="[Текст]" custT="1"/>
      <dgm:spPr/>
      <dgm:t>
        <a:bodyPr/>
        <a:lstStyle/>
        <a:p>
          <a:pPr marL="0" indent="0" algn="just"/>
          <a:r>
            <a:rPr lang="ru-RU" sz="16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вовлечение в предпринимательскую деятельность с применением патентной системы налогообложения;</a:t>
          </a:r>
          <a:endParaRPr lang="ru-RU" sz="1600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4A5411-FF6C-468C-9037-CC36CF5D58E7}" type="sibTrans" cxnId="{610A6D98-50D3-4321-AA4F-DCB0EBC9197A}">
      <dgm:prSet/>
      <dgm:spPr/>
      <dgm:t>
        <a:bodyPr/>
        <a:lstStyle/>
        <a:p>
          <a:endParaRPr lang="ru-RU"/>
        </a:p>
      </dgm:t>
    </dgm:pt>
    <dgm:pt modelId="{703D4532-BA4D-4502-8989-7EB0669AE730}" type="parTrans" cxnId="{610A6D98-50D3-4321-AA4F-DCB0EBC9197A}">
      <dgm:prSet/>
      <dgm:spPr/>
      <dgm:t>
        <a:bodyPr/>
        <a:lstStyle/>
        <a:p>
          <a:endParaRPr lang="ru-RU"/>
        </a:p>
      </dgm:t>
    </dgm:pt>
    <dgm:pt modelId="{34F6F9CE-21CC-47CC-B14A-B02C7FC3A115}" type="pres">
      <dgm:prSet presAssocID="{45827D9D-69F3-4C6B-ADD1-C1D80647A0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9B4471-C213-492D-A548-0267F46459FC}" type="pres">
      <dgm:prSet presAssocID="{70882171-1BC7-453A-B5FD-8D55781710FB}" presName="linNode" presStyleCnt="0"/>
      <dgm:spPr/>
    </dgm:pt>
    <dgm:pt modelId="{C73D4AB1-46C0-4150-A321-1EBB23F66F57}" type="pres">
      <dgm:prSet presAssocID="{70882171-1BC7-453A-B5FD-8D55781710FB}" presName="parentText" presStyleLbl="node1" presStyleIdx="0" presStyleCnt="2" custScaleY="137590" custLinFactNeighborX="-2466" custLinFactNeighborY="-28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0A8CE4-A546-420B-ABE6-C21FCEA9D9F4}" type="pres">
      <dgm:prSet presAssocID="{70882171-1BC7-453A-B5FD-8D55781710FB}" presName="descendantText" presStyleLbl="alignAccFollowNode1" presStyleIdx="0" presStyleCnt="2" custScaleX="122888" custScaleY="220112" custLinFactNeighborX="-3214" custLinFactNeighborY="-23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B2853-523B-4314-B50B-D5E2F4CE1A40}" type="pres">
      <dgm:prSet presAssocID="{67098540-4D9D-4DBE-9AE7-AEEB69D76698}" presName="sp" presStyleCnt="0"/>
      <dgm:spPr/>
    </dgm:pt>
    <dgm:pt modelId="{93EF32EF-3047-4232-BCA0-6B8E0CE9A510}" type="pres">
      <dgm:prSet presAssocID="{BF366147-424F-49B8-984F-6B94735BA91C}" presName="linNode" presStyleCnt="0"/>
      <dgm:spPr/>
    </dgm:pt>
    <dgm:pt modelId="{C4CBFC99-889C-4B90-91BA-30921A16DFF5}" type="pres">
      <dgm:prSet presAssocID="{BF366147-424F-49B8-984F-6B94735BA91C}" presName="parentText" presStyleLbl="node1" presStyleIdx="1" presStyleCnt="2" custScaleX="90487" custScaleY="1109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716840-D86B-4221-8C0C-5018976C64D3}" type="pres">
      <dgm:prSet presAssocID="{BF366147-424F-49B8-984F-6B94735BA91C}" presName="descendantText" presStyleLbl="alignAccFollowNode1" presStyleIdx="1" presStyleCnt="2" custScaleX="115040" custScaleY="116989" custLinFactNeighborX="11800" custLinFactNeighborY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A0272E-A48F-45AA-8571-0A793459B402}" type="presOf" srcId="{70882171-1BC7-453A-B5FD-8D55781710FB}" destId="{C73D4AB1-46C0-4150-A321-1EBB23F66F57}" srcOrd="0" destOrd="0" presId="urn:microsoft.com/office/officeart/2005/8/layout/vList5"/>
    <dgm:cxn modelId="{D312FF1E-EB21-4535-8703-57A3657A3780}" srcId="{70882171-1BC7-453A-B5FD-8D55781710FB}" destId="{E2D596C8-55A2-4B69-8B05-BCBC7F00D8D5}" srcOrd="2" destOrd="0" parTransId="{5F024B26-6365-4375-B6E2-B6FE7B9EBDA5}" sibTransId="{6E5B015C-029F-42D2-9B01-60E8D6FD618F}"/>
    <dgm:cxn modelId="{1CB6C5F3-2AAB-4ED4-95A5-D84106D8AF80}" type="presOf" srcId="{D9756509-AF3F-4CD7-AF54-8BE981051E34}" destId="{350A8CE4-A546-420B-ABE6-C21FCEA9D9F4}" srcOrd="0" destOrd="0" presId="urn:microsoft.com/office/officeart/2005/8/layout/vList5"/>
    <dgm:cxn modelId="{6D10CFA4-97E9-4C83-9CBB-72AC99BC0028}" type="presOf" srcId="{98765C76-C38C-41BE-BB8B-A55E79AA7954}" destId="{350A8CE4-A546-420B-ABE6-C21FCEA9D9F4}" srcOrd="0" destOrd="1" presId="urn:microsoft.com/office/officeart/2005/8/layout/vList5"/>
    <dgm:cxn modelId="{58F896C6-3FDB-4707-8DDF-7598782B02C3}" type="presOf" srcId="{E2D596C8-55A2-4B69-8B05-BCBC7F00D8D5}" destId="{350A8CE4-A546-420B-ABE6-C21FCEA9D9F4}" srcOrd="0" destOrd="2" presId="urn:microsoft.com/office/officeart/2005/8/layout/vList5"/>
    <dgm:cxn modelId="{81F0ED1D-E55A-457D-822C-FCC3FA571EE9}" type="presOf" srcId="{13EC739B-0D62-49EB-9701-38F3D239ED32}" destId="{F8716840-D86B-4221-8C0C-5018976C64D3}" srcOrd="0" destOrd="2" presId="urn:microsoft.com/office/officeart/2005/8/layout/vList5"/>
    <dgm:cxn modelId="{610A6D98-50D3-4321-AA4F-DCB0EBC9197A}" srcId="{BF366147-424F-49B8-984F-6B94735BA91C}" destId="{2178A83F-97F5-4047-AFF7-03D14A19C1DF}" srcOrd="0" destOrd="0" parTransId="{703D4532-BA4D-4502-8989-7EB0669AE730}" sibTransId="{044A5411-FF6C-468C-9037-CC36CF5D58E7}"/>
    <dgm:cxn modelId="{F83CADAC-D9FB-4D37-94C3-A9F665AB6B15}" type="presOf" srcId="{72F50503-1B81-4D1E-80B1-17401C4EA1E4}" destId="{F8716840-D86B-4221-8C0C-5018976C64D3}" srcOrd="0" destOrd="1" presId="urn:microsoft.com/office/officeart/2005/8/layout/vList5"/>
    <dgm:cxn modelId="{F0855E25-854D-4326-90CA-0BA9468F2A22}" type="presOf" srcId="{2178A83F-97F5-4047-AFF7-03D14A19C1DF}" destId="{F8716840-D86B-4221-8C0C-5018976C64D3}" srcOrd="0" destOrd="0" presId="urn:microsoft.com/office/officeart/2005/8/layout/vList5"/>
    <dgm:cxn modelId="{93BBDEA1-5E3B-4DC5-9598-255E2BC03E93}" srcId="{45827D9D-69F3-4C6B-ADD1-C1D80647A0C1}" destId="{70882171-1BC7-453A-B5FD-8D55781710FB}" srcOrd="0" destOrd="0" parTransId="{7499893D-B982-4E44-97F0-E7276684FA7A}" sibTransId="{67098540-4D9D-4DBE-9AE7-AEEB69D76698}"/>
    <dgm:cxn modelId="{D9FF7196-5F98-4BED-AB53-05D7662FE6A5}" srcId="{70882171-1BC7-453A-B5FD-8D55781710FB}" destId="{D9756509-AF3F-4CD7-AF54-8BE981051E34}" srcOrd="0" destOrd="0" parTransId="{80C81FA3-DFEE-49AB-91FB-5ABAF685A856}" sibTransId="{DB74D3DC-DFC0-420C-8794-593C6AE7934A}"/>
    <dgm:cxn modelId="{CD93BCD1-5E6F-4493-9017-B0E92DCDE65D}" srcId="{70882171-1BC7-453A-B5FD-8D55781710FB}" destId="{98765C76-C38C-41BE-BB8B-A55E79AA7954}" srcOrd="1" destOrd="0" parTransId="{BD0F62EE-AAE3-4E5E-8B20-CE0B91A1CFCC}" sibTransId="{2E23C70B-5A20-493E-B57F-AF5835FF56C0}"/>
    <dgm:cxn modelId="{E993E0DB-163A-438C-9542-FB6D3587A5B1}" srcId="{BF366147-424F-49B8-984F-6B94735BA91C}" destId="{72F50503-1B81-4D1E-80B1-17401C4EA1E4}" srcOrd="1" destOrd="0" parTransId="{207E05C1-F4C5-4FFA-9276-84FA0FFDE805}" sibTransId="{30339025-7EFB-4F44-8C88-2DF1AB765DA4}"/>
    <dgm:cxn modelId="{149BD17D-1368-4E27-8D3B-E70AAF2A95FD}" type="presOf" srcId="{45827D9D-69F3-4C6B-ADD1-C1D80647A0C1}" destId="{34F6F9CE-21CC-47CC-B14A-B02C7FC3A115}" srcOrd="0" destOrd="0" presId="urn:microsoft.com/office/officeart/2005/8/layout/vList5"/>
    <dgm:cxn modelId="{B26DEC21-6B90-4652-9561-18970FBBB6AB}" type="presOf" srcId="{BF366147-424F-49B8-984F-6B94735BA91C}" destId="{C4CBFC99-889C-4B90-91BA-30921A16DFF5}" srcOrd="0" destOrd="0" presId="urn:microsoft.com/office/officeart/2005/8/layout/vList5"/>
    <dgm:cxn modelId="{88E5E459-3C18-43AE-A916-B048F3C07E7A}" srcId="{BF366147-424F-49B8-984F-6B94735BA91C}" destId="{13EC739B-0D62-49EB-9701-38F3D239ED32}" srcOrd="2" destOrd="0" parTransId="{D38421AE-FDCF-4185-BCD3-4897C561F9BE}" sibTransId="{1AE21CC3-6B54-4C81-9FFD-0DB1069B5C38}"/>
    <dgm:cxn modelId="{E88E9E38-667C-4E90-8094-BBCCDCE95CC5}" srcId="{45827D9D-69F3-4C6B-ADD1-C1D80647A0C1}" destId="{BF366147-424F-49B8-984F-6B94735BA91C}" srcOrd="1" destOrd="0" parTransId="{1D044BE6-5157-4749-83BA-12649405F8B3}" sibTransId="{3029B7FA-F13C-4FFC-A9A7-C7F0C10F85A0}"/>
    <dgm:cxn modelId="{1CB922AB-69C7-4180-A52A-807DDBA02430}" type="presParOf" srcId="{34F6F9CE-21CC-47CC-B14A-B02C7FC3A115}" destId="{079B4471-C213-492D-A548-0267F46459FC}" srcOrd="0" destOrd="0" presId="urn:microsoft.com/office/officeart/2005/8/layout/vList5"/>
    <dgm:cxn modelId="{99E0A9A4-F014-4F39-81D9-5D309909D8A1}" type="presParOf" srcId="{079B4471-C213-492D-A548-0267F46459FC}" destId="{C73D4AB1-46C0-4150-A321-1EBB23F66F57}" srcOrd="0" destOrd="0" presId="urn:microsoft.com/office/officeart/2005/8/layout/vList5"/>
    <dgm:cxn modelId="{57D64E26-80F7-4C4A-BBD9-DB25AD4A0435}" type="presParOf" srcId="{079B4471-C213-492D-A548-0267F46459FC}" destId="{350A8CE4-A546-420B-ABE6-C21FCEA9D9F4}" srcOrd="1" destOrd="0" presId="urn:microsoft.com/office/officeart/2005/8/layout/vList5"/>
    <dgm:cxn modelId="{84D2F175-717E-4417-A39C-D8C556AF6E3F}" type="presParOf" srcId="{34F6F9CE-21CC-47CC-B14A-B02C7FC3A115}" destId="{2BBB2853-523B-4314-B50B-D5E2F4CE1A40}" srcOrd="1" destOrd="0" presId="urn:microsoft.com/office/officeart/2005/8/layout/vList5"/>
    <dgm:cxn modelId="{2E913E38-F9BB-4EA6-BB86-FE2213B33F04}" type="presParOf" srcId="{34F6F9CE-21CC-47CC-B14A-B02C7FC3A115}" destId="{93EF32EF-3047-4232-BCA0-6B8E0CE9A510}" srcOrd="2" destOrd="0" presId="urn:microsoft.com/office/officeart/2005/8/layout/vList5"/>
    <dgm:cxn modelId="{4A24463E-6B1D-457A-8897-AA156909E61F}" type="presParOf" srcId="{93EF32EF-3047-4232-BCA0-6B8E0CE9A510}" destId="{C4CBFC99-889C-4B90-91BA-30921A16DFF5}" srcOrd="0" destOrd="0" presId="urn:microsoft.com/office/officeart/2005/8/layout/vList5"/>
    <dgm:cxn modelId="{31AB615C-AEFD-4443-A123-0996DAF8CE41}" type="presParOf" srcId="{93EF32EF-3047-4232-BCA0-6B8E0CE9A510}" destId="{F8716840-D86B-4221-8C0C-5018976C64D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40E6D4-8B68-4F25-A244-A59477C9D18A}">
      <dsp:nvSpPr>
        <dsp:cNvPr id="0" name=""/>
        <dsp:cNvSpPr/>
      </dsp:nvSpPr>
      <dsp:spPr>
        <a:xfrm>
          <a:off x="2391" y="0"/>
          <a:ext cx="2914150" cy="432048"/>
        </a:xfrm>
        <a:prstGeom prst="chevron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2018</a:t>
          </a:r>
          <a:endParaRPr lang="ru-RU" sz="13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391" y="0"/>
        <a:ext cx="2914150" cy="432048"/>
      </dsp:txXfrm>
    </dsp:sp>
    <dsp:sp modelId="{BD4899AC-B795-4DC9-A44F-81E7068E42CE}">
      <dsp:nvSpPr>
        <dsp:cNvPr id="0" name=""/>
        <dsp:cNvSpPr/>
      </dsp:nvSpPr>
      <dsp:spPr>
        <a:xfrm>
          <a:off x="2625127" y="0"/>
          <a:ext cx="2914150" cy="432048"/>
        </a:xfrm>
        <a:prstGeom prst="chevron">
          <a:avLst/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2021</a:t>
          </a:r>
          <a:endParaRPr lang="ru-RU" sz="12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625127" y="0"/>
        <a:ext cx="2914150" cy="432048"/>
      </dsp:txXfrm>
    </dsp:sp>
    <dsp:sp modelId="{5DE5FE94-EFD6-46C3-8B73-A3EAAF3B3F59}">
      <dsp:nvSpPr>
        <dsp:cNvPr id="0" name=""/>
        <dsp:cNvSpPr/>
      </dsp:nvSpPr>
      <dsp:spPr>
        <a:xfrm>
          <a:off x="5247863" y="0"/>
          <a:ext cx="2914150" cy="432048"/>
        </a:xfrm>
        <a:prstGeom prst="chevron">
          <a:avLst/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2024</a:t>
          </a:r>
          <a:endParaRPr lang="ru-RU" sz="12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247863" y="0"/>
        <a:ext cx="2914150" cy="43204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3401B-9103-4CF0-BBC2-4A2D325E5405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36E4A-19BB-4BFF-BA50-3EBD7554A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7216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7216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7216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7216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7216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72165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7216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7216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7216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7216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7216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7216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7216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7216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7216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3C9B-F3EE-4251-92DE-6B187DCF737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E9DE-7A71-4F58-8CDB-FC0D3D48E6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285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3C9B-F3EE-4251-92DE-6B187DCF737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E9DE-7A71-4F58-8CDB-FC0D3D48E6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5632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3C9B-F3EE-4251-92DE-6B187DCF737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E9DE-7A71-4F58-8CDB-FC0D3D48E6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3176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3C9B-F3EE-4251-92DE-6B187DCF737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E9DE-7A71-4F58-8CDB-FC0D3D48E6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035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3C9B-F3EE-4251-92DE-6B187DCF737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E9DE-7A71-4F58-8CDB-FC0D3D48E6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043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3C9B-F3EE-4251-92DE-6B187DCF737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E9DE-7A71-4F58-8CDB-FC0D3D48E6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3656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3C9B-F3EE-4251-92DE-6B187DCF737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E9DE-7A71-4F58-8CDB-FC0D3D48E6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8402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3C9B-F3EE-4251-92DE-6B187DCF737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E9DE-7A71-4F58-8CDB-FC0D3D48E6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272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3C9B-F3EE-4251-92DE-6B187DCF737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E9DE-7A71-4F58-8CDB-FC0D3D48E6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2712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3C9B-F3EE-4251-92DE-6B187DCF737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E9DE-7A71-4F58-8CDB-FC0D3D48E6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2010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3C9B-F3EE-4251-92DE-6B187DCF737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E9DE-7A71-4F58-8CDB-FC0D3D48E6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8365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63C9B-F3EE-4251-92DE-6B187DCF737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9E9DE-7A71-4F58-8CDB-FC0D3D48E6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789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ide.khabkrai.ru/Deyatelnost/Programmy/Regionalnyj-nacproek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mide.khabkrai.ru/Deyatelnost/Programmy/Regionalnyj-nacproekt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s://zdrav.khv.gov.ru/sites/files/zdrav/docs/2019/7e4566141551f760e74b.pdf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://moibizkhv.ru/" TargetMode="External"/><Relationship Id="rId4" Type="http://schemas.openxmlformats.org/officeDocument/2006/relationships/hyperlink" Target="https://mintrans.khabkrai.ru/Programmy/23/Informaciya-o-hode-ispolneniya" TargetMode="External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ide.khabkrai.ru/Deyatelnost/Programmy/Regionalnyj-nacproek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p-avangard.com/ru/workshop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ide.khabkrai.ru/Deyatelnost/Programmy/Regionalnyj-nacproek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ide.khabkrai.ru/Deyatelnost/Programmy/Regionalnyj-nacproek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ide.khabkrai.ru/Deyatelnost/Programmy/Regionalnyj-nacproek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ide.khabkrai.ru/Deyatelnost/Programmy/Regionalnyj-nacproek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intrans.khabkrai.ru/Programmy/23/Informaciya-o-hode-ispolneniya" TargetMode="External"/><Relationship Id="rId4" Type="http://schemas.openxmlformats.org/officeDocument/2006/relationships/hyperlink" Target="https://zdrav.khv.gov.ru/sites/files/zdrav/docs/2019/7e4566141551f760e74b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tatic.government.ru/media/files/qH8voRLuhAVWSJhIS8XYbZBsAvcs8A5t.pdf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ide.khabkrai.ru/Deyatelnost/Programmy/Regionalnyj-nacproek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ide.khabkrai.ru/Deyatelnost/Programmy/Regionalnyj-nacproek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ide.khabkrai.ru/Deyatelnost/Programmy/Regionalnyj-nacproek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ide.khabkrai.ru/Deyatelnost/Programmy/Regionalnyj-nacproek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2.png"/><Relationship Id="rId4" Type="http://schemas.openxmlformats.org/officeDocument/2006/relationships/hyperlink" Target="https://minsh.khabkrai.ru/Gospodderzhka/Programmy-/Kraevye/114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ide.khabkrai.ru/Deyatelnost/Programmy/Regionalnyj-nacproekt" TargetMode="External"/><Relationship Id="rId7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2.png"/><Relationship Id="rId4" Type="http://schemas.openxmlformats.org/officeDocument/2006/relationships/hyperlink" Target="https://khabrayon.ru/?q=deyatelnost/novosti/nachinayushchie-fermery-kraya-poluchat-granty-po-federalnoy-programme-agrostartap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ide.khabkrai.ru/Deyatelnost/Programmy/Regionalnyj-nacproek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mide.khabkrai.ru/Deyatelnost/Programmy/Regionalnyj-nacproek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mide.khabkrai.ru/Deyatelnost/Programmy/Regionalnyj-nacproek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22.png"/><Relationship Id="rId4" Type="http://schemas.openxmlformats.org/officeDocument/2006/relationships/hyperlink" Target="https://minsh.khabkrai.ru/Gospodderzhka/Programmy-/Kraevye/114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mide.khabkrai.ru/Deyatelnost/Programmy/Regionalnyj-nacproek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mide.khabkrai.ru/Deyatelnost/Programmy/Regionalnyj-nacproek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2.png"/><Relationship Id="rId4" Type="http://schemas.openxmlformats.org/officeDocument/2006/relationships/hyperlink" Target="https://minsh.khabkrai.ru/Gospodderzhka/Programmy-/Kraevye/11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tatic.government.ru/media/files/qH8voRLuhAVWSJhIS8XYbZBsAvcs8A5t.pdf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mide.khabkrai.ru/Deyatelnost/Programmy/Regionalnyj-nacproek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2.png"/><Relationship Id="rId4" Type="http://schemas.openxmlformats.org/officeDocument/2006/relationships/hyperlink" Target="https://minsh.khabkrai.ru/Gospodderzhka/Programmy-/Kraevye/114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://static.government.ru/media/files/qH8voRLuhAVWSJhIS8XYbZBsAvcs8A5t.pdf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ks.ru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ide.khabkrai.ru/Deyatelnost/Programmy/Regionalnyj-nacproek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ide.khabkrai.ru/Deyatelnost/Programmy/Regionalnyj-nacproek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569" y="193219"/>
            <a:ext cx="2416519" cy="701941"/>
          </a:xfrm>
          <a:prstGeom prst="rect">
            <a:avLst/>
          </a:prstGeom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 flipH="1">
            <a:off x="-2" y="943011"/>
            <a:ext cx="910812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83205" y="0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38975" y="2780928"/>
            <a:ext cx="6030416" cy="156966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02020"/>
                </a:solidFill>
                <a:latin typeface="Roboto Condensed"/>
              </a:rPr>
              <a:t>Национальный проект «Малое и среднее предпринимательство и поддержка индивидуальной предпринимательской инициативы»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1052736"/>
            <a:ext cx="2528066" cy="15353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5856" y="5013176"/>
            <a:ext cx="3596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Студенты группы 131Б,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ГиМУ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Волошин С., Драгонец О.,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Койнова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Ю., Пахомова А., Стародубова А.</a:t>
            </a:r>
          </a:p>
        </p:txBody>
      </p:sp>
    </p:spTree>
    <p:extLst>
      <p:ext uri="{BB962C8B-B14F-4D97-AF65-F5344CB8AC3E}">
        <p14:creationId xmlns="" xmlns:p14="http://schemas.microsoft.com/office/powerpoint/2010/main" val="129362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4578"/>
            <a:ext cx="1786548" cy="616691"/>
          </a:xfrm>
          <a:prstGeom prst="rect">
            <a:avLst/>
          </a:prstGeom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87876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92280" y="0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34024673"/>
              </p:ext>
            </p:extLst>
          </p:nvPr>
        </p:nvGraphicFramePr>
        <p:xfrm>
          <a:off x="0" y="949371"/>
          <a:ext cx="9144000" cy="50639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Ожидаемый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 НП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Ожидаемый результат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РП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Разработана программа поддержки субъектов МСП в моногородах. Количество получивших поддержку субъектов МСП в моногородах, ед. </a:t>
                      </a:r>
                      <a:endParaRPr lang="ru-RU" sz="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spc="-1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Хабаровском крае реализованы мероприятия поддержки субъектов МСП в </a:t>
                      </a:r>
                      <a:r>
                        <a:rPr lang="ru-RU" sz="1600" spc="-1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монопрофильных</a:t>
                      </a:r>
                      <a:r>
                        <a:rPr lang="ru-RU" sz="1600" spc="-1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муниципальных образованиях края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 доступ субъектов МСП к экспортной поддержке во всех субъектах Российской Федерации к 2021 году, в том числе с привлечением торгово-промышленных палат субъектов Российской Федерации и административно-территориальных образований. Не менее чем в 75 субъектах Российской Федерации функционируют ЦПЭ. В других субъектах Российской Федерации определен специалист, обладающий компетенциями по консультационной поддержке экспортеров. Количество субъектов Российской Федерации, осуществляющих поддержку экспорта субъектов МСП: в 2019 г. - 72 субъектов Российской Федерации; в 2020 г. - 75 субъектов Российской Федерации; в 2021 г. - 85 субъектов Российской Федерации Количество субъектов МСП, выведенных на экспорт при поддержке центров координации поддержки экспортно-ориентированных субъектов МСП, тыс. ед. нарастающим итогом</a:t>
                      </a:r>
                      <a:endParaRPr lang="ru-RU" sz="7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spc="-1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Хабаровском крае обеспечен доступ субъектов МСП к экспортной поддержке. 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350142"/>
            <a:ext cx="88954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Режим доступа: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mide.khabkrai.ru/Deyatelnost/Programmy/Regionalnyj-nacproekt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Дата обращения: 13. 05. 20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6548" y="177661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регионального проекта «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Акселерация субъектов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07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82"/>
            <a:ext cx="1786548" cy="616691"/>
          </a:xfrm>
          <a:prstGeom prst="rect">
            <a:avLst/>
          </a:prstGeom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92280" y="0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19435" y="19680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Акселерация субъектов МСП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58162211"/>
              </p:ext>
            </p:extLst>
          </p:nvPr>
        </p:nvGraphicFramePr>
        <p:xfrm>
          <a:off x="0" y="962690"/>
          <a:ext cx="9143999" cy="4942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7664"/>
                <a:gridCol w="2520280"/>
                <a:gridCol w="3096344"/>
                <a:gridCol w="19797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комплекса услуг, сервисов и мер поддержки СМСП в Центрах "Мой бизнес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количества СМСП и </a:t>
                      </a:r>
                      <a:r>
                        <a:rPr lang="ru-RU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самозанятых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граждан в результате реализации проекта; рост количества СМСП, охваченных услугами Центров "Мой бизнес", до 10% к 2024 году от общего количества СМСП в крае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на 2019 г.: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субъектов МСП и </a:t>
                      </a:r>
                      <a:r>
                        <a:rPr lang="ru-RU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самозанятых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граждан, получивших поддержку в рамках федерального проекта, тыс. ед. -4,234;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субъектов МСП, охваченных услугами Центров "Мой бизнес", процентов – 3 % от общего количества СМСП в крае</a:t>
                      </a:r>
                    </a:p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Заключены соглашения о предоставлении из краевого бюджета субсидии организациям, входящим в центр "Мой бизнес":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АНО "КАСП" от 06.06.2019 №КАСП-2, доп. соглашение от 27.06.2019;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АНО "ДВЦРКСС" от 29.05.2019 № ДВЦРКСС-2.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на 01.10.2019: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субъектов МСП и </a:t>
                      </a:r>
                      <a:r>
                        <a:rPr lang="ru-RU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самозанятых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граждан, получивших поддержку в рамках федерального проекта, тыс. ед. - 3,8370;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субъектов МСП, охваченных услугами Центров "Мой бизнес", процентов – 4,3% от общего количества СМСП в крае</a:t>
                      </a:r>
                    </a:p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Выполнено частично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36131" y="4869160"/>
            <a:ext cx="1644542" cy="79986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6350142"/>
            <a:ext cx="88954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Режим доступа: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mide.khabkrai.ru/Deyatelnost/Programmy/Regionalnyj-nacproekt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Дата обращения: 13. 05. 20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81550" y="592648"/>
            <a:ext cx="1036409" cy="3535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8070" y="1851731"/>
            <a:ext cx="1121701" cy="8412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29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4578"/>
            <a:ext cx="1786548" cy="616691"/>
          </a:xfrm>
          <a:prstGeom prst="rect">
            <a:avLst/>
          </a:prstGeom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92280" y="0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19435" y="1968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31189" y="6554277"/>
            <a:ext cx="90182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Режим доступа:</a:t>
            </a:r>
            <a:r>
              <a:rPr lang="en-US" sz="1400" dirty="0">
                <a:solidFill>
                  <a:prstClr val="black"/>
                </a:solidFill>
                <a:hlinkClick r:id="rId4"/>
              </a:rPr>
              <a:t>https://mintrans.khabkrai.ru/Programmy/23/Informaciya-o-hode-ispolneniya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Дата обращения: 06.05.20.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19899" y="235161"/>
            <a:ext cx="3159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Акселерация субъектов МСП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622" y="1046894"/>
            <a:ext cx="4572000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оказания услуг "Мой бизнес" — это место, где предприниматели и граждане, планирующие открыть свой бизнес, могут по принципу "одного окна" получить поддержку сразу по нескольким направлениям. Центр предоставляет свои услуги бесплатно. По всем вопросам можно обратиться по телефону горячей линии 8-800-555-39-09, по адресу г. Хабаровск ул. </a:t>
            </a:r>
            <a:r>
              <a:rPr lang="ru-RU" sz="1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Запарина</a:t>
            </a:r>
            <a:r>
              <a:rPr lang="ru-RU" sz="1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51, на сайте </a:t>
            </a:r>
            <a:r>
              <a:rPr lang="ru-RU" sz="1600" dirty="0">
                <a:solidFill>
                  <a:srgbClr val="C80F1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moibizkhv.ru</a:t>
            </a:r>
            <a:r>
              <a:rPr lang="ru-RU" sz="1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аккаунте @</a:t>
            </a:r>
            <a:r>
              <a:rPr lang="ru-RU" sz="1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moibizkhv</a:t>
            </a:r>
            <a:r>
              <a:rPr lang="ru-RU" sz="1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ru-RU" sz="1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1759" y="3608056"/>
            <a:ext cx="3659067" cy="14401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3792" y="5079046"/>
            <a:ext cx="3819306" cy="1514921"/>
          </a:xfrm>
          <a:prstGeom prst="rect">
            <a:avLst/>
          </a:prstGeom>
        </p:spPr>
      </p:pic>
      <p:pic>
        <p:nvPicPr>
          <p:cNvPr id="1026" name="Picture 2" descr="https://sun9-3.userapi.com/wkkTSr5K1MlYn46m2lsrh5BAnUM9waE-UoA5gg/21J88knmTic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t="8019" r="-2202" b="5958"/>
          <a:stretch/>
        </p:blipFill>
        <p:spPr bwMode="auto">
          <a:xfrm>
            <a:off x="5147192" y="1106777"/>
            <a:ext cx="3565904" cy="53402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98287" y="509577"/>
            <a:ext cx="1036410" cy="3535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282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4578"/>
            <a:ext cx="1786548" cy="616691"/>
          </a:xfrm>
          <a:prstGeom prst="rect">
            <a:avLst/>
          </a:prstGeom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92280" y="0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19435" y="19680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Акселерация субъектов МСП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31903175"/>
              </p:ext>
            </p:extLst>
          </p:nvPr>
        </p:nvGraphicFramePr>
        <p:xfrm>
          <a:off x="0" y="962690"/>
          <a:ext cx="9143999" cy="5369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7664"/>
                <a:gridCol w="2520280"/>
                <a:gridCol w="3384376"/>
                <a:gridCol w="16916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льготного до-ступа субъектов малого и сред-него предпринимательства к производственным площадям и помещениям в целях создания (развития) производственных и инновационных компаний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2024 году в крае будут созданы не менее 4 промышленных площадок для размещения субъектов малого и среднего предпринимательства;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промышленных площадках субъектов малого и среднего предпринимательства запущено не менее 15 новых производств: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 - 2 шт.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 - 2 шт.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 - 2 шт.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 - 3 шт.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 - 3 шт.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 - 3 шт.</a:t>
                      </a:r>
                    </a:p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текущий момент в крае осуществляет деятельность 2 промышленные площадки для размещения субъектов малого и среднего предпринимательства (ООО "Индустриальный парк "Авангард", ООО "Хабаровский завод строительной керамики").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целях предоставления в 2019 году мер государственной финансовой поддержки управляющим компаниям парков, по итогам конкурсного отбора субсидия, в том числе за счет средств федерального бюджета, предоставлена ООО "Индустриальный парк "Авангард" в размере 132,99 млн. рублей. Субсидия предоставлена в полном объеме.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Освоение субсидии будет осуществляться в соответствии с графиком капитальных вложений во II – IV кварталах 2019 года. Создание новых производств резидентами парка запланировано в IV квартале 2019 года.</a:t>
                      </a:r>
                    </a:p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Выполнено частично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0" y="6350142"/>
            <a:ext cx="88954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Режим доступа: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mide.khabkrai.ru/Deyatelnost/Programmy/Regionalnyj-nacproekt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Дата обращения: 13. 05. 20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16428" y="542900"/>
            <a:ext cx="113139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2019 год</a:t>
            </a:r>
            <a:endParaRPr lang="ru-RU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63132" y="1988840"/>
            <a:ext cx="1121761" cy="8413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249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4578"/>
            <a:ext cx="1786548" cy="616691"/>
          </a:xfrm>
          <a:prstGeom prst="rect">
            <a:avLst/>
          </a:prstGeom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92280" y="0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19435" y="19680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Акселерация субъектов МСП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350142"/>
            <a:ext cx="88954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доступа:</a:t>
            </a:r>
            <a:r>
              <a:rPr lang="en-US" sz="1400" dirty="0">
                <a:hlinkClick r:id="rId3"/>
              </a:rPr>
              <a:t>http://ip-avangard.com/ru/workshops/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обращения: 13. 05. 20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21754" y="1161782"/>
            <a:ext cx="3203848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представляет собой строительство индустриально-логистического парка «Авангард» в черте г. Хабаровск. Данный проект станет первым не только в Хабаровском крае, но и в Дальневосточном Федеральном округе.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3386" y="4049084"/>
            <a:ext cx="5598368" cy="1815882"/>
          </a:xfrm>
          <a:prstGeom prst="rect">
            <a:avLst/>
          </a:prstGeom>
          <a:ln w="57150">
            <a:solidFill>
              <a:srgbClr val="466FBE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Индустриально-логистический парк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парк, основным элементом которого являются площади для производства, дополненные складскими и офисными помещениями. В современных индустриальных парках также особое внимание уделяется сопутствующей инфраструктуре (гостиницы, пункты технического обслуживания автомобилей, автомобильные мойки и др.).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54054" y="3569580"/>
            <a:ext cx="2739247" cy="3311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3812" y="1069342"/>
            <a:ext cx="4536504" cy="270188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81550" y="603054"/>
            <a:ext cx="1036410" cy="3535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745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4578"/>
            <a:ext cx="1786548" cy="616691"/>
          </a:xfrm>
          <a:prstGeom prst="rect">
            <a:avLst/>
          </a:prstGeom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92280" y="0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19435" y="19680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Акселерация субъектов МСП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02467046"/>
              </p:ext>
            </p:extLst>
          </p:nvPr>
        </p:nvGraphicFramePr>
        <p:xfrm>
          <a:off x="0" y="962690"/>
          <a:ext cx="9143999" cy="5369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7664"/>
                <a:gridCol w="1656184"/>
                <a:gridCol w="4680520"/>
                <a:gridCol w="12596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Государственная поддержка малого и среднего предпринимательства в субъектах Российской Федерации (Субсидии управляющим компаниям и застройщикам индустриальных (промышленных) парков на создание и (или) развитие частных индустриальных (промышленных) парков территории Хабаровского края)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Оказание государственной финансовой поддержки управляющей компании путем предоставления субсидии на создание инфраструктуры парка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целях предоставления в 2019 году мер государственной финансовой поддержки управляющим компаниям парков, по итогам конкурсного отбора субсидия, в том числе за счет средств федерального бюджета, предоставлена ООО "Индустриальный парк "Авангард" (протокол Инвестиционного совета при Правительстве края от 27.12.2018 № 7, соглашение о предоставлении субсидии бюджету субъекта Российской Федерации.. между Минэкономразвития РФ и Правительством края от 13.02.2019 № 139-09-2019-244, в рамках федерального проекта "Акселерация субъектов малого и среднего предпринимательства") в размере 132,99 млн. рублей, в том числе средства федерального бюджета 129 млн. рублей.</a:t>
                      </a:r>
                    </a:p>
                    <a:p>
                      <a:pPr algn="just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предоставлена ООО "Индустриальный парк "Авангард" в целях финансового обеспечения затрат по следующим направлениям:</a:t>
                      </a:r>
                    </a:p>
                    <a:p>
                      <a:pPr algn="just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проектирование и строительство кабельной линии 10 </a:t>
                      </a:r>
                      <a:r>
                        <a:rPr lang="ru-RU" sz="12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подстанции 220/10 </a:t>
                      </a:r>
                      <a:r>
                        <a:rPr lang="ru-RU" sz="12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"Восток" до территории индустриального парка "Авангард", включая РП-10 </a:t>
                      </a:r>
                      <a:r>
                        <a:rPr lang="ru-RU" sz="12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algn="just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проектирование и строительство твердых покрытий в границах благоустройства территории индустриального парка "Авангард" (дороги, парковки).</a:t>
                      </a:r>
                    </a:p>
                    <a:p>
                      <a:pPr algn="just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 договор с ООО "Индустриальный парк "Авангард" от 21.06.2019 № П-19А-фк. Освоение субсидии осуществляется в соответствии с графиком капитальных вложений во II – IV кварталах 2019 года.</a:t>
                      </a:r>
                    </a:p>
                    <a:p>
                      <a:pPr algn="just"/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Выполнено частично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0" y="6350142"/>
            <a:ext cx="88954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Режим доступа: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mide.khabkrai.ru/Deyatelnost/Programmy/Regionalnyj-nacproekt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Дата обращения: 13. 05. 20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59695" y="574499"/>
            <a:ext cx="1080120" cy="3685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1916832"/>
            <a:ext cx="944922" cy="7086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033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367" y="42207"/>
            <a:ext cx="1786548" cy="616691"/>
          </a:xfrm>
          <a:prstGeom prst="rect">
            <a:avLst/>
          </a:prstGeom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92280" y="0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19435" y="19680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Акселерация субъектов МСП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78860552"/>
              </p:ext>
            </p:extLst>
          </p:nvPr>
        </p:nvGraphicFramePr>
        <p:xfrm>
          <a:off x="0" y="962690"/>
          <a:ext cx="9143999" cy="5369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7664"/>
                <a:gridCol w="1656184"/>
                <a:gridCol w="4680520"/>
                <a:gridCol w="12596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Государственная поддержка малого и среднего предпринимательства в субъектах Российской Федерации (Субсидии управляющим компаниям и застройщикам индустриальных (промышленных) парков на создание и (или) развитие частных индустриальных (промышленных) парков территории Хабаровского края)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Оказание государственной финансовой поддержки управляющей компании путем предоставления субсидии на создание инфраструктуры парка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целях предоставления в 2019 году мер государственной финансовой поддержки управляющим компаниям парков, по итогам конкурсного отбора субсидия, в том числе за счет средств федерального бюджета, предоставлена ООО "Индустриальный парк "Авангард" (протокол Инвестиционного совета при Правительстве края от 27.12.2018 № 7, соглашение о предоставлении субсидии бюджету субъекта Российской Федерации.. между Минэкономразвития РФ и Правительством края от 13.02.2019 № 139-09-2019-244, в рамках федерального проекта "Акселерация субъектов малого и среднего предпринимательства") в размере 132,99 млн. рублей, в том числе средства федерального бюджета 129 млн. рублей.</a:t>
                      </a:r>
                    </a:p>
                    <a:p>
                      <a:pPr algn="just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предоставлена ООО "Индустриальный парк "Авангард" в целях финансового обеспечения затрат по следующим направлениям:</a:t>
                      </a:r>
                    </a:p>
                    <a:p>
                      <a:pPr algn="just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проектирование и строительство кабельной линии 10 </a:t>
                      </a:r>
                      <a:r>
                        <a:rPr lang="ru-RU" sz="12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подстанции 220/10 </a:t>
                      </a:r>
                      <a:r>
                        <a:rPr lang="ru-RU" sz="12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"Восток" до территории индустриального парка "Авангард", включая РП-10 </a:t>
                      </a:r>
                      <a:r>
                        <a:rPr lang="ru-RU" sz="12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algn="just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проектирование и строительство твердых покрытий в границах благоустройства территории индустриального парка "Авангард" (дороги, парковки).</a:t>
                      </a:r>
                    </a:p>
                    <a:p>
                      <a:pPr algn="just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 договор с ООО "Индустриальный парк "Авангард" от 21.06.2019 № П-19А-фк. Освоение субсидии осуществляется в соответствии с графиком капитальных вложений во II – IV кварталах 2019 года.</a:t>
                      </a:r>
                    </a:p>
                    <a:p>
                      <a:pPr algn="just"/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Выполнено частично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0" y="6350142"/>
            <a:ext cx="88954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Режим доступа: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mide.khabkrai.ru/Deyatelnost/Programmy/Regionalnyj-nacproekt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Дата обращения: 13. 05. 20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40573" y="489045"/>
            <a:ext cx="1330589" cy="4539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0461" y="1851731"/>
            <a:ext cx="944962" cy="7132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37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166" y="-25740"/>
            <a:ext cx="1786548" cy="616691"/>
          </a:xfrm>
          <a:prstGeom prst="rect">
            <a:avLst/>
          </a:prstGeom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92280" y="0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19435" y="19680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Акселерация субъектов МСП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81649128"/>
              </p:ext>
            </p:extLst>
          </p:nvPr>
        </p:nvGraphicFramePr>
        <p:xfrm>
          <a:off x="0" y="962690"/>
          <a:ext cx="9143999" cy="5156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7664"/>
                <a:gridCol w="2592288"/>
                <a:gridCol w="3744416"/>
                <a:gridCol w="12596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мер государственной поддержки субъектам малого и среднего предпринимательства в индустриальных (промышленных) парках (организационные, консультационные и др.)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Оказание мер государственной нефинансовой поддержки (организационная, информационная, консультационная) управляющим компаниям, резидентам парков, субъектам малого и среднего предпринимательства, направленных на создание и развитие инфраструктуры парков, посредством привлечения к 2024 году инвестиций (бюджетных, внебюджетных (частных): резидентов, управляющих компаний промышленных парков и технопарков, иных хозяйствующих субъектов), вложенных в основной капитал, в общем объеме 2,016 млрд. рублей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мер государственной нефинансовой поддержки ведется на постоянной основе. Осуществляется информационное и консультационная поддержка субъектов малого и среднего предпринимательства. Проводятся встречи с резидентами.</a:t>
                      </a:r>
                    </a:p>
                    <a:p>
                      <a:pPr algn="just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Осуществляется своевременная актуализация данных индустриальных парков края в геоинформационной системе </a:t>
                      </a:r>
                      <a:r>
                        <a:rPr lang="ru-RU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Минпромторга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 (ГИСИП), а также на инвестиционном портале Хабаровского края.</a:t>
                      </a:r>
                    </a:p>
                    <a:p>
                      <a:pPr algn="just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Конкурсный отбор для резидентов индустриальных (промышленных) парков проведен в сентябре 2019 г. Заявок от резидентов индустриальных (промышленных) парков не поступило.</a:t>
                      </a:r>
                    </a:p>
                    <a:p>
                      <a:pPr algn="just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состоянию на 01.10.2019 общий объем инвестиций, вложенных в основной капитал индустриального парка, составил 1,334 млрд. рублей.</a:t>
                      </a:r>
                    </a:p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Выполнено частично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0" y="6350142"/>
            <a:ext cx="88954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Режим доступа: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mide.khabkrai.ru/Deyatelnost/Programmy/Regionalnyj-nacproekt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Дата обращения: 13. 05. 20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04144" y="543055"/>
            <a:ext cx="1172283" cy="3999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00392" y="1885405"/>
            <a:ext cx="944962" cy="7132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345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99" y="15196"/>
            <a:ext cx="1786548" cy="616691"/>
          </a:xfrm>
          <a:prstGeom prst="rect">
            <a:avLst/>
          </a:prstGeom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92280" y="0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19435" y="19680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Акселерация субъектов МСП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42631440"/>
              </p:ext>
            </p:extLst>
          </p:nvPr>
        </p:nvGraphicFramePr>
        <p:xfrm>
          <a:off x="0" y="962690"/>
          <a:ext cx="9143999" cy="3235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7664"/>
                <a:gridCol w="2592288"/>
                <a:gridCol w="3744416"/>
                <a:gridCol w="12596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комплекса услуг, сервисов и мер поддержки субъектам малого и среднего предпринимательства в центрах "Мой бизнес", входящих в инновационную структуру края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организовано оказание консолидированной поддержки инновационным, высокотехнологичным субъектам малого и среднего предпринимательства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 отчетном периоде Региональным центром инжиниринга АНО "Дальневосточное агентство содействия инновациям" в рамках деятельности центра "Мой бизнес" оказана поддержка 14 субъектам малого и среднего предпринимательства (план на конец 2019 года – 33).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Выполнено частично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0" y="6350142"/>
            <a:ext cx="88954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Режим доступа: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mide.khabkrai.ru/Deyatelnost/Programmy/Regionalnyj-nacproekt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Дата обращения: 13. 05. 20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4867" y="4390869"/>
            <a:ext cx="3732635" cy="2200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4543" y="513143"/>
            <a:ext cx="1273284" cy="4344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8384" y="1988840"/>
            <a:ext cx="944962" cy="7132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95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4578"/>
            <a:ext cx="1786548" cy="616691"/>
          </a:xfrm>
          <a:prstGeom prst="rect">
            <a:avLst/>
          </a:prstGeom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92280" y="0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19435" y="1968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регионального проекта 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31189" y="943010"/>
            <a:ext cx="13059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</a:rPr>
              <a:t>Цель:</a:t>
            </a:r>
            <a:endParaRPr lang="ru-RU" sz="36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91708" y="1015559"/>
            <a:ext cx="7744787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pc="-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ормирование </a:t>
            </a:r>
            <a:r>
              <a:rPr lang="ru-RU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положительного образа предпринимательства среди населения Хабаровского края, а также вовлечение различных категорий граждан, включая </a:t>
            </a:r>
            <a:r>
              <a:rPr lang="ru-RU" spc="-1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самозанятых</a:t>
            </a:r>
            <a:r>
              <a:rPr lang="ru-RU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в сектор малого и среднего предпринимательства, в том числе создание к 2024 году 578 новых субъектов МСП (Хабаровский край)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30768773"/>
              </p:ext>
            </p:extLst>
          </p:nvPr>
        </p:nvGraphicFramePr>
        <p:xfrm>
          <a:off x="88855" y="2634970"/>
          <a:ext cx="8892480" cy="3328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6240"/>
                <a:gridCol w="44462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Ожидаемый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 НП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Ожидаемый результат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РП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85 субъектах Российской Федерации реализованы комплексные программы по вовлечению в предпринимательскую деятельность и содействию созданию собственного бизнеса для каждой целевой группы, включая поддержку создания сообществ начинающих предпринимателей и развитие института наставничества. Количество вновь созданных субъектов МСП достигнет (нарастающим итогом) 62000 ед. в 2024 г.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spc="-1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Хабаровском крае реализована комплексная программа по вовлечению в предпринимательскую деятельность и содействию созданию собственного бизнеса для каждой целевой группы, включая поддержку создания сообществ начинающих предпринимателей и развитие института наставничества. Количество вновь созданных субъектов МСП достигнет (нарастающим итогом) 578 ед. в 2024 г. 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666025" y="401798"/>
            <a:ext cx="4409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«Популяризация предпринимательства»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t="3569" r="15316" b="8203"/>
          <a:stretch/>
        </p:blipFill>
        <p:spPr>
          <a:xfrm>
            <a:off x="240003" y="1683193"/>
            <a:ext cx="763614" cy="61089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-31189" y="6554277"/>
            <a:ext cx="90182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Режим доступа:</a:t>
            </a:r>
            <a:r>
              <a:rPr lang="en-US" sz="1400" dirty="0">
                <a:solidFill>
                  <a:prstClr val="black"/>
                </a:solidFill>
                <a:hlinkClick r:id="rId5"/>
              </a:rPr>
              <a:t>https://mintrans.khabkrai.ru/Programmy/23/Informaciya-o-hode-ispolneniya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Дата обращения: 06.05.20.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896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44" y="0"/>
            <a:ext cx="2416519" cy="701941"/>
          </a:xfrm>
          <a:prstGeom prst="rect">
            <a:avLst/>
          </a:prstGeom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783915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92280" y="-57028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6058" y="948276"/>
            <a:ext cx="8891884" cy="203132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Нацпроект "Малое и среднее предпринимательство и поддержка индивидуальной предпринимательской инициативы" является дальнейшим развитием одноименного приоритетного проекта, реализовывавшегося с 2016 года.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нацпроекта утвержден 24 декабря 2018 года, при этом фактическая реализация стартовала 15 октября того же года. Руководитель - министр экономического развития РФ Максим Орешкин, куратор - первый вице-премьер, министр финансов Антон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Силуанов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89787"/>
            <a:ext cx="1008112" cy="61215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3444" y="3108285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начала:</a:t>
            </a:r>
            <a:r>
              <a:rPr lang="ru-RU" sz="1600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2018</a:t>
            </a:r>
          </a:p>
          <a:p>
            <a:pPr algn="ctr"/>
            <a:r>
              <a:rPr lang="ru-RU" sz="1600" b="1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окончания:</a:t>
            </a:r>
            <a:r>
              <a:rPr lang="ru-RU" sz="1600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2024</a:t>
            </a:r>
          </a:p>
          <a:p>
            <a:pPr algn="ctr"/>
            <a:r>
              <a:rPr lang="ru-RU" sz="1600" b="1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проекта:</a:t>
            </a:r>
            <a:r>
              <a:rPr lang="ru-RU" sz="1600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Реализуется</a:t>
            </a:r>
            <a:endParaRPr lang="ru-RU" sz="1600" b="0" i="0" dirty="0">
              <a:solidFill>
                <a:srgbClr val="20202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/>
          <a:srcRect t="5309" b="3684"/>
          <a:stretch/>
        </p:blipFill>
        <p:spPr>
          <a:xfrm>
            <a:off x="103444" y="3109672"/>
            <a:ext cx="764702" cy="69593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/>
          <a:srcRect t="3970" r="2663" b="3509"/>
          <a:stretch/>
        </p:blipFill>
        <p:spPr>
          <a:xfrm>
            <a:off x="103444" y="4275917"/>
            <a:ext cx="708842" cy="68944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609987" y="4171851"/>
            <a:ext cx="36541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algn="ctr"/>
            <a:r>
              <a:rPr lang="ru-RU" sz="1600" dirty="0" smtClean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1600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численности занятых в сфере малого и среднего предпринимательства, включая индивидуальных предпринимателей.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17583" y="295232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Нацпроект включает в себя пять подразделов - федеральных проектов: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35831" y="3598658"/>
            <a:ext cx="4335505" cy="3046988"/>
          </a:xfrm>
          <a:prstGeom prst="rect">
            <a:avLst/>
          </a:prstGeom>
          <a:ln w="38100">
            <a:solidFill>
              <a:srgbClr val="C00000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+mj-lt"/>
              <a:buAutoNum type="arabicPeriod"/>
            </a:pPr>
            <a:r>
              <a:rPr lang="ru-RU" sz="1600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 «Улучшение условий ведения предпринимательской деятельности» </a:t>
            </a:r>
          </a:p>
          <a:p>
            <a:pPr algn="ctr">
              <a:buFont typeface="+mj-lt"/>
              <a:buAutoNum type="arabicPeriod"/>
            </a:pPr>
            <a:r>
              <a:rPr lang="ru-RU" sz="1600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 «Расширение доступа субъектов МСП к финансовой поддержке, в том числе к льготному финансированию» </a:t>
            </a:r>
            <a:endParaRPr lang="ru-RU" sz="1600" dirty="0" smtClean="0">
              <a:solidFill>
                <a:srgbClr val="2020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+mj-lt"/>
              <a:buAutoNum type="arabicPeriod"/>
            </a:pPr>
            <a:r>
              <a:rPr lang="ru-RU" sz="1600" dirty="0" smtClean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600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 «Акселерация субъектов </a:t>
            </a:r>
            <a:r>
              <a:rPr lang="ru-RU" sz="1600" dirty="0" smtClean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МСП»</a:t>
            </a:r>
          </a:p>
          <a:p>
            <a:pPr algn="ctr">
              <a:buFont typeface="+mj-lt"/>
              <a:buAutoNum type="arabicPeriod"/>
            </a:pPr>
            <a:r>
              <a:rPr lang="ru-RU" sz="1600" dirty="0" smtClean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600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 «Создание системы поддержки фермеров и развитие сельской кооперации» </a:t>
            </a:r>
            <a:endParaRPr lang="ru-RU" sz="1600" dirty="0" smtClean="0">
              <a:solidFill>
                <a:srgbClr val="2020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+mj-lt"/>
              <a:buAutoNum type="arabicPeriod"/>
            </a:pPr>
            <a:r>
              <a:rPr lang="ru-RU" sz="1600" dirty="0" smtClean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600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 «Популяризация предпринимательства» </a:t>
            </a:r>
            <a:endParaRPr lang="ru-RU" sz="1600" b="0" i="0" dirty="0">
              <a:solidFill>
                <a:srgbClr val="20202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499336" y="3108285"/>
            <a:ext cx="0" cy="332580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0" y="5957033"/>
            <a:ext cx="41380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доступа: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static.government.ru/media/files/qH8voRLuhAVWSJhIS8XYbZBsAvcs8A5t.pdf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Дата обращения:12. 05. 20.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637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4578"/>
            <a:ext cx="1786548" cy="616691"/>
          </a:xfrm>
          <a:prstGeom prst="rect">
            <a:avLst/>
          </a:prstGeom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92280" y="0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313" y="813266"/>
            <a:ext cx="13059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</a:rPr>
              <a:t>Цель:</a:t>
            </a:r>
            <a:endParaRPr lang="ru-RU" sz="36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53312" y="1002158"/>
            <a:ext cx="7744787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количества вновь вовлеченных в субъекты малого и среднего предпринимательства (МСП) в сельском хозяйстве к 2024 году не менее 790 человек, создание и развитие субъектов МСП в АПК, в том числе крестьянских (фермерских) хозяйств и сельскохозяйственных потребительских кооперативов (Хабаровский край)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49374223"/>
              </p:ext>
            </p:extLst>
          </p:nvPr>
        </p:nvGraphicFramePr>
        <p:xfrm>
          <a:off x="179512" y="2017947"/>
          <a:ext cx="8892480" cy="408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6240"/>
                <a:gridCol w="4446240"/>
              </a:tblGrid>
              <a:tr h="33643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Ожидаемый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 НП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Ожидаемый результат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РП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6438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2024 году государственная поддержка, в том числе в рамках федерального проекта "Создание системы поддержки фермеров и развитие сельской кооперации", будет оказана 83 крестьянским (фермерским) хозяйствам и сельскохозяйственным потребительским кооперативам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1.Разработана (приведена в соответствие) региональная программа развития сельскохозяйственной кооперации в соответствии с представленными Минсельхозом России и АО "Корпорация "МСП" рекомендациями. Обеспечена реализация программы в Хабаровском крае.</a:t>
                      </a:r>
                    </a:p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2.Определен Центр компетенций в сфере сельскохозяйственной кооперации и поддержки фермеров в Хабаровском крае (далее – Центр компетенций ) , соответствующий методическими рекомендациями по определению положения о Центре компетенций в сфере сельскохозяйственной кооперации и поддержки фермеров.</a:t>
                      </a:r>
                    </a:p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3.Деятельность Центра компетенции приведена в соответствие со Стандартами центров компетенций в сфере сельскохозяйственной кооперации и поддержки фермеров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-17725" y="6334780"/>
            <a:ext cx="88954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Режим доступа: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mide.khabkrai.ru/Deyatelnost/Programmy/Regionalnyj-nacproekt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Дата обращения: 13. 05. 20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-1538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 А С П О Р Т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поддержки фермеров и развитие сельской кооперации (Хабаровский край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/>
          <a:srcRect t="6830" b="4393"/>
          <a:stretch/>
        </p:blipFill>
        <p:spPr>
          <a:xfrm>
            <a:off x="364403" y="1404376"/>
            <a:ext cx="671818" cy="462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24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4578"/>
            <a:ext cx="1786548" cy="616691"/>
          </a:xfrm>
          <a:prstGeom prst="rect">
            <a:avLst/>
          </a:prstGeom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92280" y="0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64060024"/>
              </p:ext>
            </p:extLst>
          </p:nvPr>
        </p:nvGraphicFramePr>
        <p:xfrm>
          <a:off x="55131" y="1028415"/>
          <a:ext cx="9088869" cy="521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0645"/>
                <a:gridCol w="6588224"/>
              </a:tblGrid>
              <a:tr h="33643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Ожидаемый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 НП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Ожидаемый результат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РП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643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 2024 году государственная поддержка, в том числе в рамках федерального проекта "Создание системы поддержки фермеров и развитие сельской кооперации", будет оказана 83 крестьянским (фермерским) хозяйствам и сельскохозяйственным потребительским кооперативам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1.Крестьянским (фермерским) хозяйствам, сельскохозяйственным потребительским кооперативам, Центру компетенций в сфере сельскохозяйственной кооперации и поддержки фермеров Хабаровского края оказана государственная поддержка в виде грантов на реализацию "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Агростартапа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", субсидий на возмещение части затрат</a:t>
                      </a:r>
                    </a:p>
                    <a:p>
                      <a:pPr algn="just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Центром компетенций проведено не менее 10 мероприятий ежегодно: семинаров, консультаций, конкурсов, совещаний, круглых столов, конференций с сельскохозяйственными товаропроизводителями Хабаровского края по вопросам развития системы поддержки фермеров и сельскохозяйственной кооперации, в том числе в части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комплекса мер поддержки сельскохозяйственных кооперативов и фермеров - членов сельскохозяйственных кооперативов ("коробочный " продукт ) </a:t>
                      </a:r>
                    </a:p>
                    <a:p>
                      <a:pPr algn="just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Размещено в информационно - телекоммуникационной сети интернет (на официальных сайтах министерства и Центра компетенций) не менее 4 - х материалов в 2019 году и не менее 8 -ми материалов для сельскохозяйственных товаропроизводителей , муниципальных образований , населения и сельскохозяйственных потребительских кооперативов Хабаровского края по вопросам развития фермерства и сельскохозяйственной кооперации (ежегодно, начиная с 2020 года ).</a:t>
                      </a:r>
                    </a:p>
                    <a:p>
                      <a:pPr algn="just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Обеспечено участие представителей сельскохозяйственных потребительских кооперативов Хабаровского края в мероприятиях, направленных на повышение открытости закупок сельскохозяйственной продукции крупнейшими заказчиками (не менее 1 -го мероприятия ежегодно )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-17725" y="6334780"/>
            <a:ext cx="88954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Режим доступа: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mide.khabkrai.ru/Deyatelnost/Programmy/Regionalnyj-nacproekt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Дата обращения: 13. 05. 20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-1538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 А С П О Р Т </a:t>
            </a:r>
            <a:endPara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endPara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поддержки фермеров и развитие сельской кооперации (Хабаровский край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481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4578"/>
            <a:ext cx="1786548" cy="616691"/>
          </a:xfrm>
          <a:prstGeom prst="rect">
            <a:avLst/>
          </a:prstGeom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92280" y="0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06809098"/>
              </p:ext>
            </p:extLst>
          </p:nvPr>
        </p:nvGraphicFramePr>
        <p:xfrm>
          <a:off x="55131" y="1028415"/>
          <a:ext cx="9088869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0645"/>
                <a:gridCol w="6588224"/>
              </a:tblGrid>
              <a:tr h="33643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Ожидаемый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 НП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Ожидаемый результат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РП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643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 2024 году государственная поддержка, в том числе в рамках федерального проекта "Создание системы поддержки фермеров и развитие сельской кооперации", будет оказана 83 крестьянским (фермерским) хозяйствам и сельскохозяйственным потребительским кооперативам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1.Проинформировано не менее 50 -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субъектов малого и среднего предпринимательства Хабаровского края о разъяснении процедур кредитования и регулирования деятельности субъектов малого и среднего предпринимательства , работающих в сельском хозяйстве (ежегодно ).</a:t>
                      </a:r>
                    </a:p>
                    <a:p>
                      <a:pPr algn="just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Обеспечено ежегодное участие представителя Центра компетенций в обучающих семинарах для центров компетенций в сфере сельскохозяйственной кооперации и поддержки фермеров, проводимых Министерством сельского хозяйства Российской Федерации и АО "Корпорация МСП «.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-17725" y="6334780"/>
            <a:ext cx="88954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Режим доступа: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mide.khabkrai.ru/Deyatelnost/Programmy/Regionalnyj-nacproekt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Дата обращения: 13. 05. 20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-1538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 А С П О Р Т </a:t>
            </a:r>
            <a:endPara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endPara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поддержки фермеров и развитие сельской кооперации (Хабаровский край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096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4578"/>
            <a:ext cx="1786548" cy="616691"/>
          </a:xfrm>
          <a:prstGeom prst="rect">
            <a:avLst/>
          </a:prstGeom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92280" y="0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1679" y="35824"/>
            <a:ext cx="57606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системы поддержки фермеров и развитие сельской кооперации (Хабаровский край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  <a:endParaRPr lang="ru-RU" b="1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48457306"/>
              </p:ext>
            </p:extLst>
          </p:nvPr>
        </p:nvGraphicFramePr>
        <p:xfrm>
          <a:off x="0" y="962690"/>
          <a:ext cx="9143999" cy="3449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7664"/>
                <a:gridCol w="1656184"/>
                <a:gridCol w="4680520"/>
                <a:gridCol w="12596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Грантовая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поддержка на реализацию "</a:t>
                      </a:r>
                      <a:r>
                        <a:rPr lang="ru-RU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Агростартапа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крестьянским (фермерским) хозяйствам, осуществляющим свою деятельность на территории Хабаровского края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предоставлена государственная поддержка не менее 23 начинающим фермерам на создание и развитие крестьянского (фермерского) хозяйства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 министерством сельского хозяйства края и Минсельхозом России заключено соглашение о реализации регионального проекта, разработан паспорт проекта.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 и утвержден новый вид поддержки фермеров – грант на реализацию "</a:t>
                      </a:r>
                      <a:r>
                        <a:rPr lang="ru-RU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Агростартапа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(постановление Правительства Хабаровского края от 29.05.2019 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211-пр). Объем финансирования на 2019 г. – 26,4 млн. рублей, в </a:t>
                      </a:r>
                      <a:r>
                        <a:rPr lang="ru-RU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25,6 млн. рублей – за сет средств федерального бюджета.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17.06.2019 по 19.07.2019 объявлен прием заявок для участия в конкурсном отборе.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проведения очного собеседования – 26.07.2019</a:t>
                      </a:r>
                    </a:p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отчете не указано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0" y="6350142"/>
            <a:ext cx="88954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Режим доступа: </a:t>
            </a:r>
            <a:r>
              <a:rPr lang="en-US" sz="1400" dirty="0">
                <a:hlinkClick r:id="rId4"/>
              </a:rPr>
              <a:t>https://minsh.khabkrai.ru/Gospodderzhka/Programmy-/Kraevye/114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обращения: 13. 05. 20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255493"/>
            <a:ext cx="2072820" cy="7071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08404" y="2031418"/>
            <a:ext cx="655932" cy="6559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060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725" y="4029"/>
            <a:ext cx="1786548" cy="616691"/>
          </a:xfrm>
          <a:prstGeom prst="rect">
            <a:avLst/>
          </a:prstGeom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27776" y="-94382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1680" y="-66228"/>
            <a:ext cx="57606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системы поддержки фермеров и развитие сельской кооперации (Хабаровский край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  <a:endParaRPr lang="ru-RU" sz="1200" b="1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149" y="6134699"/>
            <a:ext cx="88954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Режим доступа: </a:t>
            </a:r>
            <a:r>
              <a:rPr lang="en-US" sz="1400" dirty="0">
                <a:hlinkClick r:id="rId4"/>
              </a:rPr>
              <a:t>https://khabrayon.ru/?q=deyatelnost/novosti/nachinayushchie-fermery-kraya-poluchat-granty-po-federalnoy-programme-agrostartap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обращения: 13. 05. 20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56416" y="532181"/>
            <a:ext cx="1031168" cy="3518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/>
          <a:srcRect l="35110"/>
          <a:stretch/>
        </p:blipFill>
        <p:spPr>
          <a:xfrm>
            <a:off x="557331" y="1231306"/>
            <a:ext cx="3059828" cy="271490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01076" y="4318817"/>
            <a:ext cx="4572000" cy="1815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конкурсе приняли участие фермеры из Вяземского, Солнечного, Хабаровского, Охотского и имени Лазо районов. Отобрано 10 проектов. Фермеры, получившие гранты, планируют заниматься животноводством, овощеводством и разведением пчел. К концу 2020 года аграрии намерены построить 3 животноводческих помещения, 9 теплиц, цех по переработке меда, склад для хранения овощей.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01076" y="1231306"/>
            <a:ext cx="4572000" cy="2893100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Агростартап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дает возможность получения до 3 млн рублей на развитие сельхозпредприятия, или до 4 млн рублей, если часть средств поддержки фермер согласен передать в фонд кооператива для его развития. 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условиям программы средства гранта, в частности, можно направить на приобретение земельных участков или земель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сельхозназначения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покупку сельхозтехники или спецтранспорта, разработку проектно-сметной документации для строительства или реконструкции  производственных помещений для аграрной деятельности. Господдержку также можно направить на покупку сельскохозяйственных животных или посадочного материала. </a:t>
            </a:r>
            <a:endParaRPr lang="ru-RU" sz="1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149" y="4006168"/>
            <a:ext cx="40961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бизнес-планом фермер рассчитывает объем средств на реализацию проекта. По условиям программы, до 90% всех затрат предоставит государство, 10% - средства фермера. Одна из целей проекта – поддержка развития кооперации на селе. Получатель гранта должен быть действующим членом сельскохозяйственного кооператива, либо взять обязательство вступить в такую организацию в ближайшее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djankoiadm.ru/photosnews/3300/bigstock_d_red_exclamation_mark_on_whi_1898415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742" y="3580130"/>
            <a:ext cx="525564" cy="6997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0320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4578"/>
            <a:ext cx="1786548" cy="616691"/>
          </a:xfrm>
          <a:prstGeom prst="rect">
            <a:avLst/>
          </a:prstGeom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92280" y="0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313" y="813266"/>
            <a:ext cx="13059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</a:rPr>
              <a:t>Цель:</a:t>
            </a:r>
            <a:endParaRPr lang="ru-RU" sz="36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53312" y="1002158"/>
            <a:ext cx="7744787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spc="-1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Упрощение доступа субъектов МСП к льготному финансированию, в том числе ежегодное увеличение объема льготных кредитов, выдаваемых субъектам МСП, включая индивидуальных предпринимателей (Хабаровский край)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65408902"/>
              </p:ext>
            </p:extLst>
          </p:nvPr>
        </p:nvGraphicFramePr>
        <p:xfrm>
          <a:off x="125760" y="2163281"/>
          <a:ext cx="8892480" cy="374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6240"/>
                <a:gridCol w="4446240"/>
              </a:tblGrid>
              <a:tr h="33643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Ожидаемый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 НП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Ожидаемый результат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РП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6438">
                <a:tc>
                  <a:txBody>
                    <a:bodyPr/>
                    <a:lstStyle/>
                    <a:p>
                      <a:pPr algn="just"/>
                      <a:r>
                        <a:rPr lang="ru-RU" sz="14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Обеспечен объем финансовой поддержки, оказанной субъектам малого и среднего предпринимательства, при гарантийной поддержке региональными гарантийными организациями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spc="-1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Хабаровскому краю предоставлены субсидии из федерального бюджета для увеличения активов Гарантийного фонда Хабаровского края, в результате чего объём финансовой поддержки, оказанной субъектам МСП под поручительство Гарантийного фонда Хабаровского края в 2019 - 2024 гг., составит 6519577,39 тыс. рублей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6438">
                <a:tc>
                  <a:txBody>
                    <a:bodyPr/>
                    <a:lstStyle/>
                    <a:p>
                      <a:pPr algn="just"/>
                      <a:r>
                        <a:rPr lang="ru-RU" sz="14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Предоставлены субсидии из федерального бюджета органам государственной власти субъектов Российской Федерации на исполнение расходных обязательств, предусматривающих создание и (или) развитие государственных МФО, а также субсидии государственным МФО на субсидирование ставки вознаграждения по </a:t>
                      </a:r>
                      <a:r>
                        <a:rPr lang="ru-RU" sz="1400" spc="-1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микрозаймам</a:t>
                      </a:r>
                      <a:r>
                        <a:rPr lang="ru-RU" sz="14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субъектов МСП, в размере 21,433 млрд. рублей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Обеспечена </a:t>
                      </a:r>
                      <a:r>
                        <a:rPr lang="ru-RU" sz="1400" spc="-1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докапитализация</a:t>
                      </a:r>
                      <a:r>
                        <a:rPr lang="ru-RU" sz="14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МКК "Фонд поддержки малого предпринимательства Хабаровского края" из краевого бюджета на условиях </a:t>
                      </a:r>
                      <a:r>
                        <a:rPr lang="ru-RU" sz="1400" spc="-1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софинансирования</a:t>
                      </a:r>
                      <a:r>
                        <a:rPr lang="ru-RU" sz="1400" spc="-1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из федерального бюджета в 2019 - 2024 гг. в размере 130,16 млн. рублей, в том числе средства федерального </a:t>
                      </a:r>
                      <a:r>
                        <a:rPr lang="ru-RU" sz="1400" spc="-1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бюджета.</a:t>
                      </a:r>
                      <a:endParaRPr lang="ru-RU" sz="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-17725" y="6334780"/>
            <a:ext cx="88954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Режим доступа: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mide.khabkrai.ru/Deyatelnost/Programmy/Regionalnyj-nacproekt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Дата обращения: 13. 05. 20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97495" y="4377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</a:t>
            </a:r>
          </a:p>
          <a:p>
            <a:pPr lvl="0"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проекта</a:t>
            </a:r>
          </a:p>
          <a:p>
            <a:pPr lvl="0"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 субъектов МСП к финансовым ресурсам, в том числе к льготному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финансированию </a:t>
            </a:r>
            <a:endParaRPr lang="ru-RU" sz="12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/>
          <a:srcRect t="3880" b="4699"/>
          <a:stretch/>
        </p:blipFill>
        <p:spPr>
          <a:xfrm>
            <a:off x="436148" y="1460139"/>
            <a:ext cx="640623" cy="4320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76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4578"/>
            <a:ext cx="1786548" cy="616691"/>
          </a:xfrm>
          <a:prstGeom prst="rect">
            <a:avLst/>
          </a:prstGeom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92280" y="0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7222126"/>
              </p:ext>
            </p:extLst>
          </p:nvPr>
        </p:nvGraphicFramePr>
        <p:xfrm>
          <a:off x="125760" y="992979"/>
          <a:ext cx="889248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7968"/>
                <a:gridCol w="6894512"/>
              </a:tblGrid>
              <a:tr h="336438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Ожидаемый результат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РП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643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 результаты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spc="-1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1.МКК "Фонд поддержки малого предпринимательства Хабаровского края" выполнены требования Минэкономразвития России к структуре портфеля </a:t>
                      </a:r>
                      <a:r>
                        <a:rPr lang="ru-RU" sz="1800" b="0" spc="-1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микрозаймов</a:t>
                      </a:r>
                      <a:r>
                        <a:rPr lang="ru-RU" sz="1800" b="0" spc="-1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согласно которому не менее 10% портфеля должны составлять займы, не обеспеченные залогом</a:t>
                      </a:r>
                    </a:p>
                    <a:p>
                      <a:pPr algn="just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2.Гарантийным фондом Хабаровского края в целях повышения мотивации сотрудников банков-партнеров к работе по программам партнерства проведен ежегодный конкурс "Кредитный специалист года" </a:t>
                      </a:r>
                    </a:p>
                    <a:p>
                      <a:pPr algn="just"/>
                      <a:r>
                        <a:rPr lang="ru-RU" sz="1800" b="0" spc="-1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3.Гарантийным фондом Хабаровского края обеспечено соответствие требованиям, разработанным АО "Корпорация МСП" в рамках системы внутренних рангов для региональных гарантийных организаций, основанной на оценке финансовой устойчивости и эффективности деятельности РГО, в том числе в целях оказания им последующей финансовой поддержки 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-17725" y="6334780"/>
            <a:ext cx="88954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Режим доступа: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mide.khabkrai.ru/Deyatelnost/Programmy/Regionalnyj-nacproekt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Дата обращения: 13. 05. 20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97495" y="4377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проекта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 субъектов МСП к финансовым ресурсам, в том числе к льготному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финансированию </a:t>
            </a:r>
            <a:endParaRPr lang="ru-RU" sz="12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722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327"/>
            <a:ext cx="1786548" cy="616691"/>
          </a:xfrm>
          <a:prstGeom prst="rect">
            <a:avLst/>
          </a:prstGeom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79364" y="-63972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86548" y="74428"/>
            <a:ext cx="56183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доступа субъектов МСП к финансовым ресурсам, в том числе к льготному финансированию </a:t>
            </a:r>
            <a:endParaRPr lang="ru-RU" b="1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5946574"/>
              </p:ext>
            </p:extLst>
          </p:nvPr>
        </p:nvGraphicFramePr>
        <p:xfrm>
          <a:off x="0" y="962690"/>
          <a:ext cx="9143999" cy="5369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7664"/>
                <a:gridCol w="1656184"/>
                <a:gridCol w="4680520"/>
                <a:gridCol w="12596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субсидий для увеличения активов Гарантийного фон-да Хабаровского края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финансовой поддержки в рамках Национальной гарантийной системы и про-граммы стимулирования кредитования МСП на льготных условиях,</a:t>
                      </a:r>
                    </a:p>
                    <a:p>
                      <a:pPr algn="l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 объем финансовой поддержки, оказан-ной СМСП, при гарантийной поддержки региональных гарантийных </a:t>
                      </a:r>
                      <a:r>
                        <a:rPr lang="ru-RU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органи-аций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1,07 млн. рублей;</a:t>
                      </a:r>
                    </a:p>
                    <a:p>
                      <a:pPr algn="l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Заключено соглашение о предоставлении из краевого бюджета субсидии Гарантийному фонду Хабаровского края от 21 марта 2019 г. № РГО-1 на сумму 20,11 млн. рублей</a:t>
                      </a:r>
                    </a:p>
                    <a:p>
                      <a:pPr algn="ctr"/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активов Гарантийного фонда по состоянию на 01.01.2019 – 430,92 млн. рублей</a:t>
                      </a:r>
                    </a:p>
                    <a:p>
                      <a:pPr algn="ctr"/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01.10.2019 – 480,97 млн. рублей</a:t>
                      </a:r>
                    </a:p>
                    <a:p>
                      <a:pPr algn="ctr"/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состоянию на 01.10.2019 объем финансовой поддержки, оказанной СМСП, при гарантийной поддержки региональных гарантийных организаций – 1,908 млн. рублей</a:t>
                      </a:r>
                    </a:p>
                    <a:p>
                      <a:pPr algn="ctr"/>
                      <a:endParaRPr lang="ru-RU" sz="11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Выполнено в полном объеме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0" y="6350142"/>
            <a:ext cx="88954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Режим доступа: </a:t>
            </a:r>
            <a:r>
              <a:rPr lang="en-US" sz="1400" dirty="0">
                <a:solidFill>
                  <a:prstClr val="black"/>
                </a:solidFill>
                <a:hlinkClick r:id="rId4"/>
              </a:rPr>
              <a:t>https://minsh.khabkrai.ru/Gospodderzhka/Programmy-/Kraevye/114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обращения: 13. 05. 20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433534"/>
            <a:ext cx="1112498" cy="3795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95488" y="2132856"/>
            <a:ext cx="836712" cy="8367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840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4578"/>
            <a:ext cx="1786548" cy="616691"/>
          </a:xfrm>
          <a:prstGeom prst="rect">
            <a:avLst/>
          </a:prstGeom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92280" y="0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313" y="813266"/>
            <a:ext cx="13059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</a:rPr>
              <a:t>Цель:</a:t>
            </a:r>
            <a:endParaRPr lang="ru-RU" sz="36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53312" y="1002158"/>
            <a:ext cx="7744787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spc="-1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Снижение административной нагрузки на малые и средние предприятия, расширение имущественной поддержки субъектов МСП, а также создание благоприятных условий осуществления деятельности для самозанятых граждан (Хабаровский край)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48279891"/>
              </p:ext>
            </p:extLst>
          </p:nvPr>
        </p:nvGraphicFramePr>
        <p:xfrm>
          <a:off x="125760" y="1832051"/>
          <a:ext cx="8892480" cy="451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5920"/>
                <a:gridCol w="7326560"/>
              </a:tblGrid>
              <a:tr h="336438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Ожидаемый результат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РП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6438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 результаты</a:t>
                      </a:r>
                      <a:endParaRPr lang="ru-RU" sz="400" b="1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spc="-1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1.Подготовлены предложения бизнес-сообщества Хабаровского края по разработке комплекса мер по сокращению дифференциации условий ведения предпринимательской деятельности субъектами малого предпринимательства, зарегистрированными в районах Крайнего Севера и приравненных к ним местностях.</a:t>
                      </a:r>
                    </a:p>
                    <a:p>
                      <a:pPr algn="just"/>
                      <a:r>
                        <a:rPr lang="ru-RU" sz="1400" spc="-1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2.Реализованы целевые модели упрощения процедур ведения бизнеса и повышения инвестиционной привлекательности Хабаровского края.</a:t>
                      </a:r>
                    </a:p>
                    <a:p>
                      <a:pPr algn="just"/>
                      <a:r>
                        <a:rPr lang="ru-RU" sz="1400" b="0" spc="-1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В Хабаровском крае обеспечен доступ субъектов МСП к предоставляемому на льготных условиях имуществу за счет дополнения общего количества объектов (в том числе неиспользуемых, неэффективно используемых или используемых не по назначению) в перечнях государственного и муниципального имущества, по результатам деятельности рабочих групп министерства имущественных отношений края и муниципальных образований края по реализации Плана мероприятий ("дорожной карты") по повышению доступности недвижимости для ведения бизнеса субъектами малого и среднего предпринимательства.</a:t>
                      </a:r>
                    </a:p>
                    <a:p>
                      <a:pPr algn="just"/>
                      <a:r>
                        <a:rPr lang="ru-RU" sz="1400" b="0" spc="-1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1400" spc="-1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Разработаны во взаимодействии с туристским бизнес-сообществом края предложения по развитию внутреннего туризма (комплекс мер), нацеленные на улучшение условий предпринимательской деятельности участников туристкой сферы.</a:t>
                      </a:r>
                    </a:p>
                    <a:p>
                      <a:pPr algn="just"/>
                      <a:r>
                        <a:rPr lang="ru-RU" sz="1400" b="0" spc="-1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ru-RU" sz="1400" spc="-1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В Хабаровском крае сохранены пониженные ставки для СМСП по упрощенной системе налогообложения, и налоговая ставка в размере 0 процентов (налоговых каникул) для ИП, применяющих ПСН и УСН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-17725" y="6334780"/>
            <a:ext cx="88954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Режим доступа: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mide.khabkrai.ru/Deyatelnost/Programmy/Regionalnyj-nacproekt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Дата обращения: 13. 05. 20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-2545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spc="-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Паспорт </a:t>
            </a:r>
          </a:p>
          <a:p>
            <a:pPr algn="ctr"/>
            <a:r>
              <a:rPr lang="ru-RU" sz="1400" b="1" spc="-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Регионального проекта</a:t>
            </a:r>
          </a:p>
          <a:p>
            <a:pPr algn="ctr"/>
            <a:r>
              <a:rPr lang="ru-RU" sz="1400" b="1" spc="-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«Улучшение </a:t>
            </a:r>
            <a:r>
              <a:rPr lang="ru-RU" sz="14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условий ведения предпринимательской </a:t>
            </a:r>
            <a:r>
              <a:rPr lang="ru-RU" sz="1400" b="1" spc="-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деятельности»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t="15909" b="2951"/>
          <a:stretch/>
        </p:blipFill>
        <p:spPr>
          <a:xfrm>
            <a:off x="474093" y="1426397"/>
            <a:ext cx="452438" cy="3600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644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327"/>
            <a:ext cx="1786548" cy="616691"/>
          </a:xfrm>
          <a:prstGeom prst="rect">
            <a:avLst/>
          </a:prstGeom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79364" y="-63972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86548" y="74428"/>
            <a:ext cx="5618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«Улучшение условий ведения предпринимательской деятельности</a:t>
            </a:r>
            <a:r>
              <a:rPr lang="ru-RU" sz="1400" b="1" spc="-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b="1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52583040"/>
              </p:ext>
            </p:extLst>
          </p:nvPr>
        </p:nvGraphicFramePr>
        <p:xfrm>
          <a:off x="0" y="962690"/>
          <a:ext cx="9143999" cy="5156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7664"/>
                <a:gridCol w="1656184"/>
                <a:gridCol w="4680520"/>
                <a:gridCol w="12596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Сохранение пониженных ставок для СМСП по упрощенной системе налогообложения, и налоговой ставки в размере 0 процентов (налоговых каникул) для индивидуальных предпринимателей, применяющих специальные налоговые режимы для СМСП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налоговой нагрузки для начинающих и действующих СМСП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по налоговым льготам на 2019 год (оценка министерства) – 34,85 млн. рублей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предоставляемая льгота по ИП, применяющим ПСН – 0,73 млн. рублей, ИП и юридическим лицам, применяющим УСН, - 34,12 млн. рублей </a:t>
                      </a:r>
                    </a:p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 анализ эффективности налоговых льгот по налоговым ре-жимам (УСН, патент). По результатам анализа эффективность налоговых льгот признана "до-статочно эффективной".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бюджет-ной эффективности – значение коэффициента, установленного методикой расчета эффективности налоговых льгот в пределах от 0,3 до 0,7;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экономической эффективности -  значение коэффициента, установленного методикой расчета эффективности налоговых льгот   &gt;=1;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социальной эффективности – значение коэффициента, установленного методикой расчета эффективности налоговых льгот  &gt;=1.</a:t>
                      </a:r>
                    </a:p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Выполнено в полном объеме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0" y="6350142"/>
            <a:ext cx="88954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Режим доступа: </a:t>
            </a:r>
            <a:r>
              <a:rPr lang="en-US" sz="1400" dirty="0">
                <a:solidFill>
                  <a:prstClr val="black"/>
                </a:solidFill>
                <a:hlinkClick r:id="rId4"/>
              </a:rPr>
              <a:t>https://minsh.khabkrai.ru/Gospodderzhka/Programmy-/Kraevye/114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обращения: 13. 05. 20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0187" y="560348"/>
            <a:ext cx="1112498" cy="3795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54102" y="2492896"/>
            <a:ext cx="841321" cy="8352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542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2524"/>
            <a:ext cx="2416519" cy="701941"/>
          </a:xfrm>
          <a:prstGeom prst="rect">
            <a:avLst/>
          </a:prstGeom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851699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16643" y="-37342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89255" y="3501008"/>
            <a:ext cx="630817" cy="1584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09817" y="-9942"/>
            <a:ext cx="24833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Задачи 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5931" y="82524"/>
            <a:ext cx="660202" cy="59967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доступа: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static.government.ru/media/files/qH8voRLuhAVWSJhIS8XYbZBsAvcs8A5t.pdf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Дата обращения:12. 05. 20.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69109"/>
            <a:ext cx="9144000" cy="529375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+mj-lt"/>
              <a:buAutoNum type="arabicPeriod"/>
            </a:pPr>
            <a:r>
              <a:rPr lang="ru-RU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лучшение условий ведения предпринимательской деятельности, включая упрощение налоговой отчётности для предпринимателей, меняющих расчётно-кассовую технику.</a:t>
            </a:r>
          </a:p>
          <a:p>
            <a:pPr algn="just">
              <a:buFont typeface="+mj-lt"/>
              <a:buAutoNum type="arabicPeriod"/>
            </a:pPr>
            <a:r>
              <a:rPr lang="ru-RU" sz="1600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благоприятных условий осуществления деятельности </a:t>
            </a:r>
            <a:r>
              <a:rPr lang="ru-RU" sz="1600" dirty="0" err="1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самозанятыми</a:t>
            </a:r>
            <a:r>
              <a:rPr lang="ru-RU" sz="1600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гражданами посредством создания нового режима налогообложения, предусматривающего передачу информации о продажах в налоговые органы РФ в автоматическом режиме, освобождение от обязанности предоставлять отчётность, а также оплату единого платежа с выручки, включающего в себя страховые взносы.</a:t>
            </a:r>
          </a:p>
          <a:p>
            <a:pPr algn="just">
              <a:buFont typeface="+mj-lt"/>
              <a:buAutoNum type="arabicPeriod"/>
            </a:pPr>
            <a:r>
              <a:rPr lang="ru-RU" sz="1600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Упрощение доступа к льготному финансированию, в том числе ежегодное увеличение объёмов льготных кредитов, выдаваемых субъектам малого и среднего предпринимательства, включая индивидуальных предпринимателей.</a:t>
            </a:r>
          </a:p>
          <a:p>
            <a:pPr algn="just">
              <a:buFont typeface="+mj-lt"/>
              <a:buAutoNum type="arabicPeriod"/>
            </a:pPr>
            <a:r>
              <a:rPr lang="ru-RU" sz="1600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инструментов фондового рынка для использования субъектов МСП в целях получения доступа к дополнительным источникам финансирования.</a:t>
            </a:r>
          </a:p>
          <a:p>
            <a:pPr algn="just">
              <a:buFont typeface="+mj-lt"/>
              <a:buAutoNum type="arabicPeriod"/>
            </a:pPr>
            <a:r>
              <a:rPr lang="ru-RU" sz="1600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доступности инструментов лизинга для субъектов МСП</a:t>
            </a:r>
            <a:r>
              <a:rPr lang="ru-RU" sz="1600" dirty="0" smtClean="0">
                <a:solidFill>
                  <a:srgbClr val="202020"/>
                </a:solidFill>
                <a:latin typeface="Roboto Condensed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ru-RU" sz="1600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цифровой платформы, ориентированной на информационную поддержку производственной и сбытовой деятельности субъектов МСП, включая индивидуальных предпринимателей.</a:t>
            </a:r>
          </a:p>
          <a:p>
            <a:pPr algn="just">
              <a:buFont typeface="+mj-lt"/>
              <a:buAutoNum type="arabicPeriod"/>
            </a:pPr>
            <a:r>
              <a:rPr lang="ru-RU" sz="1600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упрощённого доступа для субъектов МСП к мерам поддержки, услугам и сервисам организаций инфраструктуры развития МСП и сбыта товаров и услуг.</a:t>
            </a:r>
          </a:p>
          <a:p>
            <a:pPr algn="just">
              <a:buFont typeface="+mj-lt"/>
              <a:buAutoNum type="arabicPeriod"/>
            </a:pPr>
            <a:r>
              <a:rPr lang="ru-RU" sz="1600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нормативно-правового регулирования системы закупок, осуществляемых крупнейшими заказчиками у субъектов МСП, включая индивидуальных предпринимателей.</a:t>
            </a:r>
          </a:p>
          <a:p>
            <a:pPr algn="just">
              <a:buFont typeface="+mj-lt"/>
              <a:buAutoNum type="arabicPeriod"/>
            </a:pPr>
            <a:r>
              <a:rPr lang="ru-RU" sz="1600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закупочной деятельности крупнейших заказчиков</a:t>
            </a:r>
            <a:r>
              <a:rPr lang="ru-RU" sz="1600" dirty="0" smtClean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2020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431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327"/>
            <a:ext cx="1786548" cy="616691"/>
          </a:xfrm>
          <a:prstGeom prst="rect">
            <a:avLst/>
          </a:prstGeom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79364" y="-63972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86548" y="74428"/>
            <a:ext cx="5618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«Улучшение условий ведения предпринимательской деятельности</a:t>
            </a:r>
            <a:r>
              <a:rPr lang="ru-RU" sz="1400" b="1" spc="-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b="1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48060108"/>
              </p:ext>
            </p:extLst>
          </p:nvPr>
        </p:nvGraphicFramePr>
        <p:xfrm>
          <a:off x="0" y="962690"/>
          <a:ext cx="9143999" cy="5369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7664"/>
                <a:gridCol w="2160240"/>
                <a:gridCol w="4176464"/>
                <a:gridCol w="12596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доступа СМСП к предоставляемому на льготных условиях имуществу за счет дополнения общего количества объектов объектами (в том числе неиспользуемых, неэффективно используемых или используемых не по назначению) в перечнях государственного и муниципального имущества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Расширение со-става перечней государственного и муниципального имущества, предназначенного для предоставления в аренду СМСП, за счет выявленного имущества, в том числе неиспользуемого, неэффективно используемого или используемого не по назначению, учтенного в реестрах государственного и муниципального имущества.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Плановое значение на 2019 год- 4 964 объекта имущества</a:t>
                      </a:r>
                    </a:p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Плановое значение количества объектов имущества, предоставляемого СМСП на льготных условиях в крае по состоянию на 31.12.2019 – 4 964 объекта имущества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по состоянию на 01.10.2019 достиг 6 349 объекта имущества. Выполнение составило 127,9%.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Выполнено в полном объеме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0" y="6350142"/>
            <a:ext cx="88954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Режим доступа: </a:t>
            </a:r>
            <a:r>
              <a:rPr lang="en-US" sz="1400" dirty="0">
                <a:solidFill>
                  <a:prstClr val="black"/>
                </a:solidFill>
                <a:hlinkClick r:id="rId4"/>
              </a:rPr>
              <a:t>https://minsh.khabkrai.ru/Gospodderzhka/Programmy-/Kraevye/114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обращения: 13. 05. 20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0187" y="560348"/>
            <a:ext cx="1112498" cy="3795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95488" y="2276872"/>
            <a:ext cx="841321" cy="8352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070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4578"/>
            <a:ext cx="1786548" cy="616691"/>
          </a:xfrm>
          <a:prstGeom prst="rect">
            <a:avLst/>
          </a:prstGeom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92280" y="0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9532" y="1988840"/>
            <a:ext cx="8424936" cy="3231654"/>
          </a:xfrm>
          <a:prstGeom prst="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в Хабаровском крае реализуется 5 региональных проекта из 5 возможных федеральных проекта. К каждому региональному проекту подкреплена своя государственная программа. Реализация регионального проекта идет с 2018 года. В связи с этим многие мероприятия «выполнены частично», но есть и такие проекты, где мероприятия за 2019 год выполнены в полном объеме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«Расширение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 субъектов МСП к финансовым ресурсам, в том числе к льготному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финансированию» и Региональный проект  </a:t>
            </a:r>
            <a:r>
              <a:rPr lang="ru-RU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«Улучшение условий ведения предпринимательской деятельности</a:t>
            </a:r>
            <a:r>
              <a:rPr lang="ru-RU" spc="-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Совершенно отсутствовал отчет о ходе реализации  регионального проекта «Популяризация </a:t>
            </a:r>
            <a:r>
              <a:rPr lang="ru-RU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предпринимательства</a:t>
            </a:r>
            <a:r>
              <a:rPr lang="ru-RU" spc="-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где ответственным является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молодежной политике Правительства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0-tub-ru.yandex.net/i?id=dd34fce6b686f4de7d231f36036512e6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307575"/>
            <a:ext cx="1111804" cy="1368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88818" y="35437"/>
            <a:ext cx="2166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Вывод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92515" y="1061605"/>
            <a:ext cx="1383587" cy="8401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726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569" y="134773"/>
            <a:ext cx="2416519" cy="701941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flipH="1">
            <a:off x="-2" y="943011"/>
            <a:ext cx="910812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1752" y="0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367136" y="1700808"/>
            <a:ext cx="777686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«Содействие развитию малого и среднего предпринимательства в городском округе «Город Комсомольск-на-Амуре»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kircaalihaber.com/tr_haber_images1/12465657565654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933056"/>
            <a:ext cx="3461480" cy="223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94663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67544" y="908720"/>
            <a:ext cx="6840760" cy="28777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Основания разработки Программы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160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6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N 209-ФЗ от 24 июля 2007 г. «О развитии малого и среднего предпринимательства в Российской Федерации»; -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16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федеральный закон N 131-ФЗ от 06 октября 2003 г. «Об общих принципах организации местного самоуправления в Российской Федерации»; 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16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закон Хабаровского края от 29 мая 2013 г. N 284 «О развитии малого и среднего предпринимательства в Хабаровском крае»;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16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постановление правительства Хабаровского края N 124-пр от 17 апреля 2012 г. «Об утверждении государственной целевой программы Хабаровского края «Развитее малого и среднего предпринимательства в Хабаровском крае на 2013-2020 годы»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Изображение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569" y="134773"/>
            <a:ext cx="2416519" cy="701941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flipH="1">
            <a:off x="-2" y="943011"/>
            <a:ext cx="323530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1752" y="0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6396335"/>
            <a:ext cx="8820472" cy="461665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Официальный сайт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администрации города  Комсомольск-на-Амуре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https://www.kmscity.ru/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(дата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обращения :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13 05.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2020).</a:t>
            </a:r>
          </a:p>
        </p:txBody>
      </p:sp>
      <p:pic>
        <p:nvPicPr>
          <p:cNvPr id="18434" name="Picture 2" descr="https://hr2b.pro/wp-content/uploads/2019/03/Motivation-m-499x409-2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1268760"/>
            <a:ext cx="1763688" cy="1445589"/>
          </a:xfrm>
          <a:prstGeom prst="rect">
            <a:avLst/>
          </a:prstGeom>
          <a:noFill/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827584" y="3861048"/>
            <a:ext cx="7776864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Ответственный исполнитель Программы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Управление экономического развития администрации города Комсомольска-на-Амуре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95536" y="4581128"/>
            <a:ext cx="84969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Программы: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1.Фонд поддержки малого и среднего предпринимательства г. Комсомольска-на-Амуре. </a:t>
            </a: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Краевое государственное казенное учреждение «Центр занятости населения города Комсомольска-на-Амуре и Комсомольского района» .</a:t>
            </a: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Совет по развитию предпринимательства и улучшению инвестиционного климата при главе города Комсомольска-на-Амуре».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784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569" y="134773"/>
            <a:ext cx="2416519" cy="701941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flipH="1">
            <a:off x="-2" y="943011"/>
            <a:ext cx="323530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1752" y="0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6396335"/>
            <a:ext cx="8820472" cy="461665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Официальный сайт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администрации города  Комсомольск-на-Амуре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https://www.kmscity.ru/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(дата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обращения :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13 05.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2020).</a:t>
            </a:r>
          </a:p>
        </p:txBody>
      </p:sp>
      <p:pic>
        <p:nvPicPr>
          <p:cNvPr id="6146" name="Picture 2" descr="https://www.eqiware.com/data/all/business@2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3" y="1052736"/>
            <a:ext cx="1801731" cy="1512168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67544" y="2564904"/>
            <a:ext cx="849694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Программы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Улучшение условий для развития предпринимательства в городском округе «Город Комсомольск-на-Амуре». </a:t>
            </a:r>
          </a:p>
          <a:p>
            <a:pPr marL="0" marR="0" lvl="0" indent="18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Создание и развитие организаций инфраструктуры поддержки предпринимательства. </a:t>
            </a:r>
          </a:p>
          <a:p>
            <a:pPr marL="0" marR="0" lvl="0" indent="18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Повышение доступности финансовых ресурсов для бизнеса. </a:t>
            </a:r>
          </a:p>
          <a:p>
            <a:pPr marL="0" marR="0" lvl="0" indent="18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Повышение доступности информационно-консультационной. </a:t>
            </a:r>
          </a:p>
          <a:p>
            <a:pPr marL="0" marR="0" lvl="0" indent="18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Поддержки субъектов малого и среднего предпринимательства. </a:t>
            </a:r>
          </a:p>
          <a:p>
            <a:pPr marL="0" marR="0" lvl="0" indent="18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Развитие социального предпринимательства. </a:t>
            </a:r>
          </a:p>
          <a:p>
            <a:pPr marL="0" marR="0" lvl="0" indent="18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Развитие молодёжного предпринимательства. </a:t>
            </a:r>
          </a:p>
          <a:p>
            <a:pPr marL="0" marR="0" lvl="0" indent="18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Повышение конкурентоспособности субъектов малого и среднего предпринимательства. </a:t>
            </a:r>
          </a:p>
          <a:p>
            <a:pPr marL="0" marR="0" lvl="0" indent="18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Популяризация предпринимательской деятельности и развитие предпринимательской инициативы. </a:t>
            </a:r>
          </a:p>
          <a:p>
            <a:pPr marL="0" marR="0" lvl="0" indent="18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 Предоставление имущественной поддержки субъектам малого и среднего предпринимательства и организациям, образующим инфраструктуру поддержки субъектов малого и среднего предпринимательства.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67744" y="1484784"/>
            <a:ext cx="669674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Программы 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содействие развитию малого и среднего предпринимательства в городском округе «Город Комсомольск-на-Амуре»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59832" y="1052736"/>
            <a:ext cx="511256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Сроки реализации Программы 2014-2022 годы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784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569" y="134773"/>
            <a:ext cx="2416519" cy="701941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flipH="1">
            <a:off x="-2" y="943011"/>
            <a:ext cx="323530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1752" y="0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6396335"/>
            <a:ext cx="8820472" cy="461665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Официальный сайт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администрации города  Комсомольск-на-Амуре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https://www.kmscity.ru/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(дата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обращения :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13 05.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2020).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67544" y="960404"/>
            <a:ext cx="6624736" cy="30469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40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мероприятия муниципальной программы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-Поддержка субъектов инфраструктуры поддержки малого и среднего предпринимательства. </a:t>
            </a:r>
          </a:p>
          <a:p>
            <a:pPr marL="0" marR="0" lvl="0" indent="14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-Поддержка субъектов малого и среднего предпринимательства.</a:t>
            </a:r>
          </a:p>
          <a:p>
            <a:pPr marL="0" marR="0" lvl="0" indent="14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-Организационная поддержка субъектов малого и среднего предпринимательства. </a:t>
            </a:r>
          </a:p>
          <a:p>
            <a:pPr marL="0" marR="0" lvl="0" indent="14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-Повышение общественного статуса предпринимательства.</a:t>
            </a:r>
          </a:p>
          <a:p>
            <a:pPr marL="0" marR="0" lvl="0" indent="14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-Содействие развитию молодежного предпринимательства.</a:t>
            </a:r>
          </a:p>
          <a:p>
            <a:pPr marL="0" marR="0" lvl="0" indent="14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-Консультационно-информационная поддержка субъектов малого и среднего предпринимательства.</a:t>
            </a:r>
          </a:p>
          <a:p>
            <a:pPr marL="0" marR="0" lvl="0" indent="14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-Предоставление имущественной поддержки субъектам малого и среднего предпринимательства.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4149080"/>
            <a:ext cx="8280920" cy="20928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Ожидаемые результаты реализации Программы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14400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Увеличение количества действующих субъектов малого и среднего предпринимательства. </a:t>
            </a:r>
          </a:p>
          <a:p>
            <a:pPr indent="14400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Увеличение доли численности работающих в малом и среднем бизнесе в общей численности занятых в экономике города. </a:t>
            </a:r>
          </a:p>
          <a:p>
            <a:pPr indent="14400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Увеличение оборота малых и средних предприятий. </a:t>
            </a:r>
          </a:p>
          <a:p>
            <a:pPr indent="14400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Увеличение налоговых и неналоговых поступлений от субъектов малого и среднего предпринимательства.</a:t>
            </a:r>
          </a:p>
        </p:txBody>
      </p:sp>
      <p:pic>
        <p:nvPicPr>
          <p:cNvPr id="4113" name="Picture 17" descr="https://pandoraopen.ru/wp-content/uploads/2018/05/6867867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1196752"/>
            <a:ext cx="1545584" cy="16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784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91276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Изображение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569" y="134773"/>
            <a:ext cx="2416519" cy="701941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flipH="1">
            <a:off x="-2" y="943011"/>
            <a:ext cx="323530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1752" y="0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6396335"/>
            <a:ext cx="8820472" cy="461665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Официальный сайт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администрации города  Комсомольск-на-Амуре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https://www.kmscity.ru/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(дата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обращения :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13 05.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2020).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03040" y="980728"/>
            <a:ext cx="864096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2019 году продолжилась тенденция по сокращению числа субъектов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малого и среднего предпринимательства в городе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Комсомольске-на-Амуре.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Число субъектов МСП по состоянию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01 января 2020 года составило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7 426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единиц, что составляет 98 % к аналогичному периоду прошлого года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(7 578 единиц).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Таблица – динамика численности субъектов малого и среднего предпринимательства в 2018-2019 гг.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51520" y="5445224"/>
            <a:ext cx="88924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видно из динамики численности субъектов МСП наибольшее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снижение количества субъектов МСП произошло среди юридических лиц, в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том числе в связи с уточнением сведений, содержащихся в Едином реестре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субъектов МСП, и исключением недействующих юридических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лиц, а также лиц, сведения о которых признаны недостоверными.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784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569" y="134773"/>
            <a:ext cx="2416519" cy="701941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flipH="1">
            <a:off x="-2" y="943011"/>
            <a:ext cx="323530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1752" y="0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6396335"/>
            <a:ext cx="8820472" cy="461665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Официальный сайт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администрации города  Комсомольск-на-Амуре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https://www.kmscity.ru/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(дата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обращения :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13 05.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2020).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836712"/>
            <a:ext cx="856895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Согласно сведений УФНС по Хабаровскому краю при формировании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сведений Реестра 2019 года из Реестра были исключены 341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юридическое лицо и 247 индивидуальных предпринимателей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следующим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причинам: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уполномоченным органом принято решение об исключении из ЕГРЮЛ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недействующего юридического лица (53 юридических лиц);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уполномоченным органом принято решение о предстоящем исключении юридического лица из ЕГРЮЛ в связи с наличием в ЕГРЮЛ сведений о недостоверности (8 юридических лиц)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исключение юридических лиц из ЕГРЮЛ в связи с наличием сведений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недостоверности (19 юридических лиц);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нахождение в стадии ликвидации (12 юридических лиц);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отсутствие у налоговых органов сведений о среднесписочной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численности работников за 2018 год и (или) сведений о доходе, полученном от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осуществления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предпринимательской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деятельности за 2018 год (244 юридических лица и 230 индивидуальных предпринимателей);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изменение организационно-правовой формы юридического лица, либо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доли участия учредителей (5 юридических лиц);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индивидуальный предприниматель прекратил деятельность в связи с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принятием им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соответствующего решения (17 ИП).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Кроме того,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численность субъектов МСП повлияли такие факторы как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с 2019 года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НДС с 18 до 20%,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отмена пониженных тарифов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страховых взносов для предприятий, работающих на упрощённой и патентной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системах налогообложения или едином налоге на вмененный доход (ЕНВД),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внедрение новой контрольно-кассовой техники.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784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569" y="134773"/>
            <a:ext cx="2416519" cy="701941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flipH="1">
            <a:off x="-2" y="943011"/>
            <a:ext cx="323530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1752" y="0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6396335"/>
            <a:ext cx="8820472" cy="461665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Официальный сайт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администрации города  Комсомольск-на-Амуре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https://www.kmscity.ru/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(дата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обращения :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13 05.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2020).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95536" y="1052736"/>
            <a:ext cx="8748464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сфере малого и среднего бизнеса города Комсомольска-на-Амуре 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2019 году оценочно занято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30,9 тыс.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человек.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Малое и среднее предпринимательство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представлено во всех отраслях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экономики города.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467544" y="2402305"/>
            <a:ext cx="741682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субъектов малого и среднего бизнеса по видам экономической деятельности в 2019 году представлена следующим образом: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оптовая и розничная торговля – 37,4%;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транспорт и связь – 13,3%;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операции с недвижимым имуществом – 10,0%;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строительство - 9,6%;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обрабатывающие производства – 6,4%;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профессиональная, научно-техническая деятельность – 6,1%;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гостиницы и рестораны – 3,6%;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здравоохранение и предоставление социальных услуг – 2,3%;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образовательная деятельность – 1,5%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сельское хозяйство, охота и лесное хозяйство - 1,3%;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другие виды деятельности – 8,5%.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https://thumbs.gfycat.com/AnguishedJollyJabiru-size_restricte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3946" y="4221088"/>
            <a:ext cx="1460054" cy="21214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784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569" y="134773"/>
            <a:ext cx="2416519" cy="701941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flipH="1">
            <a:off x="-2" y="943011"/>
            <a:ext cx="323530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1752" y="0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6396335"/>
            <a:ext cx="8820472" cy="461665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Официальный сайт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администрации города  Комсомольск-на-Амуре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https://www.kmscity.ru/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(дата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обращения :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13 05.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2020).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67544" y="1052736"/>
            <a:ext cx="8496944" cy="28007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структуре малого и среднего бизнеса в 2019 году по сравнению с 2018 существенных изменений не произошло. Сохранилась тенденция по сокращению предприятий оптовой и розничной торговли, и увеличению количества субъектов МСП в сфере транспорта, строительства, образовательной деятельности. Оборот продукции, работ (услуг) субъектов МСП в действующих ценах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2019 году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составил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65 500,78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руб.</a:t>
            </a:r>
          </a:p>
          <a:p>
            <a:pPr marL="0" marR="0" lvl="0" indent="360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целях развития МСП в городе продолжает действовать Фонд поддержки малого и среднего предпринимательства г. Комсомольска-на-Амуре, а также представительства краевых объектов инфраструктуры поддержки: Фонд малого предпринимательства Хабаровского края, Краевое агентство содействия предпринимательству, Дальневосточное агентство содействия инновациям, представительство АО «МСП Банк».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95536" y="3933056"/>
            <a:ext cx="874846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0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течение 2019 года в рамках реализации мероприятий муниципальной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программы: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Оказана поддержка субъекту инфраструктуры поддержки малого и среднего предпринимательства некоммерческой организации «Фонд поддержки малого и среднего предпринимательства г. Комсомольска-на-Амуре» в форме предоставления субсидии на общую сумму 576,51 тыс. рублей, в т.ч. 288,25 – за счет средств краевого бюджета, в целях реализации мероприятий программы, в том числе посредством оказания комплекса информационно-консультационных услуг и мер поддержки, направленных на создание и развитие субъектов малого и среднего предпринимательства.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784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2524"/>
            <a:ext cx="2416519" cy="701941"/>
          </a:xfrm>
          <a:prstGeom prst="rect">
            <a:avLst/>
          </a:prstGeom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851699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16643" y="-37342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89255" y="3501008"/>
            <a:ext cx="630817" cy="1584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09817" y="-9942"/>
            <a:ext cx="24833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</a:rPr>
              <a:t>Задачи </a:t>
            </a:r>
            <a:endParaRPr lang="ru-RU" sz="5400" b="1" dirty="0">
              <a:ln w="12700">
                <a:solidFill>
                  <a:srgbClr val="1F497D">
                    <a:lumMod val="75000"/>
                  </a:srgbClr>
                </a:solidFill>
                <a:prstDash val="solid"/>
              </a:ln>
              <a:pattFill prst="dkUpDiag">
                <a:fgClr>
                  <a:srgbClr val="1F497D"/>
                </a:fgClr>
                <a:bgClr>
                  <a:srgbClr val="1F497D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1F497D">
                    <a:lumMod val="75000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5931" y="82524"/>
            <a:ext cx="660202" cy="59967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доступа: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static.government.ru/media/files/qH8voRLuhAVWSJhIS8XYbZBsAvcs8A5t.pdf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Дата обращения:12. 05. 20.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69109"/>
            <a:ext cx="9144000" cy="3139321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10.Создание </a:t>
            </a:r>
            <a:r>
              <a:rPr lang="ru-RU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акселерации субъектов малого и среднего предпринимательства, включая ИП, в том числе инфраструктуры и сервисов поддержки, а также их ускоренное развитие в таких областях, как благоустройство городской среды, научно-техническая сфера, социальная сфера и экология.</a:t>
            </a:r>
          </a:p>
          <a:p>
            <a:pPr algn="just"/>
            <a:r>
              <a:rPr lang="ru-RU" dirty="0" smtClean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11.Модернизация </a:t>
            </a:r>
            <a:r>
              <a:rPr lang="ru-RU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поддержки экспортёров – субъектов малого и среднего предпринимательства.</a:t>
            </a:r>
          </a:p>
          <a:p>
            <a:pPr algn="just"/>
            <a:r>
              <a:rPr lang="ru-RU" dirty="0" smtClean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12.Создание </a:t>
            </a:r>
            <a:r>
              <a:rPr lang="ru-RU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поддержки фермеров и развитие сельской кооперации.</a:t>
            </a:r>
          </a:p>
          <a:p>
            <a:pPr algn="just"/>
            <a:r>
              <a:rPr lang="ru-RU" dirty="0" smtClean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13.Формирование </a:t>
            </a:r>
            <a:r>
              <a:rPr lang="ru-RU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положительного образа предпринимателя.</a:t>
            </a:r>
          </a:p>
          <a:p>
            <a:pPr algn="just"/>
            <a:r>
              <a:rPr lang="ru-RU" dirty="0" smtClean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14.Выявление </a:t>
            </a:r>
            <a:r>
              <a:rPr lang="ru-RU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предпринимательских способностей и вовлечение в предпринимательскую деятельность лиц, имеющих предпринимательский потенциал и (или) мотивацию к созданию собственного бизнеса.</a:t>
            </a:r>
            <a:endParaRPr lang="ru-RU" b="0" i="0" dirty="0">
              <a:solidFill>
                <a:srgbClr val="20202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06970" y="4453442"/>
            <a:ext cx="2530059" cy="15363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217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569" y="134773"/>
            <a:ext cx="2416519" cy="701941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flipH="1">
            <a:off x="-2" y="943011"/>
            <a:ext cx="323530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1752" y="0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6396335"/>
            <a:ext cx="8820472" cy="461665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Официальный сайт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администрации города  Комсомольск-на-Амуре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https://www.kmscity.ru/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(дата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обращения :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13 05.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2020).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11560" y="950532"/>
            <a:ext cx="820891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Предоставлена субсидия 4 субъектам малого предпринимательства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города Комсомольска-на-Амуре на компенсацию затрат, связанных с развитием производства на общую сумму 924,76 тыс. рублей.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Организовано участие субъектов малого и среднего предпринимательства в III межрегиональной выставка - ярмарке ведущих отраслей экономики города, продукции и услуг малого и среднего бизнеса «Город ЮНОСТИ - бизнес и перспективы 2019».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Всего в выставке приняли 58 предприятий и организаций, из них 32 -Комсомольск-на-Амуре.</a:t>
            </a: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Осуществлено сопровождение 9 СМСП при подготовке ими конкурсной документации для участия в конкурсах для социальных предпринимателей, в том числе для получения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грантовой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поддержки. Вместе с тем, федеральная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грантовая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поддержка оказывается только некоммерческим проектам, региональная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грантовая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поддержка не оказывается. По итогам участия социальных предпринимателей в конкурсах получены дипломы участников, без предоставления финансирования.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https://mbk.kmscity.ru/assets/news/2019/17545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924944"/>
            <a:ext cx="2443703" cy="1628121"/>
          </a:xfrm>
          <a:prstGeom prst="rect">
            <a:avLst/>
          </a:prstGeom>
          <a:noFill/>
        </p:spPr>
      </p:pic>
      <p:pic>
        <p:nvPicPr>
          <p:cNvPr id="2053" name="Picture 5" descr="https://khabexpo.ru/upload/iblock/19a/19ad217129e844a85b53cfcafab066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780928"/>
            <a:ext cx="2592289" cy="1728192"/>
          </a:xfrm>
          <a:prstGeom prst="rect">
            <a:avLst/>
          </a:prstGeom>
          <a:noFill/>
        </p:spPr>
      </p:pic>
      <p:pic>
        <p:nvPicPr>
          <p:cNvPr id="2055" name="Picture 7" descr="https://khabexpo.ru/upload/iblock/504/504b1b7698e570802df4dd787465c2c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 flipH="1" flipV="1">
            <a:off x="1259632" y="2996951"/>
            <a:ext cx="2300693" cy="15337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784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569" y="134773"/>
            <a:ext cx="2416519" cy="701941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flipH="1">
            <a:off x="-2" y="943011"/>
            <a:ext cx="323530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1752" y="0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6396335"/>
            <a:ext cx="8820472" cy="461665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Официальный сайт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администрации города  Комсомольск-на-Амуре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https://www.kmscity.ru/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(дата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обращения :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13 05.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2020).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95536" y="1031830"/>
            <a:ext cx="842493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5) В целях оказания содействия СМСП в развитии их торговых, производственных и информационных связей с зарубежными партнерами путем размещения и освещения в прессе, на сайте администрации города Комсомольска-на-Амуре предстоящих международных конгрессов, фестивалей, семинаров, выставок и ярмарок на официальном сайте органов местного самоуправления города Комсомольска-на-Амуре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разделе «Развитие предпринимательства»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размещены ссылки на: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портал внешнеэкономической деятельности Хабаровского края (календарь выставок на 2019 год);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 выставок на 2019, организуемых ООО «Хабаровская международная </a:t>
            </a: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ярмарка». Проводилось информирование СМСП о возможности участия</a:t>
            </a: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международной промышленной выставке</a:t>
            </a: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«EXPO-RUSSIA UZBEKISTAN 2019».</a:t>
            </a: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36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6) В целях повышения общественного статуса предпринимательской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деятельности продолжается реализация проекта «Истории успеха» в виде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опубликования статей на сайте «Малый бизнес Комсомольска-на-Амуре» (https://mbk.kmscity.ru) об успешных предпринимателях города, получивших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поддержку. В 2019 году опубликовано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 историй успеха. </a:t>
            </a:r>
          </a:p>
          <a:p>
            <a:pPr indent="3600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7) Оказано содействие участие СМСП в краевом конкурсе «Предприниматель года» путем информирования СМСП. </a:t>
            </a: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7" name="Picture 11" descr="https://onetrak.ru/media/filer_public/b8/6e/b86ecebc-5c50-4e31-9a37-db634a487edb/expo_russia_uzbekistan.jpg"/>
          <p:cNvPicPr>
            <a:picLocks noChangeAspect="1" noChangeArrowheads="1"/>
          </p:cNvPicPr>
          <p:nvPr/>
        </p:nvPicPr>
        <p:blipFill>
          <a:blip r:embed="rId4" cstate="print"/>
          <a:srcRect l="15730" t="2285" r="21649" b="34870"/>
          <a:stretch>
            <a:fillRect/>
          </a:stretch>
        </p:blipFill>
        <p:spPr bwMode="auto">
          <a:xfrm>
            <a:off x="7434318" y="2924944"/>
            <a:ext cx="1242138" cy="1224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784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569" y="134773"/>
            <a:ext cx="2416519" cy="701941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flipH="1">
            <a:off x="-2" y="943011"/>
            <a:ext cx="323530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1752" y="0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6396335"/>
            <a:ext cx="8820472" cy="461665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Официальный сайт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администрации города  Комсомольск-на-Амуре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https://www.kmscity.ru/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(дата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обращения :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13 05.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2020).</a:t>
            </a: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395536" y="908720"/>
            <a:ext cx="8748464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8) Оказывалось содействие работе Совета по развитию предпринимательства и улучшению инвестиционного климата при главе города в виде подготовки материалов к заседаниям Координационного комитета Совета, совещаниям в формате «круглого стола», инициированных Советом. Осуществлялась координация реализации «Проектов» Совета, направленных на устранение системных проблем (в т.ч. административных барьеров), препятствующих развитию СМСП. В течение 2019 года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проведено 4 заседаний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9) Оказано содействие в проведении конкурса среди школьников «Шаги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бизнес», в том числе в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финансировании мероприятия на общую сумму 18,42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тыс. рублей. Школьниками города подготовлено и защищено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 проектов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трех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номинациях «Собственное дело», «Социальное предпринимательство»,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Онлайн-предпринимательство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10) Оказывалось содействие работе предпринимательских классов, созданных на базе образовательных учреждений города. В 2018-2019 учебных годах «Предпринимательские классы» созданные в пяти средних образовательных школах (№ 8,23,32,36,50). С 6 членами Совета по предпринимательству заключены договоры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менторства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600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3600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11) Для СМСП проведено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66 информационных мероприятия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участие в которых приняли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744 участников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из них 368-СМСП. Всего оказано 601 профессиональные консультация, из них, из них 473 оказаны консультации СМСП.</a:t>
            </a:r>
          </a:p>
          <a:p>
            <a:pPr marL="0" marR="0" lvl="0" indent="36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784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569" y="134773"/>
            <a:ext cx="2416519" cy="701941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flipH="1">
            <a:off x="-2" y="943011"/>
            <a:ext cx="323530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1752" y="0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6596390"/>
            <a:ext cx="8820472" cy="261610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Официальный сайт </a:t>
            </a:r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администрации города  Комсомольск-на-Амуре </a:t>
            </a:r>
            <a:r>
              <a:rPr lang="en-US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https://www.kmscity.ru/ </a:t>
            </a:r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(дата </a:t>
            </a:r>
            <a:r>
              <a:rPr lang="ru-RU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обращения : </a:t>
            </a:r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13 05. </a:t>
            </a:r>
            <a:r>
              <a:rPr lang="ru-RU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2020).</a:t>
            </a:r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467544" y="929626"/>
            <a:ext cx="849694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12) Подготовлен видеоролик «Инвестиции в Комсомольск» за счет средств Фонда, для подготовки мероприятий и проведения консультаций осуществлялась подготовка информационно-справочных материалов о мерах поддержки, реализуемых на региональном уровне.</a:t>
            </a:r>
          </a:p>
          <a:p>
            <a:pPr marL="0" marR="0" lvl="0" indent="360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13) Оказывались информационно-консультационные услуги СМСП по оформлению документов и получению кредитов из бюджетных и внебюджетных источников, в том числе с приглашением представителей Гарантийного Фонда Хабаровского края, МКК «Фонд поддержки предпринимательства Хабаровского края», АО «МСП банк», коммерческих банков. На заседании Совета рассмотрен вопрос «О доступности финансовых ресурсов для бизнеса» в части предоставления льготных кредитов по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программам АО «Корпорация МСП», с приглашением заместителя директора дополнительного офиса №1402 в г. Комсомольске-на-Амуре, филиала ПАО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Дальневосточный Банк «Хабаровский».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3" name="Picture 3" descr="http://udomelskij-okrug.ru/media/k2/items/cache/e46bd9aac4488aad42880600c3794993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221088"/>
            <a:ext cx="3240360" cy="216024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83568" y="4293096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36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14) Запущен проект «Школа поставщика». Проведено 5 семинаров на актуальные темы по участию в государственных и муниципальных закупках. Продолжается реализация проекта «Крупный бизнес малому» в виде постоянного размещения информации о закупках крупных промышленных предприятий города на сайте «Малый бизнес Комсомольска-на-Амуре».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784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569" y="134773"/>
            <a:ext cx="2416519" cy="701941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flipH="1">
            <a:off x="-2" y="943011"/>
            <a:ext cx="323530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1752" y="0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6396335"/>
            <a:ext cx="8820472" cy="461665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Официальный сайт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администрации города  Комсомольск-на-Амуре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https://www.kmscity.ru/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(дата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обращения :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13 05.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2020).</a:t>
            </a: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467544" y="980728"/>
            <a:ext cx="8352928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15) В целях полного и своевременного информирования СМСП о действующих мерах поддержки регулярно обновляется и дополняется раздел «Развитие предпринимательства» на официальном сайте органов местного самоуправления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Города Комсомольска-на-Амуре. Актуализируется и дополняется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информация, размещаемая на сайте «Малый бизнес Комсомольска-на-Амуре».</a:t>
            </a:r>
          </a:p>
          <a:p>
            <a:pPr marL="0" marR="0" lvl="0" indent="360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16) На постоянной основе осуществляется ведение Реестра СМСП- получателей поддержки с опубликованием сведений на официальном сайте органов местного самоуправления города Комсомольска-на-Амуре.</a:t>
            </a: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17) Осуществлялось ведение Перечня муниципального имущества,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используемого в целях предоставления во временное владение и (или) в пользование СМСП и организациям, образующим инфраструктуру поддержки субъектов малого и среднего предпринимательства ведется с 2008 года,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утвержденного постановлением администрации города от 30 декабря 2008 г.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 188-па. В течение 2019 года Перечень дополнен дополнительными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 объектами.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объектов, включенных в Перечень в г. Комсомольске-на-Амуре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01.01.2020 г. составляет 134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единиц и является одним из наибольших по Хабаровскому краю.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784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569" y="134773"/>
            <a:ext cx="2416519" cy="701941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flipH="1">
            <a:off x="-2" y="943011"/>
            <a:ext cx="323530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1752" y="0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6396335"/>
            <a:ext cx="8820472" cy="461665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Официальный сайт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администрации города  Комсомольск-на-Амуре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https://www.kmscity.ru/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(дата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обращения :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13 05.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980728"/>
            <a:ext cx="8676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18) Осуществлялось предоставление в аренду муниципального имущества из Перечня.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состоянию на 01.01.2020 г. доля сданных в аренду субъектам МСП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объектов муниципального недвижимого имущества, включенного в Перечень,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составила 91,8%.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134 объектов, включённых в Перечень, в аренду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СМиСП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предоставлено123 объекта.</a:t>
            </a:r>
          </a:p>
          <a:p>
            <a:pPr lvl="0" indent="3600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6" name="Picture 2" descr="https://thumbs.dreamstime.com/b/%D0%B4%D0%B5%D0%BB%D0%BE-%D0%B4%D0%B5%D0%BB%D0%BE%D0%B2%D0%BE%D0%B9-%D0%B2%D1%81%D1%82%D1%80%D0%B5%D1%87%D0%B8-1078596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636912"/>
            <a:ext cx="2838128" cy="283812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39552" y="2636912"/>
            <a:ext cx="53285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19) В 2019 году в порядке, определенном Федеральным законом № 159-ФЗ «Об особенностях отчуждения недвижимого имущества, находящегося 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государственной или в муниципальной собственности и арендуемого субъектами малого и среднего предпринимательства, и о внесении изменений в отдельные законодательные акты Российской Федерации»,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заключено 8 договоров купли-продажи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арендуемого СМСП имущества на общую сумму 63 719 955,00 руб., из которых 7 договоров с рассрочкой платежа на 5 лет., 1 договор с отсрочкой платежа на 3 месяца.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784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569" y="134773"/>
            <a:ext cx="2416519" cy="701941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flipH="1">
            <a:off x="-2" y="943011"/>
            <a:ext cx="323530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1752" y="0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https://aptxt.com/wp-content/uploads/2019/12/tracking-data-img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980728"/>
            <a:ext cx="2394802" cy="2473475"/>
          </a:xfrm>
          <a:prstGeom prst="rect">
            <a:avLst/>
          </a:prstGeom>
          <a:noFill/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683568" y="3407512"/>
            <a:ext cx="806489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0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Таким образом, реализация мероприятий осуществляется по плану.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Неполное освоение средств на реализацию мероприятия по предоставлению субсидий субъектам малого и среднего предпринимательства города Комсомольска-на-Амуре на компенсацию затрат, связанных с развитием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производства обусловлено отсутствием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заявлений от СМСП, документы которых соответствуют условиям конкурсного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отбора, при ужесточением условий при предоставлении субсидии, по сравнению с 2014-2018 гг. (в части обязательства достижения результатов предоставления субсидии).</a:t>
            </a:r>
          </a:p>
          <a:p>
            <a:pPr marL="0" marR="0" lvl="0" indent="360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Эффективность Программы составляет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0,951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программа эффективная.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784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569" y="193219"/>
            <a:ext cx="2416519" cy="70194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51714" y="1052736"/>
            <a:ext cx="79208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«Развитие и поддержка малого и среднего предпринимательства в Комсомольском муниципальном районе на 2019-2030 годы»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 flipH="1">
            <a:off x="-2" y="943011"/>
            <a:ext cx="910812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83205" y="0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724128" y="5943764"/>
            <a:ext cx="34198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s://im0-tub-ru.yandex.net/i?id=62d64970efbdfee04eada993e600dbaf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5963" y="2868618"/>
            <a:ext cx="7560652" cy="366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681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569" y="193219"/>
            <a:ext cx="2416519" cy="701941"/>
          </a:xfrm>
          <a:prstGeom prst="rect">
            <a:avLst/>
          </a:prstGeom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 flipH="1">
            <a:off x="-2" y="943011"/>
            <a:ext cx="455406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83205" y="0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724128" y="5943764"/>
            <a:ext cx="34198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7" y="943011"/>
            <a:ext cx="81172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текущего состояния и проблем в сфере малого и среднего предпринимательства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1774008"/>
            <a:ext cx="8342052" cy="435442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Предпринимательский сектор занимает стабильное место в структуре экономики Комсомольского муниципального района  и является одним из самых важных в общей системе рыночных отношений сектором экономики.</a:t>
            </a:r>
          </a:p>
          <a:p>
            <a:pPr indent="457200"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2017 году прирост СМСП составил 24 процента к уровню 2016 года. В соответствии с данными единого федерального реестра МСП на территории района представляют 240 индивидуальных предпринимателей и 147 юридических лиц, из них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микропредприятия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367 единиц, малые предприятия – 18 единиц, средние предприятия – 2 предприятия.</a:t>
            </a:r>
          </a:p>
          <a:p>
            <a:pPr indent="457200"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Отраслевая структура малых предприятий в районе на протяжении ряда лет практически не меняется, она отражает картину, сложившуюся в целом в крае и России. Более привлекательной для предприятий малого бизнеса остается непроизводственная сфера деятельности. </a:t>
            </a:r>
          </a:p>
          <a:p>
            <a:pPr indent="457200"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 50 процентов всех СМСП осуществляют деятельность в сфере торговли и общественного питания, 10 процентов – в лесной отрасли, 15 процентов – в жилищно-коммунальном хозяйстве, 25 процентов – в прочих отраслях. 80 процентов от числа индивидуальных предпринимателей заняты в сфере торговли и общественного питания, 20 процентов – занимаются оказанием бытовых и прочих услуг.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4552" y="6128430"/>
            <a:ext cx="86885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администрации Комсомольского муниципального района : режим доступа. -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https://raion-kms.khabkrai.ru/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(дата обращения : 11.05. 2020).</a:t>
            </a:r>
          </a:p>
        </p:txBody>
      </p:sp>
    </p:spTree>
    <p:extLst>
      <p:ext uri="{BB962C8B-B14F-4D97-AF65-F5344CB8AC3E}">
        <p14:creationId xmlns:p14="http://schemas.microsoft.com/office/powerpoint/2010/main" xmlns="" val="348782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569" y="193219"/>
            <a:ext cx="2416519" cy="701941"/>
          </a:xfrm>
          <a:prstGeom prst="rect">
            <a:avLst/>
          </a:prstGeom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 flipH="1">
            <a:off x="-2" y="943011"/>
            <a:ext cx="455406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83205" y="0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724128" y="5943764"/>
            <a:ext cx="34198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7" y="943011"/>
            <a:ext cx="81172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текущего состояния и проблем в сфере малого и среднего предпринимательства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5212" y="5989930"/>
            <a:ext cx="86885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администрации Комсомольского муниципального района : режим доступа. -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https://raion-kms.khabkrai.ru/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(дата обращения : 11.05. 2020).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988840"/>
            <a:ext cx="8331885" cy="395492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проводимую работу по оказанию содействия развитию малого и среднего бизнеса, существует ряд проблем. На развитие МСП оказывает негативное влияние ряд факторов, имеющих как общероссийское, так и местное значение.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значимые из них: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недостаток собственных финансовых ресурсов для развития бизнеса;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высокая стоимость и сложность получения банковских кредитных ресурсов;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недостаток квалифицированных кадров, знаний и информации для ведения предпринимательской деятельности;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сложные стартовые условия для начала бизнеса;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недостаточно позитивное восприятие предпринимательства населением, а также недостаточно активное взаимодействие власти и бизнеса.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Таким образом, очевидна актуальность принятия на муниципальном уровне мер для дальнейшего развития МСП. Реализация данной Программы позволит системно направлять средства на решение неотложных проблем в данном секторе экономики района.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385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9822"/>
            <a:ext cx="2416519" cy="701941"/>
          </a:xfrm>
          <a:prstGeom prst="rect">
            <a:avLst/>
          </a:prstGeom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821609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92280" y="-40136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89255" y="3501008"/>
            <a:ext cx="630817" cy="1584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959791" y="123103"/>
            <a:ext cx="3600400" cy="59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показатели Нацпроекта «МСП и поддержка индивидуальной предпринимательской инициативы»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00070" y="811472"/>
            <a:ext cx="31783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926103" y="1273137"/>
            <a:ext cx="340279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" name="Группа 15"/>
          <p:cNvGrpSpPr/>
          <p:nvPr/>
        </p:nvGrpSpPr>
        <p:grpSpPr>
          <a:xfrm>
            <a:off x="0" y="1490046"/>
            <a:ext cx="9144000" cy="1500250"/>
            <a:chOff x="-136369" y="1508787"/>
            <a:chExt cx="9603088" cy="1296144"/>
          </a:xfrm>
        </p:grpSpPr>
        <p:graphicFrame>
          <p:nvGraphicFramePr>
            <p:cNvPr id="17" name="Схема 16"/>
            <p:cNvGraphicFramePr/>
            <p:nvPr>
              <p:extLst>
                <p:ext uri="{D42A27DB-BD31-4B8C-83A1-F6EECF244321}">
                  <p14:modId xmlns="" xmlns:p14="http://schemas.microsoft.com/office/powerpoint/2010/main" val="1457242700"/>
                </p:ext>
              </p:extLst>
            </p:nvPr>
          </p:nvGraphicFramePr>
          <p:xfrm>
            <a:off x="1302313" y="1508787"/>
            <a:ext cx="8164406" cy="43204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8" name="Прямоугольник 17"/>
            <p:cNvSpPr/>
            <p:nvPr/>
          </p:nvSpPr>
          <p:spPr>
            <a:xfrm>
              <a:off x="252474" y="1940835"/>
              <a:ext cx="1635899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Занятость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-136369" y="2516899"/>
              <a:ext cx="2449489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Доля экспортеров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53299" y="2224971"/>
              <a:ext cx="1635899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Доля в ВВП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206018" y="1940835"/>
              <a:ext cx="1173417" cy="288032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19,2 млн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206842" y="2516899"/>
              <a:ext cx="1173417" cy="288032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8,6 %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201640" y="2224971"/>
              <a:ext cx="1173417" cy="288032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22,3 %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794570" y="1940835"/>
              <a:ext cx="1173417" cy="288032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21,6 млн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4795394" y="2516899"/>
              <a:ext cx="1173417" cy="288032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9,25 %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795394" y="2224971"/>
              <a:ext cx="1173417" cy="288032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25 %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7391878" y="1940835"/>
              <a:ext cx="1173417" cy="288032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25 млн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7392702" y="2516899"/>
              <a:ext cx="1173417" cy="288032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10 %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7392702" y="2224971"/>
              <a:ext cx="1173417" cy="288032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32,5 %</a:t>
              </a: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3467105" y="3180614"/>
            <a:ext cx="258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Хабаровский край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2887856" y="1273137"/>
            <a:ext cx="340279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3093795" y="3628323"/>
            <a:ext cx="336910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" name="Группа 50"/>
          <p:cNvGrpSpPr/>
          <p:nvPr/>
        </p:nvGrpSpPr>
        <p:grpSpPr>
          <a:xfrm>
            <a:off x="68898" y="3691276"/>
            <a:ext cx="9354355" cy="1911920"/>
            <a:chOff x="-33617" y="829842"/>
            <a:chExt cx="10636329" cy="1911920"/>
          </a:xfrm>
        </p:grpSpPr>
        <p:grpSp>
          <p:nvGrpSpPr>
            <p:cNvPr id="6" name="Группа 51"/>
            <p:cNvGrpSpPr/>
            <p:nvPr/>
          </p:nvGrpSpPr>
          <p:grpSpPr>
            <a:xfrm>
              <a:off x="-33617" y="829842"/>
              <a:ext cx="10636329" cy="1609981"/>
              <a:chOff x="-33617" y="829842"/>
              <a:chExt cx="10636329" cy="1609981"/>
            </a:xfrm>
          </p:grpSpPr>
          <p:grpSp>
            <p:nvGrpSpPr>
              <p:cNvPr id="8" name="Группа 55"/>
              <p:cNvGrpSpPr/>
              <p:nvPr/>
            </p:nvGrpSpPr>
            <p:grpSpPr>
              <a:xfrm>
                <a:off x="-33617" y="849495"/>
                <a:ext cx="2573692" cy="694018"/>
                <a:chOff x="-47476" y="2220596"/>
                <a:chExt cx="2573692" cy="694018"/>
              </a:xfrm>
            </p:grpSpPr>
            <p:sp>
              <p:nvSpPr>
                <p:cNvPr id="66" name="Пятиугольник 65"/>
                <p:cNvSpPr/>
                <p:nvPr/>
              </p:nvSpPr>
              <p:spPr>
                <a:xfrm>
                  <a:off x="-47476" y="2220596"/>
                  <a:ext cx="2573692" cy="694018"/>
                </a:xfrm>
                <a:prstGeom prst="homePlate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96555" y="2418039"/>
                  <a:ext cx="216841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800" b="1" i="0" u="none" strike="noStrike" kern="0" cap="none" spc="0" normalizeH="0" baseline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ЧТО СЕЙЧАС</a:t>
                  </a:r>
                  <a:r>
                    <a:rPr kumimoji="0" lang="ru-RU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?</a:t>
                  </a:r>
                </a:p>
              </p:txBody>
            </p:sp>
          </p:grpSp>
          <p:sp>
            <p:nvSpPr>
              <p:cNvPr id="57" name="TextBox 56"/>
              <p:cNvSpPr txBox="1"/>
              <p:nvPr/>
            </p:nvSpPr>
            <p:spPr>
              <a:xfrm>
                <a:off x="2848605" y="893191"/>
                <a:ext cx="22917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Количество СМСП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321245" y="862272"/>
                <a:ext cx="26834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Занятость </a:t>
                </a:r>
                <a:r>
                  <a:rPr kumimoji="0" lang="ru-RU" sz="14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(с учетом ИП)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8802506" y="829842"/>
                <a:ext cx="8377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ВРП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587820" y="1443575"/>
                <a:ext cx="25056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53 818 </a:t>
                </a:r>
                <a:r>
                  <a:rPr kumimoji="0" lang="ru-RU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субъектов МСП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545032" y="2023298"/>
                <a:ext cx="2505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40 ед. </a:t>
                </a:r>
                <a:r>
                  <a:rPr kumimoji="0" lang="ru-RU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на 1000 чел.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661865" y="1432105"/>
                <a:ext cx="20021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171 359 </a:t>
                </a:r>
                <a:r>
                  <a:rPr kumimoji="0" lang="ru-RU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человек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6089034" y="2070491"/>
                <a:ext cx="9406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13%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7893663" y="1423009"/>
                <a:ext cx="27090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681 143,8 </a:t>
                </a:r>
                <a:r>
                  <a:rPr kumimoji="0" lang="ru-RU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млн. рублей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7710456" y="2040893"/>
                <a:ext cx="27472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17,9 % </a:t>
                </a:r>
                <a:r>
                  <a:rPr kumimoji="0" lang="ru-RU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сектор МСП</a:t>
                </a:r>
                <a:endPara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2669922" y="2495541"/>
              <a:ext cx="23808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Данные реестра ФНС на 01.06.2019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464869" y="2471494"/>
              <a:ext cx="23808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Данные реестра ФНС на 01.06.2019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893661" y="2471494"/>
              <a:ext cx="23808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Данные </a:t>
              </a:r>
              <a:r>
                <a:rPr kumimoji="0" lang="ru-RU" sz="1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Хабстата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на 01.01.2017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7254" y="6538618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доступа: </a:t>
            </a:r>
            <a:r>
              <a:rPr lang="en-US" sz="1400" dirty="0">
                <a:hlinkClick r:id="rId8"/>
              </a:rPr>
              <a:t>https://www.gks.ru</a:t>
            </a:r>
            <a:r>
              <a:rPr lang="en-US" sz="1400" dirty="0" smtClean="0">
                <a:hlinkClick r:id="rId8"/>
              </a:rPr>
              <a:t>/</a:t>
            </a:r>
            <a:r>
              <a:rPr lang="ru-RU" sz="1400" dirty="0" smtClean="0"/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обращения:12. 05. 20.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0" name="Прямая со стрелкой 69"/>
          <p:cNvCxnSpPr/>
          <p:nvPr/>
        </p:nvCxnSpPr>
        <p:spPr>
          <a:xfrm>
            <a:off x="5812529" y="6165304"/>
            <a:ext cx="316835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7606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56149" y="1124744"/>
            <a:ext cx="8982237" cy="12564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и поддержка малого и среднего предпринимательства в Комсомольском муниципальном районе на 2019-2030 годы»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83898" y="2517235"/>
            <a:ext cx="3312369" cy="350961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Программы: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 благоприятных условий для устойчивого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функционирования и развития малого и среднего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предпринимательства на территории Комсомольского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4190" y="2438890"/>
            <a:ext cx="5267930" cy="36663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Программы:</a:t>
            </a:r>
          </a:p>
          <a:p>
            <a:pPr algn="just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расширение доступа к финансовым ресурсам;</a:t>
            </a:r>
          </a:p>
          <a:p>
            <a:pPr algn="just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развитие производственного и инновационного</a:t>
            </a:r>
          </a:p>
          <a:p>
            <a:pPr algn="just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потенциала малого и среднего предпринимательства;</a:t>
            </a:r>
          </a:p>
          <a:p>
            <a:pPr algn="just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3.совершенствование информационного, образовательного и аналитического обеспечения МСП;</a:t>
            </a:r>
          </a:p>
          <a:p>
            <a:pPr algn="just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4.создание условий для начала предпринимательской</a:t>
            </a:r>
          </a:p>
          <a:p>
            <a:pPr algn="just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</a:p>
          <a:p>
            <a:pPr algn="just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снижение неформальной занятости населения;</a:t>
            </a:r>
          </a:p>
          <a:p>
            <a:pPr algn="just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формирование положительного имиджа</a:t>
            </a:r>
          </a:p>
          <a:p>
            <a:pPr algn="just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предпринимательства, развитие делового сотрудничества бизнеса и власти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 flipH="1">
            <a:off x="-2" y="943011"/>
            <a:ext cx="323530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7" name="Изображение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569" y="193219"/>
            <a:ext cx="2416519" cy="70194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868144" y="2908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4190" y="6099277"/>
            <a:ext cx="8722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администрации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Комсомольского муниципального района :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доступа. -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https://raion-kms.khabkrai.ru/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обращения :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11.05.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2020).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587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530119" y="980731"/>
            <a:ext cx="6144344" cy="504053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cap="all" spc="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Задач</a:t>
            </a:r>
            <a:endParaRPr lang="ru-RU" sz="3600" b="1" cap="all" spc="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7743232"/>
              </p:ext>
            </p:extLst>
          </p:nvPr>
        </p:nvGraphicFramePr>
        <p:xfrm>
          <a:off x="356173" y="1484784"/>
          <a:ext cx="8640960" cy="52063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904655"/>
                <a:gridCol w="2736305"/>
              </a:tblGrid>
              <a:tr h="5379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566238">
                <a:tc>
                  <a:txBody>
                    <a:bodyPr/>
                    <a:lstStyle/>
                    <a:p>
                      <a:pPr marL="0" indent="0" algn="just">
                        <a:buFontTx/>
                        <a:buChar char="-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Упрощение доступа к льготному финансированию, в том числе ежегодное увеличение объёмов льготных кредитов, выдаваемых субъектам малого и среднего предпринимательства, включая индивидуальных предпринимателей;</a:t>
                      </a:r>
                    </a:p>
                    <a:p>
                      <a:pPr marL="0" indent="0" algn="just">
                        <a:buFontTx/>
                        <a:buChar char="-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Повышение доступности финансирования микро- и малого бизнеса за счёт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микрофинансовых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организаций (МФО) и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краудфандинга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0" algn="just">
                        <a:buFontTx/>
                        <a:buChar char="-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Упрощение доступа к льготному финансированию.</a:t>
                      </a:r>
                    </a:p>
                    <a:p>
                      <a:pPr marL="0" indent="0" algn="just">
                        <a:buFontTx/>
                        <a:buChar char="-"/>
                      </a:pP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Tx/>
                        <a:buChar char="-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Формирование положительного образа предпринимателя;</a:t>
                      </a:r>
                    </a:p>
                    <a:p>
                      <a:pPr marL="0" indent="0" algn="just">
                        <a:buFontTx/>
                        <a:buChar char="-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Выявление предпринимательских способностей и вовлечение в предпринимательскую деятельность лиц, имеющих предпринимательский потенциал и мотивацию.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AutoNum type="arabicPeriod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Расширение доступа к финансовым ресурсам;</a:t>
                      </a:r>
                    </a:p>
                    <a:p>
                      <a:pPr marL="0" indent="0" algn="just">
                        <a:buAutoNum type="arabicPeriod"/>
                      </a:pP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AutoNum type="arabicPeriod"/>
                      </a:pP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AutoNum type="arabicPeriod"/>
                      </a:pP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AutoNum type="arabicPeriod"/>
                      </a:pP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положительного имиджа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предпринимательства, развитие делового сотрудничества бизнеса и власти;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 flipH="1">
            <a:off x="-2" y="943011"/>
            <a:ext cx="323530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2" name="Изображение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569" y="193219"/>
            <a:ext cx="2416519" cy="701941"/>
          </a:xfrm>
          <a:prstGeom prst="rect">
            <a:avLst/>
          </a:prstGeom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96136" y="-1461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155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530119" y="980731"/>
            <a:ext cx="6144344" cy="504053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cap="all" spc="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Задач</a:t>
            </a:r>
            <a:endParaRPr lang="ru-RU" sz="3600" b="1" cap="all" spc="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6068190"/>
              </p:ext>
            </p:extLst>
          </p:nvPr>
        </p:nvGraphicFramePr>
        <p:xfrm>
          <a:off x="395537" y="1628800"/>
          <a:ext cx="8640960" cy="49744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48671"/>
                <a:gridCol w="2592289"/>
              </a:tblGrid>
              <a:tr h="5379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334357">
                <a:tc>
                  <a:txBody>
                    <a:bodyPr/>
                    <a:lstStyle/>
                    <a:p>
                      <a:pPr marL="0" indent="0" algn="just">
                        <a:buFontTx/>
                        <a:buChar char="-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Улучшение условий ведения предпринимательской деятельности, включая упрощение налоговой отчётности для предпринимателей, меняющих расчётно-кассовую технику;</a:t>
                      </a:r>
                    </a:p>
                    <a:p>
                      <a:pPr marL="0" indent="0" algn="just">
                        <a:buFontTx/>
                        <a:buChar char="-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Обеспечение благоприятных условий осуществления деятельности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самозанятыми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гражданами посредством создания нового режима налогообложения, предусматривающего передачу информации о продажах в налоговые органы РФ в автоматическом режиме, освобождение от обязанности предоставлять отчётность, а также оплату единого платежа с выручки, включающего в себя страховые взносы.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3.Создание условий для начала предпринимательской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</a:t>
                      </a:r>
                    </a:p>
                    <a:p>
                      <a:pPr marL="0" indent="0" algn="just">
                        <a:buAutoNum type="arabicPeriod"/>
                      </a:pP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 flipH="1">
            <a:off x="-2" y="943011"/>
            <a:ext cx="323530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2" name="Изображение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569" y="193219"/>
            <a:ext cx="2416519" cy="701941"/>
          </a:xfrm>
          <a:prstGeom prst="rect">
            <a:avLst/>
          </a:prstGeom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96136" y="-1461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66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530119" y="980731"/>
            <a:ext cx="6144344" cy="504053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cap="all" spc="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Задач</a:t>
            </a:r>
            <a:endParaRPr lang="ru-RU" sz="3600" b="1" cap="all" spc="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4968389"/>
              </p:ext>
            </p:extLst>
          </p:nvPr>
        </p:nvGraphicFramePr>
        <p:xfrm>
          <a:off x="395537" y="1628800"/>
          <a:ext cx="8640960" cy="49744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48671"/>
                <a:gridCol w="2592289"/>
              </a:tblGrid>
              <a:tr h="5379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334357">
                <a:tc>
                  <a:txBody>
                    <a:bodyPr/>
                    <a:lstStyle/>
                    <a:p>
                      <a:pPr marL="0" indent="0" algn="just">
                        <a:buFontTx/>
                        <a:buChar char="-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Создание цифровой платформы, ориентированной на информационную поддержку производственной и сбытовой деятельности субъектов МСП, включая индивидуальных предпринимателей;</a:t>
                      </a:r>
                    </a:p>
                    <a:p>
                      <a:pPr marL="0" indent="0" algn="just">
                        <a:buFontTx/>
                        <a:buChar char="-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Обеспечение упрощённого доступа для субъектов МСП к мерам поддержки, услугам и сервисам организаций инфраструктуры развития МСП и сбыта товаров и услуг;</a:t>
                      </a:r>
                    </a:p>
                    <a:p>
                      <a:pPr marL="0" indent="0" algn="just">
                        <a:buFontTx/>
                        <a:buChar char="-"/>
                      </a:pP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Создание системы акселерации субъектов малого и среднего предпринимательства,, в том числе инфраструктуры и сервисов поддержки. </a:t>
                      </a:r>
                    </a:p>
                    <a:p>
                      <a:pPr marL="0" indent="0" algn="just">
                        <a:buFontTx/>
                        <a:buChar char="-"/>
                      </a:pP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Tx/>
                        <a:buChar char="-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Выявление предпринимательских способностей и вовлечение в предпринимательскую деятельность лиц, имеющих предпринимательский потенциал и (или) мотивацию к созданию собственного бизнеса.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4.Совершенствование информационного, образовательного и аналитического обеспечения МСП;</a:t>
                      </a:r>
                    </a:p>
                    <a:p>
                      <a:pPr marL="0" indent="0" algn="just">
                        <a:buNone/>
                      </a:pP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5.Снижение неформальной занятости населения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 flipH="1">
            <a:off x="-2" y="943011"/>
            <a:ext cx="323530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2" name="Изображение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569" y="193219"/>
            <a:ext cx="2416519" cy="701941"/>
          </a:xfrm>
          <a:prstGeom prst="rect">
            <a:avLst/>
          </a:prstGeom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96136" y="-1461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074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321496" y="1052736"/>
            <a:ext cx="4896544" cy="6240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pic>
        <p:nvPicPr>
          <p:cNvPr id="6" name="Изображение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569" y="193219"/>
            <a:ext cx="2416519" cy="7019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24128" y="-281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 flipH="1">
            <a:off x="-2" y="943011"/>
            <a:ext cx="323530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3284" y="6093296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администрации Комсомольского муниципального района : режим доступа. -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https://raion-kms.khabkrai.ru/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(дата обращения :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11.05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2020).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921246547"/>
              </p:ext>
            </p:extLst>
          </p:nvPr>
        </p:nvGraphicFramePr>
        <p:xfrm>
          <a:off x="647564" y="1868506"/>
          <a:ext cx="83169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136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899686" y="1035247"/>
            <a:ext cx="7344628" cy="9821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Конечный результат реализации Программы</a:t>
            </a:r>
            <a:endParaRPr lang="ru-RU" sz="36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C0504D">
                  <a:lumMod val="75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pic>
        <p:nvPicPr>
          <p:cNvPr id="6" name="Изображение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569" y="193219"/>
            <a:ext cx="2416519" cy="7019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24128" y="-281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 flipH="1">
            <a:off x="-2" y="943011"/>
            <a:ext cx="323530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1032" y="6211669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администрации Комсомольского муниципального района : режим доступа. -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https://raion-kms.khabkrai.ru/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(дата обращения :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11.05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2020).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1296" y="2158907"/>
            <a:ext cx="8496944" cy="397031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Программы к 2030 году ожидается достижение следующих результатов: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СМСП – получателей поддержки составит не менее 36 единиц;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начинающих предпринимателей – получателей поддержки составит не менее 12 единиц;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доля среднесписочной численности работников СМСП в среднесписочной численности работников всех предприятий и организаций муниципального района увеличится до 52 процентов;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объем муниципальных закупок товаров, работ, услуг для муниципальных нужд, осуществляемых у СМСП, в совокупном стоимостном объеме муниципальных контрактов, заключённых по результатам закупок, составит не менее 25 процентов;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прирост количества СМСП, осуществляющих деятельность на территории района, составит не менее 5 процентов ежегодно;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819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899686" y="1035247"/>
            <a:ext cx="7848778" cy="88158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Конечный результат реализации Программы</a:t>
            </a:r>
            <a:endParaRPr lang="ru-RU" sz="36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C0504D">
                  <a:lumMod val="75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pic>
        <p:nvPicPr>
          <p:cNvPr id="6" name="Изображение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569" y="193219"/>
            <a:ext cx="2416519" cy="7019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24128" y="-281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 flipH="1">
            <a:off x="-2" y="943011"/>
            <a:ext cx="323530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1032" y="6193326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администрации Комсомольского муниципального района : режим доступа. -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https://raion-kms.khabkrai.ru/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(дата обращения :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11.05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2020).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1032" y="2074266"/>
            <a:ext cx="8496897" cy="411433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Программы к 2030 году ожидается достижение следующих результатов: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граждан, планирующих открыть собственный бизнес в течение ближайших 3 лет, увеличится до 5 процентов;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малых и средних предприятий в районе на 1000 жителей составит 24,5 единиц;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налоговых поступлений по специальным налоговым режимам от СМСП в общих налоговых доходах муниципального района достигнет 6 процентов;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выданных патентов в расчете на 10 тыс. человек населения муниципального района составит не менее 15 единиц ежегодно;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 в обучающих семинарах по социальному предпринимательству составит не менее 60 человек;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оборота МСП в общем обороте предприятий и организаций муниципального района увеличится до 68 процентов.</a:t>
            </a:r>
          </a:p>
          <a:p>
            <a:pPr algn="just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14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569" y="193219"/>
            <a:ext cx="2416519" cy="701941"/>
          </a:xfrm>
          <a:prstGeom prst="rect">
            <a:avLst/>
          </a:prstGeom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24128" y="-1461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 flipH="1">
            <a:off x="-2" y="943011"/>
            <a:ext cx="323530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6303" y="895160"/>
            <a:ext cx="872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достижении индикаторов Муниципальной программы за 2019 год 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8915283"/>
              </p:ext>
            </p:extLst>
          </p:nvPr>
        </p:nvGraphicFramePr>
        <p:xfrm>
          <a:off x="427697" y="1249641"/>
          <a:ext cx="8680807" cy="50596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416111"/>
                <a:gridCol w="1440160"/>
                <a:gridCol w="2088232"/>
                <a:gridCol w="968267"/>
                <a:gridCol w="975949"/>
                <a:gridCol w="792088"/>
              </a:tblGrid>
              <a:tr h="756463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исполнитель, соисполнитель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Непосредственный результат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измерения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идикатора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8032">
                <a:tc gridSpan="6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расширению доступа малого и среднего предпринимательства к финансовым ресурсам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0505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субсидий на частичное возмещение затрат СМСП, понесённых в связи с производством, реализацией социально  значимых  ТРУ в труднодоступных малочисленных населённых пунктах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экономического развития и инвестиций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новых рабочих мест, обеспечение товарами первой необходимости населения в труднодоступных районах, увеличение налогооблагаемой базы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67112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повышению доступности банковских кредитных продуктов для СМСП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 экономического развития и инвестиций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величение налогооблагаемой базы; привлечение банковских средств на развитие МСП.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17240" y="6211671"/>
            <a:ext cx="872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администрации Комсомольского муниципального района : режим доступа. -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https://raion-kms.khabkrai.ru/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(дата обращения :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11.05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2020).</a:t>
            </a:r>
          </a:p>
        </p:txBody>
      </p:sp>
    </p:spTree>
    <p:extLst>
      <p:ext uri="{BB962C8B-B14F-4D97-AF65-F5344CB8AC3E}">
        <p14:creationId xmlns:p14="http://schemas.microsoft.com/office/powerpoint/2010/main" xmlns="" val="362592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569" y="193219"/>
            <a:ext cx="2416519" cy="701941"/>
          </a:xfrm>
          <a:prstGeom prst="rect">
            <a:avLst/>
          </a:prstGeom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24128" y="-1461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 flipH="1">
            <a:off x="-2" y="943011"/>
            <a:ext cx="323530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6303" y="895160"/>
            <a:ext cx="872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достижении индикаторов Муниципальной программы за 2019 год 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3117602"/>
              </p:ext>
            </p:extLst>
          </p:nvPr>
        </p:nvGraphicFramePr>
        <p:xfrm>
          <a:off x="440216" y="1541491"/>
          <a:ext cx="8680807" cy="432616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416111"/>
                <a:gridCol w="1440160"/>
                <a:gridCol w="2088232"/>
                <a:gridCol w="968267"/>
                <a:gridCol w="975949"/>
                <a:gridCol w="792088"/>
              </a:tblGrid>
              <a:tr h="711379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исполнитель, соисполнитель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Непосредственный результат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измерения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идикатора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114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29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СМСП – получателей поддержки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5298">
                <a:tc gridSpan="6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начинающих предпринимателей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89211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грантов начинающим предпринимателям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 экономического развития и инвестиций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новых рабочих мест, создание условий для начала предпринимательской деятельности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611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начинающих предпринимателей – получателей поддержки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64382">
                <a:tc gridSpan="6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информационного,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образовательного,  аналитического обеспечение МСП, содействие повышению престижа предпринимательской деятельности и развитию делового сотрудничества органов исполнительной власти, МСУ и бизнеса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17240" y="6211671"/>
            <a:ext cx="872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администрации Комсомольского муниципального района : режим доступа. -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https://raion-kms.khabkrai.ru/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(дата обращения :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11.05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2020).</a:t>
            </a:r>
          </a:p>
        </p:txBody>
      </p:sp>
    </p:spTree>
    <p:extLst>
      <p:ext uri="{BB962C8B-B14F-4D97-AF65-F5344CB8AC3E}">
        <p14:creationId xmlns:p14="http://schemas.microsoft.com/office/powerpoint/2010/main" xmlns="" val="164426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569" y="193219"/>
            <a:ext cx="2416519" cy="701941"/>
          </a:xfrm>
          <a:prstGeom prst="rect">
            <a:avLst/>
          </a:prstGeom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24128" y="-1461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 flipH="1">
            <a:off x="-2" y="943011"/>
            <a:ext cx="323530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6303" y="895160"/>
            <a:ext cx="872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достижении индикаторов Муниципальной программы за 2019 год 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94056160"/>
              </p:ext>
            </p:extLst>
          </p:nvPr>
        </p:nvGraphicFramePr>
        <p:xfrm>
          <a:off x="417240" y="1412776"/>
          <a:ext cx="8680807" cy="440267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416111"/>
                <a:gridCol w="1440160"/>
                <a:gridCol w="2088232"/>
                <a:gridCol w="968267"/>
                <a:gridCol w="975949"/>
                <a:gridCol w="792088"/>
              </a:tblGrid>
              <a:tr h="711379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исполнитель, соисполнитель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Непосредственный результат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измерения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идикатора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114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0558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среднесписочной  численности работников СМСП в среднесписочной численности работников всех работников предприятий и организаций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75,55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9414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Годовой объём муниципальных закупок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ТРУ для муниципальных нужд, осуществляемых СМСП, в совокупном  стоимостном объёме муниципальных контрактов, заключённых по результатам закупок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15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5471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«рождаемости» СМСП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(количество созданных в отчётном периоде СМСП в расчёте на 1 тыс. действующих на дату окончания отчётного периода СМСП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50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611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граждан, планирующих открыть собственный бизнес в течение ближайших 3 лет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611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СМСП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1000 жителей 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08856" y="6021288"/>
            <a:ext cx="872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администрации Комсомольского муниципального района : режим доступа. -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https://raion-kms.khabkrai.ru/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(дата обращения :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11.05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2020).</a:t>
            </a:r>
          </a:p>
        </p:txBody>
      </p:sp>
    </p:spTree>
    <p:extLst>
      <p:ext uri="{BB962C8B-B14F-4D97-AF65-F5344CB8AC3E}">
        <p14:creationId xmlns:p14="http://schemas.microsoft.com/office/powerpoint/2010/main" xmlns="" val="57591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2524"/>
            <a:ext cx="2416519" cy="701941"/>
          </a:xfrm>
          <a:prstGeom prst="rect">
            <a:avLst/>
          </a:prstGeom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851699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16643" y="-37342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89255" y="3501008"/>
            <a:ext cx="630817" cy="1584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73695" y="202661"/>
            <a:ext cx="258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Хабаровский край</a:t>
            </a:r>
          </a:p>
        </p:txBody>
      </p:sp>
      <p:grpSp>
        <p:nvGrpSpPr>
          <p:cNvPr id="2" name="Группа 15"/>
          <p:cNvGrpSpPr/>
          <p:nvPr/>
        </p:nvGrpSpPr>
        <p:grpSpPr>
          <a:xfrm>
            <a:off x="72353" y="1013656"/>
            <a:ext cx="9033804" cy="1319697"/>
            <a:chOff x="-29277" y="1290427"/>
            <a:chExt cx="10631989" cy="1319697"/>
          </a:xfrm>
        </p:grpSpPr>
        <p:grpSp>
          <p:nvGrpSpPr>
            <p:cNvPr id="3" name="Группа 16"/>
            <p:cNvGrpSpPr/>
            <p:nvPr/>
          </p:nvGrpSpPr>
          <p:grpSpPr>
            <a:xfrm>
              <a:off x="-29277" y="1290427"/>
              <a:ext cx="10631989" cy="1118860"/>
              <a:chOff x="-29277" y="1290427"/>
              <a:chExt cx="10631989" cy="1118860"/>
            </a:xfrm>
          </p:grpSpPr>
          <p:grpSp>
            <p:nvGrpSpPr>
              <p:cNvPr id="5" name="Группа 19"/>
              <p:cNvGrpSpPr/>
              <p:nvPr/>
            </p:nvGrpSpPr>
            <p:grpSpPr>
              <a:xfrm>
                <a:off x="-29277" y="1475093"/>
                <a:ext cx="2573692" cy="934194"/>
                <a:chOff x="-43136" y="2846194"/>
                <a:chExt cx="2573692" cy="934194"/>
              </a:xfrm>
            </p:grpSpPr>
            <p:sp>
              <p:nvSpPr>
                <p:cNvPr id="27" name="Пятиугольник 26"/>
                <p:cNvSpPr/>
                <p:nvPr/>
              </p:nvSpPr>
              <p:spPr>
                <a:xfrm>
                  <a:off x="-43136" y="2846194"/>
                  <a:ext cx="2573692" cy="934194"/>
                </a:xfrm>
                <a:prstGeom prst="homePlate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96134" y="2846194"/>
                  <a:ext cx="2168416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800" b="1" i="0" u="none" strike="noStrike" kern="0" cap="none" spc="0" normalizeH="0" baseline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К ЧЕМУ СТРЕМИМСЯ в 2024 году?</a:t>
                  </a:r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2601161" y="1307992"/>
                <a:ext cx="25056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57 393 </a:t>
                </a:r>
                <a:r>
                  <a:rPr kumimoji="0" lang="ru-RU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субъектов МСП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587819" y="1800435"/>
                <a:ext cx="2505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44 ед. </a:t>
                </a:r>
                <a:r>
                  <a:rPr kumimoji="0" lang="ru-RU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на 1000 чел.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625473" y="1296930"/>
                <a:ext cx="2002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200 000 </a:t>
                </a:r>
                <a:r>
                  <a:rPr kumimoji="0" lang="ru-RU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человек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950532" y="1830138"/>
                <a:ext cx="1352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15,0%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893663" y="1290427"/>
                <a:ext cx="27090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979 319,1  </a:t>
                </a:r>
                <a:r>
                  <a:rPr kumimoji="0" lang="ru-RU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млн. рублей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8015411" y="1792341"/>
                <a:ext cx="2195555" cy="377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26 % </a:t>
                </a:r>
                <a:r>
                  <a:rPr kumimoji="0" lang="ru-RU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сектор МСП</a:t>
                </a:r>
                <a:endPara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2587819" y="2293208"/>
              <a:ext cx="23808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к 2024 г.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57783" y="2302347"/>
              <a:ext cx="23808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к 2024 г.</a:t>
              </a: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8722" y="2004505"/>
            <a:ext cx="2017951" cy="37798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0196" y="2442991"/>
            <a:ext cx="9033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национального проекта "Малое и среднее предпринимательство и поддержка индивидуальной предпринимательской инициативы" (далее – нацпроект МСП) в Хабаровском крае реализуются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пять региональных проектов (далее – РП):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72287346"/>
              </p:ext>
            </p:extLst>
          </p:nvPr>
        </p:nvGraphicFramePr>
        <p:xfrm>
          <a:off x="110196" y="3393356"/>
          <a:ext cx="8894352" cy="316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7199"/>
                <a:gridCol w="1512168"/>
                <a:gridCol w="1584176"/>
                <a:gridCol w="53308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РП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исполнитель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программы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8300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Акселерация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субъектов МСП</a:t>
                      </a:r>
                      <a:endParaRPr lang="ru-RU" sz="1400" b="0" i="0" u="none" strike="noStrike" dirty="0" smtClean="0">
                        <a:solidFill>
                          <a:srgbClr val="004167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инвестиционного развития и предпринимательства края;</a:t>
                      </a:r>
                    </a:p>
                    <a:p>
                      <a:pPr algn="ctr"/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экономического развития края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программа "Развитие малого и среднего предпринимательства в Хабаровском крае" (утверждена Постановлением Правительства Хабаровского края от 17 апреля 2012 г. № 124-пр),</a:t>
                      </a:r>
                    </a:p>
                    <a:p>
                      <a:pPr algn="ctr"/>
                      <a:r>
                        <a:rPr lang="ru-RU" sz="12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программа "Инновационное развитие и модернизация экономики Хабаровского края" (утверждена Постановлением Правительства Хабаровского края от 26 июня 2012 г. № 212-пр),</a:t>
                      </a:r>
                    </a:p>
                    <a:p>
                      <a:pPr algn="ctr"/>
                      <a:r>
                        <a:rPr lang="ru-RU" sz="12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программа "Развитие молодежной политики в Хабаровском крае" (утверждена Постановлением Правительства Хабаровского края от 5 декабря 2016 г. № 445-пр),</a:t>
                      </a:r>
                    </a:p>
                    <a:p>
                      <a:pPr algn="ctr"/>
                      <a:r>
                        <a:rPr lang="ru-RU" sz="12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программа "Развитие международной, межрегиональной и </a:t>
                      </a:r>
                      <a:r>
                        <a:rPr lang="ru-RU" sz="12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выставочно-конгрессной</a:t>
                      </a:r>
                      <a:r>
                        <a:rPr lang="ru-RU" sz="12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деятельности Хабаровского края" (утверждена Постановлением Правительства Хабаровского края от 22 декабря 2015 г. № 462-пр).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3340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569" y="193219"/>
            <a:ext cx="2416519" cy="701941"/>
          </a:xfrm>
          <a:prstGeom prst="rect">
            <a:avLst/>
          </a:prstGeom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24128" y="-1461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 flipH="1">
            <a:off x="-2" y="943011"/>
            <a:ext cx="323530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6303" y="895160"/>
            <a:ext cx="872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достижении индикаторов Муниципальной программы за 2019 год 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79934922"/>
              </p:ext>
            </p:extLst>
          </p:nvPr>
        </p:nvGraphicFramePr>
        <p:xfrm>
          <a:off x="417240" y="1341856"/>
          <a:ext cx="8690916" cy="446340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282552"/>
                <a:gridCol w="1872208"/>
                <a:gridCol w="1799852"/>
                <a:gridCol w="968267"/>
                <a:gridCol w="975949"/>
                <a:gridCol w="792088"/>
              </a:tblGrid>
              <a:tr h="711379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исполнитель, соисполнитель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Непосредственный результат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измерения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идикатора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114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1568">
                <a:tc gridSpan="6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Вовлечение в предпринимательскую деятельность с применением патентной системы налогообложения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94144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совещаний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СМСП по актуальным вопросам патентной  системы налогообложения с участием представителей ИФНС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 экономического развития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инвестиций, отдел промышленности, транспорта, связи и потребительского рынка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числа СМСП, выбравших патентную системы налогообложения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15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448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ИП, применяющих патентную систему налогообложения, в общем количестве ИП, зарегистрированных на территории МР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8032">
                <a:tc gridSpan="6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социального предпринимательства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08856" y="6021288"/>
            <a:ext cx="872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администрации Комсомольского муниципального района : режим доступа. -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https://raion-kms.khabkrai.ru/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(дата обращения :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11.05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2020).</a:t>
            </a:r>
          </a:p>
        </p:txBody>
      </p:sp>
    </p:spTree>
    <p:extLst>
      <p:ext uri="{BB962C8B-B14F-4D97-AF65-F5344CB8AC3E}">
        <p14:creationId xmlns:p14="http://schemas.microsoft.com/office/powerpoint/2010/main" xmlns="" val="53866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569" y="193219"/>
            <a:ext cx="2416519" cy="701941"/>
          </a:xfrm>
          <a:prstGeom prst="rect">
            <a:avLst/>
          </a:prstGeom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24128" y="-1461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 flipH="1">
            <a:off x="-2" y="943011"/>
            <a:ext cx="323530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6303" y="895160"/>
            <a:ext cx="872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достижении индикаторов Муниципальной программы за 2019 год 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20062611"/>
              </p:ext>
            </p:extLst>
          </p:nvPr>
        </p:nvGraphicFramePr>
        <p:xfrm>
          <a:off x="417240" y="1341856"/>
          <a:ext cx="8690917" cy="426305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282552"/>
                <a:gridCol w="1872209"/>
                <a:gridCol w="1799852"/>
                <a:gridCol w="968267"/>
                <a:gridCol w="975949"/>
                <a:gridCol w="792088"/>
              </a:tblGrid>
              <a:tr h="711379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исполнитель, соисполнитель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Непосредственный результат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измерения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идикатора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114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94144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муниципальных обучающих мероприятий по социальному предпринимательству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 экономического развития и инвестиций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информированности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СМИ о социальном предпринимательстве, увеличение кол-ва поставщиков социальных услуг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9414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участников обучающих мероприятий по социальному предпринимательству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5712">
                <a:tc gridSpan="6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имущественной поддержки СМСП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571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оборота МСП в общем обороте предприятий и организаций МР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08856" y="6021288"/>
            <a:ext cx="872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администрации Комсомольского муниципального района : режим доступа. -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https://raion-kms.khabkrai.ru/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(дата обращения :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11.05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2020).</a:t>
            </a:r>
          </a:p>
        </p:txBody>
      </p:sp>
    </p:spTree>
    <p:extLst>
      <p:ext uri="{BB962C8B-B14F-4D97-AF65-F5344CB8AC3E}">
        <p14:creationId xmlns:p14="http://schemas.microsoft.com/office/powerpoint/2010/main" xmlns="" val="287260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569" y="193219"/>
            <a:ext cx="2416519" cy="701941"/>
          </a:xfrm>
          <a:prstGeom prst="rect">
            <a:avLst/>
          </a:prstGeom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24128" y="-1461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 flipH="1">
            <a:off x="-2" y="943011"/>
            <a:ext cx="323530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4539" y="943011"/>
            <a:ext cx="8234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9157" y="1087586"/>
            <a:ext cx="8437940" cy="562584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 результатам реализации Программы за 2019 год отделом экономического развития и инвестиций проведена оценка ее эффективности, которая учитывает: 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Степень достижения целевых показателей (индикаторов) Программы.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проводилась на основе 8 показателей. По 1 показателю план выполнен, по 6 показателям план перевыполнен, по 1 показателю плановое значение не достигнуто. Показатель достижения плановых значений показателей (индикаторов) равен 2,02.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Степень исполнения (освоения) запланированного объема расходов.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финансовых средств на реализацию Программы в 2019 году -1 169,22 тыс. рублей, освоен в полном объеме. Значение показателя исполнения запланированного уровня расходов - 1,00. 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Степень своевременности реализации мероприятий Программы.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мероприятия Программы (16 мероприятий), запланированные на 2019 год, выполнены с соблюдением установленных сроков. Значение показателя своевременности реализации мероприятий Программы - 1,00.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интегральной оценки эффективности реализации Программы составил 1,61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основании полученных данных, можно сделать вывод о том, что эффективность Программы в 2019 году выше запланированной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Таким образом,  можно сделать вывод, что данная программа в 2019 году являлась эффективной.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47092" y="235125"/>
            <a:ext cx="17020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896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 flipH="1">
            <a:off x="-6" y="1412777"/>
            <a:ext cx="5076061" cy="5445223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4" y="332654"/>
            <a:ext cx="2540005" cy="79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76256" y="200252"/>
            <a:ext cx="2121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Дальневосточный институт управления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3068960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0" y="1412776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563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3452" y="82524"/>
            <a:ext cx="2416519" cy="701941"/>
          </a:xfrm>
          <a:prstGeom prst="rect">
            <a:avLst/>
          </a:prstGeom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851699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16643" y="-37342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89255" y="3501008"/>
            <a:ext cx="630817" cy="1584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73695" y="202661"/>
            <a:ext cx="258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Хабаровский край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5848923"/>
              </p:ext>
            </p:extLst>
          </p:nvPr>
        </p:nvGraphicFramePr>
        <p:xfrm>
          <a:off x="0" y="953222"/>
          <a:ext cx="9143999" cy="55112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312"/>
                <a:gridCol w="1554611"/>
                <a:gridCol w="2249045"/>
                <a:gridCol w="48600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РП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исполнитель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программы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0954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Расширение доступа субъектов МСП к финансовым ресурсам, в том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числе к льготному финансированию</a:t>
                      </a:r>
                      <a:endParaRPr lang="ru-RU" sz="1200" b="0" i="0" u="sng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инвестиционного развития и предпринимательства края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программа "Развитие малого и среднего предпринимательства в Хабаровском крае" (утверждена Постановлением Правительства Хабаровского края от 17 апреля 2012 г. № 124-пр)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Популяризация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предпринимательства </a:t>
                      </a:r>
                      <a:endParaRPr lang="ru-RU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инвестиционного развития и предпринимательства края</a:t>
                      </a:r>
                    </a:p>
                    <a:p>
                      <a:pPr algn="ctr"/>
                      <a:r>
                        <a:rPr lang="ru-RU" sz="12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Комитет по молодежной политике Правительства края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программа "Развитие молодежной политики в Хабаровском крае" (утверждена Постановлением Правительства Хабаровского края от 5 декабря 2016 г. № 445-пр)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38155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системы поддержки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фермеров и развитие с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 корпорации</a:t>
                      </a:r>
                      <a:endParaRPr lang="ru-RU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сельского хозяйства края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Государственной программа "Развитие сельского хозяйства и регулирование рынков сельскохозяйственной продукции, сырья и продовольствия в Хабаровском крае" (утверждена Постановлением Правительства Хабаровского края от 17 августа 2012 г. № 277-пр)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4152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Улучшение условий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ведения </a:t>
                      </a:r>
                      <a:r>
                        <a:rPr lang="ru-RU" sz="12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предпринемательской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деятельности </a:t>
                      </a:r>
                      <a:endParaRPr lang="ru-RU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инвестиционного развития и предпринимательства края</a:t>
                      </a:r>
                    </a:p>
                    <a:p>
                      <a:pPr algn="l"/>
                      <a:r>
                        <a:rPr lang="ru-RU" sz="12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endParaRPr lang="ru-RU" sz="1200" b="0" i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программа "Развитие малого и среднего предпринимательства в Хабаровском крае" (утверждена Постановлением Правительства Хабаровского края от 17 апреля 2012 г. № 124-пр)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7829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4578"/>
            <a:ext cx="1786548" cy="616691"/>
          </a:xfrm>
          <a:prstGeom prst="rect">
            <a:avLst/>
          </a:prstGeom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90872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92280" y="0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86548" y="177661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регионального проекта «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Акселерация субъектов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24231" y="908721"/>
            <a:ext cx="13059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Цель:</a:t>
            </a:r>
            <a:endParaRPr lang="ru-RU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64807" y="1027739"/>
            <a:ext cx="7744787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2024 году численность занятых в сфере малого и среднего предпринимательства (далее - МСП), включая индивидуальных предпринимателей, составит не менее 199 тыс. человек, в том числе за счет поддержки, оказанной субъектам МСП в рамках федерального проекта "Акселерация субъектов МСП" и увеличения числа субъектов МСП, получивших поддержку до 17,245 тыс. единиц к 2024 году. (Хабаровский край)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96684159"/>
              </p:ext>
            </p:extLst>
          </p:nvPr>
        </p:nvGraphicFramePr>
        <p:xfrm>
          <a:off x="-3" y="2282019"/>
          <a:ext cx="9144002" cy="4089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1"/>
                <a:gridCol w="45720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Ожидаемый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 НП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Ожидаемый результат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РП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Обеспечен льготный доступ субъектов МСП к производственным площадям и помещениям в целях создания (развития) производственных и инновационных компаний, в том числе для целей участия субъектов МСП в закупках крупнейших заказчиков, путем создания в субъектах Российской Федерации не менее 129 промышленных парков, технопарков, в том числе в сфере высоких технологий и агропромышленного производства, с применением механизмов государственно-частного партнерства в период 2019 - 2024 годы: 2019 г. - 7,1 млрд. рублей, 22 парка; 2020 г. - 5,2 млрд. рублей, 10 парков; 2021 г. - 2,0 млрд. рублей, 10 парков; 2022 г. - 10,2 млрд. рублей, 61 парк; 2023 г. - 5,5 млрд. рублей, 26 парков. Увеличен объем инвестиций в основной капитал субъектов МСП, получивших доступ к производственным площадям и помещениям в рамках промышленных парков, технопарков, млрд рублей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spc="-1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Хабаровском крае обеспечен льготный доступ субъектов МСП к производственным площадям и помещениям в целях создания (развития) производственных и инновационных компаний, в том числе путем создания в крае промышленных парков, технопарков, в том числе в сфере высоких технологий и агропромышленного производства, с применением механизмов государственно-частного партнерства, а также субсидирования части арендной ставки на помещения, находящиеся в государственной (муниципальной) собственности в период 2019-2024 годы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t="9520" r="4352" b="8874"/>
          <a:stretch/>
        </p:blipFill>
        <p:spPr>
          <a:xfrm>
            <a:off x="347196" y="1531726"/>
            <a:ext cx="563144" cy="51250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6350142"/>
            <a:ext cx="88954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Режим доступа: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mide.khabkrai.ru/Deyatelnost/Programmy/Regionalnyj-nacproekt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Дата обращения: 13. 05. 20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292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4578"/>
            <a:ext cx="1786548" cy="616691"/>
          </a:xfrm>
          <a:prstGeom prst="rect">
            <a:avLst/>
          </a:prstGeom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878761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92280" y="0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Дальневосточный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07317121"/>
              </p:ext>
            </p:extLst>
          </p:nvPr>
        </p:nvGraphicFramePr>
        <p:xfrm>
          <a:off x="0" y="949371"/>
          <a:ext cx="9144000" cy="5339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Ожидаемый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 НП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Ожидаемый результат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РП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600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Организовано оказание комплекса услуг, сервисов и мер поддержки субъектам МСП в Центрах "Мой бизнес", в том числе финансовых (кредитных, гарантийных, лизинговых) услуг, консультационной и образовательной поддержки, поддержки по созданию и модернизации производств, социального предпринимательства и в таких сферах, как благоустройство городской среды и сельской местности, экология, женское предпринимательство, а также услуг АО "Корпорация "МСП" и АО "Российский экспортный центр", не менее чем в 100 Центрах "Мой бизнес", в том числе по годам (нарастающим итогом): 2019 г. - 20 Центров "Мой бизнес"; 2020 г. - 40 Центров "Мой бизнес"; 2021 г. - 80 Центров "Мой бизнес"; 2022 г. - 100 Центров "Мой бизнес"; 2023 г. - 100 Центров "Мой бизнес"; 2024 г. - 100 Центров "Мой бизнес". К 2024 году доля субъектов МСП, охваченных услугами Центров "Мой бизнес" составит 10%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spc="-1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Хабаровском крае создан Центр оказания услуг «Мой бизнес», который объединяет организации инфраструктуры поддержки МСП на одной площадке, в целях предоставления комплекса консультационной и образовательной поддержки, в том числе финансовых (кредитных, гарантийных, лизинговых) услуг, поддержки по созданию и модернизации производств субъектам МСП и социального предпринимательства и в таких сферах, как благоустройство городской среды и сельской местности, экология, женское предпринимательство, а также услуг АО «Корпорация «МСП».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350142"/>
            <a:ext cx="88954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Режим доступа: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mide.khabkrai.ru/Deyatelnost/Programmy/Regionalnyj-nacproekt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Дата обращения: 13. 05. 20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390" y="79144"/>
            <a:ext cx="5761219" cy="7742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591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9633</Words>
  <Application>Microsoft Office PowerPoint</Application>
  <PresentationFormat>Экран (4:3)</PresentationFormat>
  <Paragraphs>1005</Paragraphs>
  <Slides>63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Лёха</dc:creator>
  <cp:lastModifiedBy>User</cp:lastModifiedBy>
  <cp:revision>17</cp:revision>
  <dcterms:created xsi:type="dcterms:W3CDTF">2020-05-11T05:27:36Z</dcterms:created>
  <dcterms:modified xsi:type="dcterms:W3CDTF">2020-05-14T14:16:32Z</dcterms:modified>
</cp:coreProperties>
</file>